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6"/>
  </p:notesMasterIdLst>
  <p:sldIdLst>
    <p:sldId id="256" r:id="rId2"/>
    <p:sldId id="272" r:id="rId3"/>
    <p:sldId id="258" r:id="rId4"/>
    <p:sldId id="259" r:id="rId5"/>
    <p:sldId id="260" r:id="rId6"/>
    <p:sldId id="257" r:id="rId7"/>
    <p:sldId id="261" r:id="rId8"/>
    <p:sldId id="262" r:id="rId9"/>
    <p:sldId id="265" r:id="rId10"/>
    <p:sldId id="268" r:id="rId11"/>
    <p:sldId id="269" r:id="rId12"/>
    <p:sldId id="271" r:id="rId13"/>
    <p:sldId id="263" r:id="rId14"/>
    <p:sldId id="264" r:id="rId1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83096" autoAdjust="0"/>
  </p:normalViewPr>
  <p:slideViewPr>
    <p:cSldViewPr>
      <p:cViewPr varScale="1">
        <p:scale>
          <a:sx n="57" d="100"/>
          <a:sy n="57" d="100"/>
        </p:scale>
        <p:origin x="-163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STATISTIK</a:t>
            </a:r>
            <a:r>
              <a:rPr lang="en-US" sz="1600" baseline="0" dirty="0"/>
              <a:t> </a:t>
            </a:r>
            <a:r>
              <a:rPr lang="en-US" sz="1600" baseline="0" dirty="0" smtClean="0"/>
              <a:t>TAMAN BACA MASYARAKAT</a:t>
            </a:r>
          </a:p>
          <a:p>
            <a:pPr>
              <a:defRPr/>
            </a:pPr>
            <a:r>
              <a:rPr lang="en-US" sz="1600" baseline="0" dirty="0" smtClean="0"/>
              <a:t> </a:t>
            </a:r>
            <a:r>
              <a:rPr lang="en-US" sz="1600" baseline="0" dirty="0"/>
              <a:t>DAERAH ISTIMEWA YOGYAKARTA</a:t>
            </a:r>
          </a:p>
          <a:p>
            <a:pPr>
              <a:defRPr/>
            </a:pPr>
            <a:r>
              <a:rPr lang="en-US" sz="1050" b="0" baseline="0" dirty="0" err="1"/>
              <a:t>berdasarkan</a:t>
            </a:r>
            <a:r>
              <a:rPr lang="en-US" sz="1050" b="0" baseline="0" dirty="0"/>
              <a:t> </a:t>
            </a:r>
            <a:r>
              <a:rPr lang="en-US" sz="1050" b="0" baseline="0" dirty="0" err="1"/>
              <a:t>Survei</a:t>
            </a:r>
            <a:r>
              <a:rPr lang="en-US" sz="1050" b="0" baseline="0" dirty="0"/>
              <a:t> Forum TBM, </a:t>
            </a:r>
            <a:r>
              <a:rPr lang="en-US" sz="1050" b="0" baseline="0" dirty="0" err="1"/>
              <a:t>Kementerian</a:t>
            </a:r>
            <a:r>
              <a:rPr lang="en-US" sz="1050" b="0" baseline="0" dirty="0"/>
              <a:t> </a:t>
            </a:r>
            <a:r>
              <a:rPr lang="en-US" sz="1050" b="0" baseline="0" dirty="0" err="1"/>
              <a:t>Pendidikan</a:t>
            </a:r>
            <a:r>
              <a:rPr lang="en-US" sz="1050" b="0" baseline="0" dirty="0"/>
              <a:t> </a:t>
            </a:r>
            <a:r>
              <a:rPr lang="en-US" sz="1050" b="0" baseline="0" dirty="0" err="1"/>
              <a:t>dan</a:t>
            </a:r>
            <a:r>
              <a:rPr lang="en-US" sz="1050" b="0" baseline="0" dirty="0"/>
              <a:t> </a:t>
            </a:r>
            <a:r>
              <a:rPr lang="en-US" sz="1050" b="0" baseline="0" dirty="0" err="1"/>
              <a:t>Pos</a:t>
            </a:r>
            <a:r>
              <a:rPr lang="en-US" sz="1050" b="0" baseline="0" dirty="0"/>
              <a:t> </a:t>
            </a:r>
            <a:r>
              <a:rPr lang="en-US" sz="1050" b="0" baseline="0" dirty="0" smtClean="0"/>
              <a:t>Indonesia </a:t>
            </a:r>
            <a:r>
              <a:rPr lang="en-US" sz="1050" b="0" baseline="0" dirty="0" err="1" smtClean="0"/>
              <a:t>Tahun</a:t>
            </a:r>
            <a:r>
              <a:rPr lang="en-US" sz="1050" b="0" baseline="0" dirty="0" smtClean="0"/>
              <a:t> 2017</a:t>
            </a:r>
            <a:endParaRPr lang="en-US" sz="1050" b="0" dirty="0"/>
          </a:p>
        </c:rich>
      </c:tx>
      <c:layout>
        <c:manualLayout>
          <c:xMode val="edge"/>
          <c:yMode val="edge"/>
          <c:x val="0.13362489063867017"/>
          <c:y val="5.5555555555555552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txPr>
              <a:bodyPr/>
              <a:lstStyle/>
              <a:p>
                <a:pPr>
                  <a:defRPr sz="1400"/>
                </a:pPr>
                <a:endParaRPr lang="id-ID"/>
              </a:p>
            </c:txPr>
            <c:showLegendKey val="0"/>
            <c:showVal val="0"/>
            <c:showCatName val="1"/>
            <c:showSerName val="0"/>
            <c:showPercent val="1"/>
            <c:showBubbleSize val="0"/>
            <c:showLeaderLines val="1"/>
          </c:dLbls>
          <c:cat>
            <c:strRef>
              <c:f>Sheet1!$E$11:$E$15</c:f>
              <c:strCache>
                <c:ptCount val="5"/>
                <c:pt idx="0">
                  <c:v>Bantul</c:v>
                </c:pt>
                <c:pt idx="1">
                  <c:v>Gunung Kidul</c:v>
                </c:pt>
                <c:pt idx="2">
                  <c:v>Kulon Progo </c:v>
                </c:pt>
                <c:pt idx="3">
                  <c:v>Sleman</c:v>
                </c:pt>
                <c:pt idx="4">
                  <c:v>Yogyakarta</c:v>
                </c:pt>
              </c:strCache>
            </c:strRef>
          </c:cat>
          <c:val>
            <c:numRef>
              <c:f>Sheet1!$F$11:$F$15</c:f>
              <c:numCache>
                <c:formatCode>General</c:formatCode>
                <c:ptCount val="5"/>
                <c:pt idx="0">
                  <c:v>49</c:v>
                </c:pt>
                <c:pt idx="1">
                  <c:v>41</c:v>
                </c:pt>
                <c:pt idx="2">
                  <c:v>31</c:v>
                </c:pt>
                <c:pt idx="3">
                  <c:v>91</c:v>
                </c:pt>
                <c:pt idx="4">
                  <c:v>105</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962434-5D47-4434-9809-543F90834B66}" type="datetimeFigureOut">
              <a:rPr lang="id-ID" smtClean="0"/>
              <a:t>02/02/2018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385EE8-DD4F-48D3-A0A0-A5CF81257E68}" type="slidenum">
              <a:rPr lang="id-ID" smtClean="0"/>
              <a:t>‹#›</a:t>
            </a:fld>
            <a:endParaRPr lang="id-ID"/>
          </a:p>
        </p:txBody>
      </p:sp>
    </p:spTree>
    <p:extLst>
      <p:ext uri="{BB962C8B-B14F-4D97-AF65-F5344CB8AC3E}">
        <p14:creationId xmlns:p14="http://schemas.microsoft.com/office/powerpoint/2010/main" val="2965187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rumahasa.co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mailto:cunila13@yahoo.co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r>
              <a:rPr lang="en-US" baseline="0" dirty="0" smtClean="0"/>
              <a:t> everyone.</a:t>
            </a:r>
          </a:p>
          <a:p>
            <a:r>
              <a:rPr lang="en-US" baseline="0" dirty="0" smtClean="0"/>
              <a:t>My name is </a:t>
            </a:r>
            <a:r>
              <a:rPr lang="en-US" baseline="0" dirty="0" err="1" smtClean="0"/>
              <a:t>Okky</a:t>
            </a:r>
            <a:r>
              <a:rPr lang="en-US" baseline="0" dirty="0" smtClean="0"/>
              <a:t> </a:t>
            </a:r>
            <a:r>
              <a:rPr lang="en-US" baseline="0" dirty="0" err="1" smtClean="0"/>
              <a:t>Rizkyantha</a:t>
            </a:r>
            <a:r>
              <a:rPr lang="en-US" baseline="0" dirty="0" smtClean="0"/>
              <a:t>, </a:t>
            </a:r>
          </a:p>
          <a:p>
            <a:r>
              <a:rPr lang="en-US" baseline="0" dirty="0" smtClean="0"/>
              <a:t>I am a student of Library and Information Science of UIN </a:t>
            </a:r>
            <a:r>
              <a:rPr lang="en-US" baseline="0" dirty="0" err="1" smtClean="0"/>
              <a:t>Sunan</a:t>
            </a:r>
            <a:r>
              <a:rPr lang="en-US" baseline="0" dirty="0" smtClean="0"/>
              <a:t> </a:t>
            </a:r>
            <a:r>
              <a:rPr lang="en-US" baseline="0" dirty="0" err="1" smtClean="0"/>
              <a:t>Kalijaga</a:t>
            </a:r>
            <a:r>
              <a:rPr lang="en-US" baseline="0" dirty="0" smtClean="0"/>
              <a:t> Yogyakarta. </a:t>
            </a:r>
          </a:p>
          <a:p>
            <a:r>
              <a:rPr lang="en-US" baseline="0" dirty="0" smtClean="0"/>
              <a:t>Actually there must be 3 of us stand here, but they can’t make it because of their own reasons. </a:t>
            </a:r>
          </a:p>
          <a:p>
            <a:r>
              <a:rPr lang="en-US" baseline="0" dirty="0" smtClean="0"/>
              <a:t>So it’s really great to meet you all. </a:t>
            </a:r>
          </a:p>
          <a:p>
            <a:endParaRPr lang="en-US" baseline="0" dirty="0" smtClean="0"/>
          </a:p>
          <a:p>
            <a:r>
              <a:rPr lang="en-US" baseline="0" dirty="0" smtClean="0"/>
              <a:t>In this great occasional, let me presenting my paper entitle “Revitalization of Alternative Library: </a:t>
            </a:r>
            <a:r>
              <a:rPr lang="id-ID" sz="1200" dirty="0" smtClean="0"/>
              <a:t>case study at asakura </a:t>
            </a:r>
            <a:r>
              <a:rPr lang="en-US" sz="1200" dirty="0" smtClean="0"/>
              <a:t>R</a:t>
            </a:r>
            <a:r>
              <a:rPr lang="id-ID" sz="1200" dirty="0" smtClean="0"/>
              <a:t>umah </a:t>
            </a:r>
            <a:r>
              <a:rPr lang="en-US" sz="1200" dirty="0" smtClean="0"/>
              <a:t>A</a:t>
            </a:r>
            <a:r>
              <a:rPr lang="id-ID" sz="1200" dirty="0" smtClean="0"/>
              <a:t>sa </a:t>
            </a:r>
            <a:r>
              <a:rPr lang="en-US" sz="1200" dirty="0" smtClean="0"/>
              <a:t>C</a:t>
            </a:r>
            <a:r>
              <a:rPr lang="id-ID" sz="1200" dirty="0" smtClean="0"/>
              <a:t>ommunity </a:t>
            </a:r>
            <a:r>
              <a:rPr lang="en-US" sz="1200" dirty="0" smtClean="0"/>
              <a:t>R</a:t>
            </a:r>
            <a:r>
              <a:rPr lang="id-ID" sz="1200" dirty="0" smtClean="0"/>
              <a:t>eading </a:t>
            </a:r>
            <a:r>
              <a:rPr lang="en-US" sz="1200" dirty="0" smtClean="0"/>
              <a:t>P</a:t>
            </a:r>
            <a:r>
              <a:rPr lang="id-ID" sz="1200" dirty="0" smtClean="0"/>
              <a:t>ark</a:t>
            </a:r>
            <a:r>
              <a:rPr lang="en-US" sz="1200" dirty="0" smtClean="0"/>
              <a:t>.</a:t>
            </a:r>
          </a:p>
          <a:p>
            <a:r>
              <a:rPr lang="en-US" baseline="0" dirty="0" smtClean="0"/>
              <a:t>First of all, let me tell what alternative library is</a:t>
            </a:r>
          </a:p>
        </p:txBody>
      </p:sp>
      <p:sp>
        <p:nvSpPr>
          <p:cNvPr id="4" name="Slide Number Placeholder 3"/>
          <p:cNvSpPr>
            <a:spLocks noGrp="1"/>
          </p:cNvSpPr>
          <p:nvPr>
            <p:ph type="sldNum" sz="quarter" idx="10"/>
          </p:nvPr>
        </p:nvSpPr>
        <p:spPr/>
        <p:txBody>
          <a:bodyPr/>
          <a:lstStyle/>
          <a:p>
            <a:fld id="{58385EE8-DD4F-48D3-A0A0-A5CF81257E68}" type="slidenum">
              <a:rPr lang="id-ID" smtClean="0"/>
              <a:t>1</a:t>
            </a:fld>
            <a:endParaRPr lang="id-ID"/>
          </a:p>
        </p:txBody>
      </p:sp>
    </p:spTree>
    <p:extLst>
      <p:ext uri="{BB962C8B-B14F-4D97-AF65-F5344CB8AC3E}">
        <p14:creationId xmlns:p14="http://schemas.microsoft.com/office/powerpoint/2010/main" val="398774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t>
            </a:r>
            <a:r>
              <a:rPr lang="id-ID" sz="1200" kern="1200" dirty="0" smtClean="0">
                <a:solidFill>
                  <a:schemeClr val="tx1"/>
                </a:solidFill>
                <a:effectLst/>
                <a:latin typeface="+mn-lt"/>
                <a:ea typeface="+mn-ea"/>
                <a:cs typeface="+mn-cs"/>
              </a:rPr>
              <a:t>ollaboration </a:t>
            </a:r>
            <a:r>
              <a:rPr lang="id-ID" sz="1200" kern="1200" dirty="0" smtClean="0">
                <a:solidFill>
                  <a:schemeClr val="tx1"/>
                </a:solidFill>
                <a:effectLst/>
                <a:latin typeface="+mn-lt"/>
                <a:ea typeface="+mn-ea"/>
                <a:cs typeface="+mn-cs"/>
              </a:rPr>
              <a:t>is two or more people to carry out joint activities in an integrated manner or synergies geared toward a specific target or goal. Cooperation form is such as volunteer activity. Many librarians and students has come not only to conduct research, but also help the management of the library and its activities. It has been many articles and scientific studies that have been published discussing about TBM Rumah Asa. In addition, they also expand your network by conducting cooperation with libraries in the city of Yogyakarta. The volunteers also contribute and have the skills to create gorgeous mukena-mukena. They make mukena bercerita, combined with cotton, rayon, and felt. And the manager often invited to attend the training held by major libraries in the city of Yogyakarta.</a:t>
            </a:r>
            <a:r>
              <a:rPr lang="id-ID" dirty="0" smtClean="0">
                <a:effectLst/>
              </a:rPr>
              <a:t> </a:t>
            </a:r>
            <a:endParaRPr lang="id-ID" dirty="0"/>
          </a:p>
        </p:txBody>
      </p:sp>
      <p:sp>
        <p:nvSpPr>
          <p:cNvPr id="4" name="Slide Number Placeholder 3"/>
          <p:cNvSpPr>
            <a:spLocks noGrp="1"/>
          </p:cNvSpPr>
          <p:nvPr>
            <p:ph type="sldNum" sz="quarter" idx="10"/>
          </p:nvPr>
        </p:nvSpPr>
        <p:spPr/>
        <p:txBody>
          <a:bodyPr/>
          <a:lstStyle/>
          <a:p>
            <a:fld id="{58385EE8-DD4F-48D3-A0A0-A5CF81257E68}" type="slidenum">
              <a:rPr lang="id-ID" smtClean="0"/>
              <a:t>11</a:t>
            </a:fld>
            <a:endParaRPr lang="id-ID"/>
          </a:p>
        </p:txBody>
      </p:sp>
    </p:spTree>
    <p:extLst>
      <p:ext uri="{BB962C8B-B14F-4D97-AF65-F5344CB8AC3E}">
        <p14:creationId xmlns:p14="http://schemas.microsoft.com/office/powerpoint/2010/main" val="4265449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58385EE8-DD4F-48D3-A0A0-A5CF81257E68}" type="slidenum">
              <a:rPr lang="id-ID" smtClean="0"/>
              <a:t>13</a:t>
            </a:fld>
            <a:endParaRPr lang="id-ID"/>
          </a:p>
        </p:txBody>
      </p:sp>
    </p:spTree>
    <p:extLst>
      <p:ext uri="{BB962C8B-B14F-4D97-AF65-F5344CB8AC3E}">
        <p14:creationId xmlns:p14="http://schemas.microsoft.com/office/powerpoint/2010/main" val="1002406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As</a:t>
            </a:r>
            <a:r>
              <a:rPr lang="en-US" baseline="0" dirty="0" smtClean="0"/>
              <a:t> its name, </a:t>
            </a:r>
            <a:r>
              <a:rPr lang="en-US" dirty="0" smtClean="0"/>
              <a:t>Alternative Library is a substitute of the library.  While library can not reach certain community in terms of spreading knowledge, alternative library attends to take care of that role for the community. And this is also known as Community reading park, TBM, and Community Library. </a:t>
            </a:r>
          </a:p>
          <a:p>
            <a:endParaRPr lang="en-US" dirty="0" smtClean="0"/>
          </a:p>
          <a:p>
            <a:r>
              <a:rPr lang="en-US" dirty="0" smtClean="0"/>
              <a:t>To make easier,</a:t>
            </a:r>
            <a:r>
              <a:rPr lang="en-US" baseline="0" dirty="0" smtClean="0"/>
              <a:t> I would like to mention Alternative library as a TBM. </a:t>
            </a:r>
          </a:p>
        </p:txBody>
      </p:sp>
      <p:sp>
        <p:nvSpPr>
          <p:cNvPr id="4" name="Slide Number Placeholder 3"/>
          <p:cNvSpPr>
            <a:spLocks noGrp="1"/>
          </p:cNvSpPr>
          <p:nvPr>
            <p:ph type="sldNum" sz="quarter" idx="10"/>
          </p:nvPr>
        </p:nvSpPr>
        <p:spPr/>
        <p:txBody>
          <a:bodyPr/>
          <a:lstStyle/>
          <a:p>
            <a:fld id="{58385EE8-DD4F-48D3-A0A0-A5CF81257E68}" type="slidenum">
              <a:rPr lang="id-ID" smtClean="0"/>
              <a:t>3</a:t>
            </a:fld>
            <a:endParaRPr lang="id-ID"/>
          </a:p>
        </p:txBody>
      </p:sp>
    </p:spTree>
    <p:extLst>
      <p:ext uri="{BB962C8B-B14F-4D97-AF65-F5344CB8AC3E}">
        <p14:creationId xmlns:p14="http://schemas.microsoft.com/office/powerpoint/2010/main" val="241091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2012 the DIY Government began to give its attention to TBM spread in its area by providing funding for development and empowerment of TMB. So the TBM that was formed </a:t>
            </a:r>
            <a:r>
              <a:rPr lang="en-US" dirty="0" smtClean="0"/>
              <a:t>personally.</a:t>
            </a:r>
            <a:r>
              <a:rPr lang="en-US" baseline="0" dirty="0" smtClean="0"/>
              <a:t> And </a:t>
            </a:r>
            <a:r>
              <a:rPr lang="en-US" dirty="0" smtClean="0"/>
              <a:t>now it got </a:t>
            </a:r>
            <a:r>
              <a:rPr lang="en-US" dirty="0" smtClean="0"/>
              <a:t>the deed of notary and to facilitate in funding. The logical consequence of the policy is also on the development of human resources, the management of TBM with the system requires a qualified human resources manager so as to develop and achieve the objectives </a:t>
            </a:r>
            <a:r>
              <a:rPr lang="en-US" dirty="0" smtClean="0"/>
              <a:t>which</a:t>
            </a:r>
            <a:r>
              <a:rPr lang="en-US" baseline="0" dirty="0" smtClean="0"/>
              <a:t> is to </a:t>
            </a:r>
            <a:r>
              <a:rPr lang="en-US" dirty="0" smtClean="0"/>
              <a:t>increase </a:t>
            </a:r>
            <a:r>
              <a:rPr lang="en-US" dirty="0" smtClean="0"/>
              <a:t>the interest of reading </a:t>
            </a:r>
            <a:r>
              <a:rPr lang="en-US" dirty="0" smtClean="0"/>
              <a:t>of</a:t>
            </a:r>
            <a:r>
              <a:rPr lang="en-US" baseline="0" dirty="0" smtClean="0"/>
              <a:t> </a:t>
            </a:r>
            <a:r>
              <a:rPr lang="en-US" dirty="0" smtClean="0"/>
              <a:t>community</a:t>
            </a:r>
            <a:endParaRPr lang="id-ID" b="1" dirty="0"/>
          </a:p>
        </p:txBody>
      </p:sp>
      <p:sp>
        <p:nvSpPr>
          <p:cNvPr id="4" name="Slide Number Placeholder 3"/>
          <p:cNvSpPr>
            <a:spLocks noGrp="1"/>
          </p:cNvSpPr>
          <p:nvPr>
            <p:ph type="sldNum" sz="quarter" idx="10"/>
          </p:nvPr>
        </p:nvSpPr>
        <p:spPr/>
        <p:txBody>
          <a:bodyPr/>
          <a:lstStyle/>
          <a:p>
            <a:fld id="{58385EE8-DD4F-48D3-A0A0-A5CF81257E68}" type="slidenum">
              <a:rPr lang="id-ID" smtClean="0"/>
              <a:t>4</a:t>
            </a:fld>
            <a:endParaRPr lang="id-ID"/>
          </a:p>
        </p:txBody>
      </p:sp>
    </p:spTree>
    <p:extLst>
      <p:ext uri="{BB962C8B-B14F-4D97-AF65-F5344CB8AC3E}">
        <p14:creationId xmlns:p14="http://schemas.microsoft.com/office/powerpoint/2010/main" val="2467713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Statistics show that every district in Yogyakarta strives to provide the best quality in generating public interest. Yogyakarta city has the most TBM among others, this is because Yogyakarta city has various advantages from other regions. Data above is a fact that at that time there is still a gap in good society</a:t>
            </a:r>
            <a:endParaRPr lang="id-ID"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big cities or in areas. With the large number of TBMs in the DIY.  this also needs extra effort to maintain its existence. But in reality, some TBMs have been stagnant and unproductive and leave only the nameplate.</a:t>
            </a:r>
            <a:endParaRPr lang="id-ID"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based on the author's interview with some TBM managers, many TBMs are in decline. Until now there has been no recent statistical data related to TBM that still survive and operate well.</a:t>
            </a:r>
            <a:endParaRPr lang="id-ID"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385EE8-DD4F-48D3-A0A0-A5CF81257E68}" type="slidenum">
              <a:rPr lang="id-ID" smtClean="0"/>
              <a:t>5</a:t>
            </a:fld>
            <a:endParaRPr lang="id-ID"/>
          </a:p>
        </p:txBody>
      </p:sp>
    </p:spTree>
    <p:extLst>
      <p:ext uri="{BB962C8B-B14F-4D97-AF65-F5344CB8AC3E}">
        <p14:creationId xmlns:p14="http://schemas.microsoft.com/office/powerpoint/2010/main" val="538954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 time many TBMs are lost and inactive due to several things, such as:</a:t>
            </a:r>
            <a:endParaRPr lang="id-ID" sz="1200" kern="1200" dirty="0" smtClean="0">
              <a:solidFill>
                <a:schemeClr val="tx1"/>
              </a:solidFill>
              <a:effectLst/>
              <a:latin typeface="+mn-lt"/>
              <a:ea typeface="+mn-ea"/>
              <a:cs typeface="+mn-cs"/>
            </a:endParaRPr>
          </a:p>
          <a:p>
            <a:pPr marL="228600" indent="-228600">
              <a:buAutoNum type="arabicPeriod"/>
            </a:pPr>
            <a:r>
              <a:rPr lang="en-US" sz="1200" kern="1200" dirty="0" smtClean="0">
                <a:solidFill>
                  <a:schemeClr val="tx1"/>
                </a:solidFill>
                <a:effectLst/>
                <a:latin typeface="+mn-lt"/>
                <a:ea typeface="+mn-ea"/>
                <a:cs typeface="+mn-cs"/>
              </a:rPr>
              <a:t>The government is a major advocate of TBM, many TBMs are not yet self-sufficient and still dependent on government assistance. If the government is reluctant to participate in success, providing proper monitoring then TBM will remain in place.</a:t>
            </a:r>
          </a:p>
          <a:p>
            <a:pPr marL="228600" indent="-228600">
              <a:buAutoNum type="arabicPeriod"/>
            </a:pPr>
            <a:r>
              <a:rPr lang="en-US" sz="1200" kern="1200" dirty="0" smtClean="0">
                <a:solidFill>
                  <a:schemeClr val="tx1"/>
                </a:solidFill>
                <a:effectLst/>
                <a:latin typeface="+mn-lt"/>
                <a:ea typeface="+mn-ea"/>
                <a:cs typeface="+mn-cs"/>
              </a:rPr>
              <a:t>This is a major obstacle for every TBM, the absence of funds for employees and the activities of making some TBMs stagnate. But I think they can overcome this by having a creative soul and entrepreneurship.</a:t>
            </a:r>
          </a:p>
          <a:p>
            <a:pPr marL="228600" indent="-228600">
              <a:buAutoNum type="arabicPeriod"/>
            </a:pPr>
            <a:r>
              <a:rPr lang="en-US" sz="1200" kern="1200" dirty="0" smtClean="0">
                <a:solidFill>
                  <a:schemeClr val="tx1"/>
                </a:solidFill>
                <a:effectLst/>
                <a:latin typeface="+mn-lt"/>
                <a:ea typeface="+mn-ea"/>
                <a:cs typeface="+mn-cs"/>
              </a:rPr>
              <a:t>Most TBMs are comfortable with literacy, and their outreach is only for Primary school-aged children. It also becomes a problem why TBMs do not dare to provide other activities and expand their market share, such as activities for parents, teenagers.</a:t>
            </a:r>
          </a:p>
          <a:p>
            <a:pPr marL="228600" indent="-228600">
              <a:buAutoNum type="arabicPeriod"/>
            </a:pPr>
            <a:r>
              <a:rPr lang="en-US" sz="1200" kern="1200" dirty="0" smtClean="0">
                <a:solidFill>
                  <a:schemeClr val="tx1"/>
                </a:solidFill>
                <a:effectLst/>
                <a:latin typeface="+mn-lt"/>
                <a:ea typeface="+mn-ea"/>
                <a:cs typeface="+mn-cs"/>
              </a:rPr>
              <a:t>This is also a problem in itself. Because if the low interest of society to TBM can make TBM not enthusiastic in giving its service to society. The low reading interest of the community to the book, and the increasing number of people who are comfortable just by holding the mobile a little affect the interest of reading the community.</a:t>
            </a:r>
          </a:p>
          <a:p>
            <a:pPr marL="228600" indent="-228600">
              <a:buAutoNum type="arabicPeriod"/>
            </a:pPr>
            <a:r>
              <a:rPr lang="en-US" sz="1200" kern="1200" dirty="0" smtClean="0">
                <a:solidFill>
                  <a:schemeClr val="tx1"/>
                </a:solidFill>
                <a:effectLst/>
                <a:latin typeface="+mn-lt"/>
                <a:ea typeface="+mn-ea"/>
                <a:cs typeface="+mn-cs"/>
              </a:rPr>
              <a:t>They do not take advantage of the internet and social media available. And if you use it they can promote TBM more broadly. Most TBMs are not built by heart, meaning they only participate in government programs in a perfunctory manner. Not occupied properly.</a:t>
            </a:r>
            <a:endParaRPr lang="id-ID"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the same time, we strive to provide new insights into the problems I have mentioned by giving a new view of modern and contemporary TBM. Independent of activities. Associate well with the community.  That</a:t>
            </a:r>
            <a:r>
              <a:rPr lang="en-US" sz="1200" kern="1200" baseline="0" dirty="0" smtClean="0">
                <a:solidFill>
                  <a:schemeClr val="tx1"/>
                </a:solidFill>
                <a:effectLst/>
                <a:latin typeface="+mn-lt"/>
                <a:ea typeface="+mn-ea"/>
                <a:cs typeface="+mn-cs"/>
              </a:rPr>
              <a:t> is </a:t>
            </a:r>
            <a:r>
              <a:rPr lang="en-US" sz="1200" kern="1200" dirty="0" smtClean="0">
                <a:solidFill>
                  <a:schemeClr val="tx1"/>
                </a:solidFill>
                <a:effectLst/>
                <a:latin typeface="+mn-lt"/>
                <a:ea typeface="+mn-ea"/>
                <a:cs typeface="+mn-cs"/>
              </a:rPr>
              <a:t>TBM </a:t>
            </a:r>
            <a:r>
              <a:rPr lang="en-US" sz="1200" kern="1200" dirty="0" err="1" smtClean="0">
                <a:solidFill>
                  <a:schemeClr val="tx1"/>
                </a:solidFill>
                <a:effectLst/>
                <a:latin typeface="+mn-lt"/>
                <a:ea typeface="+mn-ea"/>
                <a:cs typeface="+mn-cs"/>
              </a:rPr>
              <a:t>Rumahasa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Asakura</a:t>
            </a:r>
            <a:r>
              <a:rPr lang="en-US" sz="1200" kern="1200" dirty="0" smtClean="0">
                <a:solidFill>
                  <a:schemeClr val="tx1"/>
                </a:solidFill>
                <a:effectLst/>
                <a:latin typeface="+mn-lt"/>
                <a:ea typeface="+mn-ea"/>
                <a:cs typeface="+mn-cs"/>
              </a:rPr>
              <a:t>.</a:t>
            </a:r>
            <a:endParaRPr lang="id-ID"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385EE8-DD4F-48D3-A0A0-A5CF81257E68}" type="slidenum">
              <a:rPr lang="id-ID" smtClean="0"/>
              <a:t>6</a:t>
            </a:fld>
            <a:endParaRPr lang="id-ID"/>
          </a:p>
        </p:txBody>
      </p:sp>
    </p:spTree>
    <p:extLst>
      <p:ext uri="{BB962C8B-B14F-4D97-AF65-F5344CB8AC3E}">
        <p14:creationId xmlns:p14="http://schemas.microsoft.com/office/powerpoint/2010/main" val="489030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kern="1200" dirty="0" smtClean="0">
                <a:solidFill>
                  <a:schemeClr val="tx1"/>
                </a:solidFill>
                <a:effectLst/>
                <a:latin typeface="+mn-lt"/>
                <a:ea typeface="+mn-ea"/>
                <a:cs typeface="+mn-cs"/>
              </a:rPr>
              <a:t>TBM Asakura Rumah Asa is one of the best TBM in Yogyakarta that has variety of excellent programs that can be of benefit to the local community. This TBM initiated by local communities who develop interests in reading and empower communities through reading materials</a:t>
            </a:r>
            <a:r>
              <a:rPr lang="en-US" sz="1200" kern="1200" dirty="0" smtClean="0">
                <a:solidFill>
                  <a:schemeClr val="tx1"/>
                </a:solidFill>
                <a:effectLst/>
                <a:latin typeface="+mn-lt"/>
                <a:ea typeface="+mn-ea"/>
                <a:cs typeface="+mn-cs"/>
              </a:rPr>
              <a:t>. </a:t>
            </a:r>
            <a:r>
              <a:rPr lang="id-ID" sz="1200" kern="1200" dirty="0" smtClean="0">
                <a:solidFill>
                  <a:schemeClr val="tx1"/>
                </a:solidFill>
                <a:effectLst/>
                <a:latin typeface="+mn-lt"/>
                <a:ea typeface="+mn-ea"/>
                <a:cs typeface="+mn-cs"/>
              </a:rPr>
              <a:t>Karangkajen is known as batik industry, as well as </a:t>
            </a:r>
            <a:r>
              <a:rPr lang="id-ID" sz="1200" i="1" kern="1200" dirty="0" smtClean="0">
                <a:solidFill>
                  <a:schemeClr val="tx1"/>
                </a:solidFill>
                <a:effectLst/>
                <a:latin typeface="+mn-lt"/>
                <a:ea typeface="+mn-ea"/>
                <a:cs typeface="+mn-cs"/>
              </a:rPr>
              <a:t>printing. </a:t>
            </a:r>
            <a:r>
              <a:rPr lang="id-ID" sz="1200" kern="1200" dirty="0" smtClean="0">
                <a:solidFill>
                  <a:schemeClr val="tx1"/>
                </a:solidFill>
                <a:effectLst/>
                <a:latin typeface="+mn-lt"/>
                <a:ea typeface="+mn-ea"/>
                <a:cs typeface="+mn-cs"/>
              </a:rPr>
              <a:t>TBM Rumah Asa engaged in the field of literacy and the empowerment of local community basis. The slogan is Read, and Strong Together. TBM Rumah Asa was born on 23 April 2009 on Day  of Folktale World. At first, it was named Rumah Asa Dunia-Q and renamed in May 2011 after managers did visitation on December 2010. Now it is used as a home-based business initiative and </a:t>
            </a:r>
            <a:r>
              <a:rPr lang="id-ID" sz="1200" i="1" kern="1200" dirty="0" smtClean="0">
                <a:solidFill>
                  <a:schemeClr val="tx1"/>
                </a:solidFill>
                <a:effectLst/>
                <a:latin typeface="+mn-lt"/>
                <a:ea typeface="+mn-ea"/>
                <a:cs typeface="+mn-cs"/>
              </a:rPr>
              <a:t>basecamp </a:t>
            </a:r>
            <a:r>
              <a:rPr lang="id-ID" sz="1200" kern="1200" dirty="0" smtClean="0">
                <a:solidFill>
                  <a:schemeClr val="tx1"/>
                </a:solidFill>
                <a:effectLst/>
                <a:latin typeface="+mn-lt"/>
                <a:ea typeface="+mn-ea"/>
                <a:cs typeface="+mn-cs"/>
              </a:rPr>
              <a:t>of</a:t>
            </a:r>
            <a:r>
              <a:rPr lang="id-ID" sz="1200" i="1" kern="1200" dirty="0" smtClean="0">
                <a:solidFill>
                  <a:schemeClr val="tx1"/>
                </a:solidFill>
                <a:effectLst/>
                <a:latin typeface="+mn-lt"/>
                <a:ea typeface="+mn-ea"/>
                <a:cs typeface="+mn-cs"/>
              </a:rPr>
              <a:t> </a:t>
            </a:r>
            <a:r>
              <a:rPr lang="id-ID" sz="1200" kern="1200" dirty="0" smtClean="0">
                <a:solidFill>
                  <a:schemeClr val="tx1"/>
                </a:solidFill>
                <a:effectLst/>
                <a:latin typeface="+mn-lt"/>
                <a:ea typeface="+mn-ea"/>
                <a:cs typeface="+mn-cs"/>
              </a:rPr>
              <a:t>TBM Rumah Asa. The TBM space activities and fused with a home business manager owned business in the form of creativity and fashion products. Reqiremenet of material fulfilled by purchasing and supporting of the publisher, society, and donors. The collection comprises 17,000 titles of books, mostly collections of fiction, lifeskill, novels, comics, magazines, religious books and children's books. To facilitate users browse through collections, the manager provides color-lebelling on the collection. Monday-Friday from 4:00 PM to 5:45 PM. Each person may borrow two books and must be returned within one week. There is manga corner which contains a wide variety of comics that used to be the reading of the children who visit the TBM.</a:t>
            </a:r>
          </a:p>
        </p:txBody>
      </p:sp>
      <p:sp>
        <p:nvSpPr>
          <p:cNvPr id="4" name="Slide Number Placeholder 3"/>
          <p:cNvSpPr>
            <a:spLocks noGrp="1"/>
          </p:cNvSpPr>
          <p:nvPr>
            <p:ph type="sldNum" sz="quarter" idx="10"/>
          </p:nvPr>
        </p:nvSpPr>
        <p:spPr/>
        <p:txBody>
          <a:bodyPr/>
          <a:lstStyle/>
          <a:p>
            <a:fld id="{58385EE8-DD4F-48D3-A0A0-A5CF81257E68}" type="slidenum">
              <a:rPr lang="id-ID" smtClean="0"/>
              <a:t>7</a:t>
            </a:fld>
            <a:endParaRPr lang="id-ID"/>
          </a:p>
        </p:txBody>
      </p:sp>
    </p:spTree>
    <p:extLst>
      <p:ext uri="{BB962C8B-B14F-4D97-AF65-F5344CB8AC3E}">
        <p14:creationId xmlns:p14="http://schemas.microsoft.com/office/powerpoint/2010/main" val="4079921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kern="1200" dirty="0" smtClean="0">
                <a:solidFill>
                  <a:schemeClr val="tx1"/>
                </a:solidFill>
                <a:effectLst/>
                <a:latin typeface="+mn-lt"/>
                <a:ea typeface="+mn-ea"/>
                <a:cs typeface="+mn-cs"/>
              </a:rPr>
              <a:t>The orientation of the library is a service of social. TBM can develop himself to be more productive by making some effort and crafts. The flagship program of Community Reading Park Rumah Asa is an activity which has result product-result and can be enjoyed by the members of community. All the result-products sell via offline and online. The place of the TBM is combined with Rumah Asa Store. So besides doing basic activities such as information literacy, the TBM can empower local communities to produce quality products and has a sale value. Its boutique store named Asakura Rumah Asa, selling a variety of crafts society such as women's clothing, brooches, flowers, bags, souvenirs, and container tissue. Funds obtained from the boutique considers as major funding of the organization. Besides the Reading Garden also start selling paintings which is sold via online. The entrepreneurial activity directly organized by TBM leaders and staffs. The effort required to perform the manager/leadership who have a high sense of business. From this orientation will be obtained advantages, both material and non-material that can enhance the image library.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id-ID"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385EE8-DD4F-48D3-A0A0-A5CF81257E68}" type="slidenum">
              <a:rPr lang="id-ID" smtClean="0"/>
              <a:t>8</a:t>
            </a:fld>
            <a:endParaRPr lang="id-ID"/>
          </a:p>
        </p:txBody>
      </p:sp>
    </p:spTree>
    <p:extLst>
      <p:ext uri="{BB962C8B-B14F-4D97-AF65-F5344CB8AC3E}">
        <p14:creationId xmlns:p14="http://schemas.microsoft.com/office/powerpoint/2010/main" val="1228096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kern="1200" dirty="0" smtClean="0">
                <a:solidFill>
                  <a:schemeClr val="tx1"/>
                </a:solidFill>
                <a:effectLst/>
                <a:latin typeface="+mn-lt"/>
                <a:ea typeface="+mn-ea"/>
                <a:cs typeface="+mn-cs"/>
              </a:rPr>
              <a:t>Technology developed at this time have a positive impact on the organizations. With the application of technology in TBM activities can accelerate the delivery of information to the public. Technology as a device can introduce the TBM to the general public without having to come to the site. Modern technology can accelerate the delivery of information, and convert the form of collections is also a major concern collections library technology use. The use of social media and websites are used by the TBM Rumah Asa to disseminate information about its activities. With the implementation of this technology, communication links with the wider community can be done quickly. If anybody wants to do some research to make observations, visits, and provide assistance, they can contact the manager easily. As for the media campaign of the reading park, it uses Facebook (Facebook.com/TBM Rumah Asa). Website </a:t>
            </a:r>
            <a:r>
              <a:rPr lang="id-ID" sz="1200" u="none" strike="noStrike" kern="1200" dirty="0" smtClean="0">
                <a:solidFill>
                  <a:schemeClr val="tx1"/>
                </a:solidFill>
                <a:effectLst/>
                <a:latin typeface="+mn-lt"/>
                <a:ea typeface="+mn-ea"/>
                <a:cs typeface="+mn-cs"/>
                <a:hlinkClick r:id="rId3"/>
              </a:rPr>
              <a:t>(www.rumahasa.com),</a:t>
            </a:r>
            <a:r>
              <a:rPr lang="id-ID" sz="1200" kern="1200" dirty="0" smtClean="0">
                <a:solidFill>
                  <a:schemeClr val="tx1"/>
                </a:solidFill>
                <a:effectLst/>
                <a:latin typeface="+mn-lt"/>
                <a:ea typeface="+mn-ea"/>
                <a:cs typeface="+mn-cs"/>
              </a:rPr>
              <a:t> Facebook Boutique (Facebook.com/mukena.asakura), email</a:t>
            </a:r>
            <a:r>
              <a:rPr lang="id-ID" sz="1200" u="none" strike="noStrike" kern="1200" dirty="0" smtClean="0">
                <a:solidFill>
                  <a:schemeClr val="tx1"/>
                </a:solidFill>
                <a:effectLst/>
                <a:latin typeface="+mn-lt"/>
                <a:ea typeface="+mn-ea"/>
                <a:cs typeface="+mn-cs"/>
                <a:hlinkClick r:id="rId4"/>
              </a:rPr>
              <a:t>(cunila13@yahoo.com).</a:t>
            </a:r>
            <a:r>
              <a:rPr lang="id-ID" sz="1200" kern="1200" dirty="0" smtClean="0">
                <a:solidFill>
                  <a:schemeClr val="tx1"/>
                </a:solidFill>
                <a:effectLst/>
                <a:latin typeface="+mn-lt"/>
                <a:ea typeface="+mn-ea"/>
                <a:cs typeface="+mn-cs"/>
              </a:rPr>
              <a:t> Information technology is widely used for the management of work because of their effectiveness and efficiency that has been proven to increase profits or turnover that comes in, either financially or network. The information is uploaded and published on the website or internet reaches a wide audience quickly.</a:t>
            </a:r>
          </a:p>
        </p:txBody>
      </p:sp>
      <p:sp>
        <p:nvSpPr>
          <p:cNvPr id="4" name="Slide Number Placeholder 3"/>
          <p:cNvSpPr>
            <a:spLocks noGrp="1"/>
          </p:cNvSpPr>
          <p:nvPr>
            <p:ph type="sldNum" sz="quarter" idx="10"/>
          </p:nvPr>
        </p:nvSpPr>
        <p:spPr/>
        <p:txBody>
          <a:bodyPr/>
          <a:lstStyle/>
          <a:p>
            <a:fld id="{58385EE8-DD4F-48D3-A0A0-A5CF81257E68}" type="slidenum">
              <a:rPr lang="id-ID" smtClean="0"/>
              <a:t>9</a:t>
            </a:fld>
            <a:endParaRPr lang="id-ID"/>
          </a:p>
        </p:txBody>
      </p:sp>
    </p:spTree>
    <p:extLst>
      <p:ext uri="{BB962C8B-B14F-4D97-AF65-F5344CB8AC3E}">
        <p14:creationId xmlns:p14="http://schemas.microsoft.com/office/powerpoint/2010/main" val="3994497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id-ID" sz="1200" b="0" i="0" kern="1200" dirty="0" smtClean="0">
                <a:solidFill>
                  <a:schemeClr val="tx1"/>
                </a:solidFill>
                <a:effectLst/>
                <a:latin typeface="+mn-lt"/>
                <a:ea typeface="+mn-ea"/>
                <a:cs typeface="+mn-cs"/>
              </a:rPr>
              <a:t>Untuk TIARA, pengelola TBM Rumah Asa gelar pada beberapa </a:t>
            </a:r>
            <a:r>
              <a:rPr lang="id-ID" sz="1200" b="0" i="1" kern="1200" dirty="0" smtClean="0">
                <a:solidFill>
                  <a:schemeClr val="tx1"/>
                </a:solidFill>
                <a:effectLst/>
                <a:latin typeface="+mn-lt"/>
                <a:ea typeface="+mn-ea"/>
                <a:cs typeface="+mn-cs"/>
              </a:rPr>
              <a:t>chapter</a:t>
            </a:r>
            <a:r>
              <a:rPr lang="id-ID" sz="1200" b="0" i="0" kern="1200" dirty="0" smtClean="0">
                <a:solidFill>
                  <a:schemeClr val="tx1"/>
                </a:solidFill>
                <a:effectLst/>
                <a:latin typeface="+mn-lt"/>
                <a:ea typeface="+mn-ea"/>
                <a:cs typeface="+mn-cs"/>
              </a:rPr>
              <a:t>Rumah Asa, sebagai bentuk apresiasi Rumah Asa kepada para pembaca terbanyak di suatu kampung. Misalnya, mengadakan pelatihan membuat “bros” di daerah Sindurejan, di mana ada 20 orang pembaca ibu-ibu yang aktif membaca dan berwirausaha. Lokasi Sindurejan itu sendiri yaitu 4 KM dari Rumah Asa. Selain juga di </a:t>
            </a:r>
            <a:r>
              <a:rPr lang="id-ID" sz="1200" b="0" i="1" kern="1200" dirty="0" smtClean="0">
                <a:solidFill>
                  <a:schemeClr val="tx1"/>
                </a:solidFill>
                <a:effectLst/>
                <a:latin typeface="+mn-lt"/>
                <a:ea typeface="+mn-ea"/>
                <a:cs typeface="+mn-cs"/>
              </a:rPr>
              <a:t>chapter </a:t>
            </a:r>
            <a:r>
              <a:rPr lang="id-ID" sz="1200" b="0" i="0" kern="1200" dirty="0" smtClean="0">
                <a:solidFill>
                  <a:schemeClr val="tx1"/>
                </a:solidFill>
                <a:effectLst/>
                <a:latin typeface="+mn-lt"/>
                <a:ea typeface="+mn-ea"/>
                <a:cs typeface="+mn-cs"/>
              </a:rPr>
              <a:t>Rumah Asa di daerah Karanganyar yang berlokasi 1 KM dari Rumah Asa yang terdiri dari ibu-ibu aktifis PAUD RW dan berwirausaha di bidang kuliner.</a:t>
            </a:r>
            <a:endParaRPr lang="en-US" sz="1200" b="0" i="0" kern="1200" dirty="0" smtClean="0">
              <a:solidFill>
                <a:schemeClr val="tx1"/>
              </a:solidFill>
              <a:effectLst/>
              <a:latin typeface="+mn-lt"/>
              <a:ea typeface="+mn-ea"/>
              <a:cs typeface="+mn-cs"/>
            </a:endParaRPr>
          </a:p>
          <a:p>
            <a:pPr marL="228600" indent="-228600">
              <a:buAutoNum type="arabicPeriod"/>
            </a:pPr>
            <a:r>
              <a:rPr lang="en-US" sz="1200" b="0" i="0" kern="1200" dirty="0" err="1" smtClean="0">
                <a:solidFill>
                  <a:schemeClr val="tx1"/>
                </a:solidFill>
                <a:effectLst/>
                <a:latin typeface="+mn-lt"/>
                <a:ea typeface="+mn-ea"/>
                <a:cs typeface="+mn-cs"/>
              </a:rPr>
              <a:t>Gowes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Kampung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Jogja</a:t>
            </a:r>
            <a:r>
              <a:rPr lang="en-US" sz="1200" b="0" i="0" kern="1200" dirty="0" smtClean="0">
                <a:solidFill>
                  <a:schemeClr val="tx1"/>
                </a:solidFill>
                <a:effectLst/>
                <a:latin typeface="+mn-lt"/>
                <a:ea typeface="+mn-ea"/>
                <a:cs typeface="+mn-cs"/>
              </a:rPr>
              <a:t> Istimewa </a:t>
            </a:r>
            <a:r>
              <a:rPr lang="en-US" sz="1200" b="0" i="0" kern="1200" dirty="0" err="1" smtClean="0">
                <a:solidFill>
                  <a:schemeClr val="tx1"/>
                </a:solidFill>
                <a:effectLst/>
                <a:latin typeface="+mn-lt"/>
                <a:ea typeface="+mn-ea"/>
                <a:cs typeface="+mn-cs"/>
              </a:rPr>
              <a:t>atau</a:t>
            </a:r>
            <a:r>
              <a:rPr lang="en-US" sz="1200" b="0" i="0" kern="1200" dirty="0" smtClean="0">
                <a:solidFill>
                  <a:schemeClr val="tx1"/>
                </a:solidFill>
                <a:effectLst/>
                <a:latin typeface="+mn-lt"/>
                <a:ea typeface="+mn-ea"/>
                <a:cs typeface="+mn-cs"/>
              </a:rPr>
              <a:t> GONG JOGIS </a:t>
            </a:r>
            <a:r>
              <a:rPr lang="en-US" sz="1200" b="0" i="0" kern="1200" dirty="0" err="1" smtClean="0">
                <a:solidFill>
                  <a:schemeClr val="tx1"/>
                </a:solidFill>
                <a:effectLst/>
                <a:latin typeface="+mn-lt"/>
                <a:ea typeface="+mn-ea"/>
                <a:cs typeface="+mn-cs"/>
              </a:rPr>
              <a:t>untuk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usia</a:t>
            </a:r>
            <a:r>
              <a:rPr lang="en-US" sz="1200" b="0" i="0" kern="1200" dirty="0" smtClean="0">
                <a:solidFill>
                  <a:schemeClr val="tx1"/>
                </a:solidFill>
                <a:effectLst/>
                <a:latin typeface="+mn-lt"/>
                <a:ea typeface="+mn-ea"/>
                <a:cs typeface="+mn-cs"/>
              </a:rPr>
              <a:t> 8-15 </a:t>
            </a:r>
            <a:r>
              <a:rPr lang="en-US" sz="1200" b="0" i="0" kern="1200" dirty="0" err="1" smtClean="0">
                <a:solidFill>
                  <a:schemeClr val="tx1"/>
                </a:solidFill>
                <a:effectLst/>
                <a:latin typeface="+mn-lt"/>
                <a:ea typeface="+mn-ea"/>
                <a:cs typeface="+mn-cs"/>
              </a:rPr>
              <a:t>tahun</a:t>
            </a:r>
            <a:r>
              <a:rPr lang="en-US" sz="1200" b="0" i="0" kern="1200" dirty="0" smtClean="0">
                <a:solidFill>
                  <a:schemeClr val="tx1"/>
                </a:solidFill>
                <a:effectLst/>
                <a:latin typeface="+mn-lt"/>
                <a:ea typeface="+mn-ea"/>
                <a:cs typeface="+mn-cs"/>
              </a:rPr>
              <a:t> yang </a:t>
            </a:r>
            <a:r>
              <a:rPr lang="en-US" sz="1200" b="0" i="0" kern="1200" dirty="0" err="1" smtClean="0">
                <a:solidFill>
                  <a:schemeClr val="tx1"/>
                </a:solidFill>
                <a:effectLst/>
                <a:latin typeface="+mn-lt"/>
                <a:ea typeface="+mn-ea"/>
                <a:cs typeface="+mn-cs"/>
              </a:rPr>
              <a:t>merupakan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kreatif</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baru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dilakukan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oleh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Rumah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Asa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dalam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menggunakan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metode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historiografi</a:t>
            </a:r>
            <a:r>
              <a:rPr lang="en-US" sz="1200" b="0" i="0" kern="1200" dirty="0" smtClean="0">
                <a:solidFill>
                  <a:schemeClr val="tx1"/>
                </a:solidFill>
                <a:effectLst/>
                <a:latin typeface="+mn-lt"/>
                <a:ea typeface="+mn-ea"/>
                <a:cs typeface="+mn-cs"/>
              </a:rPr>
              <a:t>.</a:t>
            </a:r>
          </a:p>
          <a:p>
            <a:pPr marL="228600" indent="-228600">
              <a:buAutoNum type="arabicPeriod"/>
            </a:pPr>
            <a:r>
              <a:rPr lang="en-US" sz="1200" b="0" i="0" kern="1200" dirty="0" err="1" smtClean="0">
                <a:solidFill>
                  <a:schemeClr val="tx1"/>
                </a:solidFill>
                <a:effectLst/>
                <a:latin typeface="+mn-lt"/>
                <a:ea typeface="+mn-ea"/>
                <a:cs typeface="+mn-cs"/>
              </a:rPr>
              <a:t>Ta’lim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Asakura</a:t>
            </a:r>
            <a:r>
              <a:rPr lang="en-US" sz="1200" b="0" i="0" kern="1200" dirty="0" smtClean="0">
                <a:solidFill>
                  <a:schemeClr val="tx1"/>
                </a:solidFill>
                <a:effectLst/>
                <a:latin typeface="+mn-lt"/>
                <a:ea typeface="+mn-ea"/>
                <a:cs typeface="+mn-cs"/>
              </a:rPr>
              <a:t> yang </a:t>
            </a:r>
            <a:r>
              <a:rPr lang="en-US" sz="1200" b="0" i="0" kern="1200" dirty="0" err="1" smtClean="0">
                <a:solidFill>
                  <a:schemeClr val="tx1"/>
                </a:solidFill>
                <a:effectLst/>
                <a:latin typeface="+mn-lt"/>
                <a:ea typeface="+mn-ea"/>
                <a:cs typeface="+mn-cs"/>
              </a:rPr>
              <a:t>merupakan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pengembangan</a:t>
            </a:r>
            <a:r>
              <a:rPr lang="en-US" sz="1200" b="0" i="0" kern="1200" dirty="0" smtClean="0">
                <a:solidFill>
                  <a:schemeClr val="tx1"/>
                </a:solidFill>
                <a:effectLst/>
                <a:latin typeface="+mn-lt"/>
                <a:ea typeface="+mn-ea"/>
                <a:cs typeface="+mn-cs"/>
              </a:rPr>
              <a:t> program </a:t>
            </a:r>
            <a:r>
              <a:rPr lang="en-US" sz="1200" b="0" i="0" kern="1200" dirty="0" err="1" smtClean="0">
                <a:solidFill>
                  <a:schemeClr val="tx1"/>
                </a:solidFill>
                <a:effectLst/>
                <a:latin typeface="+mn-lt"/>
                <a:ea typeface="+mn-ea"/>
                <a:cs typeface="+mn-cs"/>
              </a:rPr>
              <a:t>Cakruk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Jelita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untuk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Anak</a:t>
            </a:r>
            <a:r>
              <a:rPr lang="en-US" sz="1200" b="0" i="0" kern="1200" dirty="0" smtClean="0">
                <a:solidFill>
                  <a:schemeClr val="tx1"/>
                </a:solidFill>
                <a:effectLst/>
                <a:latin typeface="+mn-lt"/>
                <a:ea typeface="+mn-ea"/>
                <a:cs typeface="+mn-cs"/>
              </a:rPr>
              <a:t> SMA </a:t>
            </a:r>
            <a:r>
              <a:rPr lang="en-US" sz="1200" b="0" i="0" kern="1200" dirty="0" err="1" smtClean="0">
                <a:solidFill>
                  <a:schemeClr val="tx1"/>
                </a:solidFill>
                <a:effectLst/>
                <a:latin typeface="+mn-lt"/>
                <a:ea typeface="+mn-ea"/>
                <a:cs typeface="+mn-cs"/>
              </a:rPr>
              <a:t>sampai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Perguruan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Tinggi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rutin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setiap</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Senin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malam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tampat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bergantian</a:t>
            </a:r>
            <a:r>
              <a:rPr lang="en-US" sz="1200" b="0" i="0" kern="1200" dirty="0" smtClean="0">
                <a:solidFill>
                  <a:schemeClr val="tx1"/>
                </a:solidFill>
                <a:effectLst/>
                <a:latin typeface="+mn-lt"/>
                <a:ea typeface="+mn-ea"/>
                <a:cs typeface="+mn-cs"/>
              </a:rPr>
              <a:t> di </a:t>
            </a:r>
            <a:r>
              <a:rPr lang="en-US" sz="1200" b="0" i="0" kern="1200" dirty="0" err="1" smtClean="0">
                <a:solidFill>
                  <a:schemeClr val="tx1"/>
                </a:solidFill>
                <a:effectLst/>
                <a:latin typeface="+mn-lt"/>
                <a:ea typeface="+mn-ea"/>
                <a:cs typeface="+mn-cs"/>
              </a:rPr>
              <a:t>lingkungan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kecamatan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Melatih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kreatifias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dengan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memberi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materi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bergantian</a:t>
            </a:r>
            <a:r>
              <a:rPr lang="en-US" sz="1200" b="0" i="0" kern="1200" dirty="0" smtClean="0">
                <a:solidFill>
                  <a:schemeClr val="tx1"/>
                </a:solidFill>
                <a:effectLst/>
                <a:latin typeface="+mn-lt"/>
                <a:ea typeface="+mn-ea"/>
                <a:cs typeface="+mn-cs"/>
              </a:rPr>
              <a:t>.</a:t>
            </a:r>
          </a:p>
          <a:p>
            <a:pPr marL="228600" indent="-228600">
              <a:buAutoNum type="arabicPeriod"/>
            </a:pPr>
            <a:r>
              <a:rPr lang="en-US" sz="1200" b="0" i="0" kern="1200" dirty="0" err="1" smtClean="0">
                <a:solidFill>
                  <a:schemeClr val="tx1"/>
                </a:solidFill>
                <a:effectLst/>
                <a:latin typeface="+mn-lt"/>
                <a:ea typeface="+mn-ea"/>
                <a:cs typeface="+mn-cs"/>
              </a:rPr>
              <a:t>Cakruk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Perubahan</a:t>
            </a:r>
            <a:r>
              <a:rPr lang="en-US" sz="1200" b="0" i="0" kern="1200" dirty="0" smtClean="0">
                <a:solidFill>
                  <a:schemeClr val="tx1"/>
                </a:solidFill>
                <a:effectLst/>
                <a:latin typeface="+mn-lt"/>
                <a:ea typeface="+mn-ea"/>
                <a:cs typeface="+mn-cs"/>
              </a:rPr>
              <a:t> di </a:t>
            </a:r>
            <a:r>
              <a:rPr lang="en-US" sz="1200" b="0" i="0" kern="1200" dirty="0" err="1" smtClean="0">
                <a:solidFill>
                  <a:schemeClr val="tx1"/>
                </a:solidFill>
                <a:effectLst/>
                <a:latin typeface="+mn-lt"/>
                <a:ea typeface="+mn-ea"/>
                <a:cs typeface="+mn-cs"/>
              </a:rPr>
              <a:t>angkringan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untuk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para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bapak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semuanya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berbasis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buku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bacaan</a:t>
            </a:r>
            <a:r>
              <a:rPr lang="en-US" sz="1200" b="0" i="0" kern="1200" dirty="0" smtClean="0">
                <a:solidFill>
                  <a:schemeClr val="tx1"/>
                </a:solidFill>
                <a:effectLst/>
                <a:latin typeface="+mn-lt"/>
                <a:ea typeface="+mn-ea"/>
                <a:cs typeface="+mn-cs"/>
              </a:rPr>
              <a:t>. Hal </a:t>
            </a:r>
            <a:r>
              <a:rPr lang="en-US" sz="1200" b="0" i="0" kern="1200" dirty="0" err="1" smtClean="0">
                <a:solidFill>
                  <a:schemeClr val="tx1"/>
                </a:solidFill>
                <a:effectLst/>
                <a:latin typeface="+mn-lt"/>
                <a:ea typeface="+mn-ea"/>
                <a:cs typeface="+mn-cs"/>
              </a:rPr>
              <a:t>tersebut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didiskusikan</a:t>
            </a:r>
            <a:r>
              <a:rPr lang="en-US" sz="1200" b="0" i="0" kern="1200" dirty="0" smtClean="0">
                <a:solidFill>
                  <a:schemeClr val="tx1"/>
                </a:solidFill>
                <a:effectLst/>
                <a:latin typeface="+mn-lt"/>
                <a:ea typeface="+mn-ea"/>
                <a:cs typeface="+mn-cs"/>
              </a:rPr>
              <a:t> di </a:t>
            </a:r>
            <a:r>
              <a:rPr lang="en-US" sz="1200" b="0" i="0" kern="1200" dirty="0" err="1" smtClean="0">
                <a:solidFill>
                  <a:schemeClr val="tx1"/>
                </a:solidFill>
                <a:effectLst/>
                <a:latin typeface="+mn-lt"/>
                <a:ea typeface="+mn-ea"/>
                <a:cs typeface="+mn-cs"/>
              </a:rPr>
              <a:t>angkringan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dengan</a:t>
            </a:r>
            <a:r>
              <a:rPr lang="en-US" sz="1200" b="0" i="0" kern="1200" dirty="0" smtClean="0">
                <a:solidFill>
                  <a:schemeClr val="tx1"/>
                </a:solidFill>
                <a:effectLst/>
                <a:latin typeface="+mn-lt"/>
                <a:ea typeface="+mn-ea"/>
                <a:cs typeface="+mn-cs"/>
              </a:rPr>
              <a:t> menu-menu </a:t>
            </a:r>
            <a:r>
              <a:rPr lang="en-US" sz="1200" b="0" i="0" kern="1200" dirty="0" err="1" smtClean="0">
                <a:solidFill>
                  <a:schemeClr val="tx1"/>
                </a:solidFill>
                <a:effectLst/>
                <a:latin typeface="+mn-lt"/>
                <a:ea typeface="+mn-ea"/>
                <a:cs typeface="+mn-cs"/>
              </a:rPr>
              <a:t>rakyat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jelata</a:t>
            </a:r>
            <a:r>
              <a:rPr lang="en-US" sz="1200" b="0" i="0" kern="1200" dirty="0" smtClean="0">
                <a:solidFill>
                  <a:schemeClr val="tx1"/>
                </a:solidFill>
                <a:effectLst/>
                <a:latin typeface="+mn-lt"/>
                <a:ea typeface="+mn-ea"/>
                <a:cs typeface="+mn-cs"/>
              </a:rPr>
              <a:t> yang </a:t>
            </a:r>
            <a:r>
              <a:rPr lang="en-US" sz="1200" b="0" i="0" kern="1200" dirty="0" err="1" smtClean="0">
                <a:solidFill>
                  <a:schemeClr val="tx1"/>
                </a:solidFill>
                <a:effectLst/>
                <a:latin typeface="+mn-lt"/>
                <a:ea typeface="+mn-ea"/>
                <a:cs typeface="+mn-cs"/>
              </a:rPr>
              <a:t>eksotik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yaitu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kucing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dalam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remang-remang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cahaya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lampu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teplok</a:t>
            </a:r>
            <a:r>
              <a:rPr lang="en-US" sz="1200" b="0" i="0" kern="1200" dirty="0" smtClean="0">
                <a:solidFill>
                  <a:schemeClr val="tx1"/>
                </a:solidFill>
                <a:effectLst/>
                <a:latin typeface="+mn-lt"/>
                <a:ea typeface="+mn-ea"/>
                <a:cs typeface="+mn-cs"/>
              </a:rPr>
              <a:t>.</a:t>
            </a:r>
          </a:p>
          <a:p>
            <a:pPr marL="228600" indent="-228600">
              <a:buAutoNum type="arabicPeriod"/>
            </a:pPr>
            <a:endParaRPr lang="en-US" sz="1200" b="0" i="0" kern="1200" dirty="0" smtClean="0">
              <a:solidFill>
                <a:schemeClr val="tx1"/>
              </a:solidFill>
              <a:effectLst/>
              <a:latin typeface="+mn-lt"/>
              <a:ea typeface="+mn-ea"/>
              <a:cs typeface="+mn-cs"/>
            </a:endParaRPr>
          </a:p>
          <a:p>
            <a:endParaRPr lang="id-ID" dirty="0"/>
          </a:p>
        </p:txBody>
      </p:sp>
      <p:sp>
        <p:nvSpPr>
          <p:cNvPr id="4" name="Slide Number Placeholder 3"/>
          <p:cNvSpPr>
            <a:spLocks noGrp="1"/>
          </p:cNvSpPr>
          <p:nvPr>
            <p:ph type="sldNum" sz="quarter" idx="10"/>
          </p:nvPr>
        </p:nvSpPr>
        <p:spPr/>
        <p:txBody>
          <a:bodyPr/>
          <a:lstStyle/>
          <a:p>
            <a:fld id="{58385EE8-DD4F-48D3-A0A0-A5CF81257E68}" type="slidenum">
              <a:rPr lang="id-ID" smtClean="0"/>
              <a:t>10</a:t>
            </a:fld>
            <a:endParaRPr lang="id-ID"/>
          </a:p>
        </p:txBody>
      </p:sp>
    </p:spTree>
    <p:extLst>
      <p:ext uri="{BB962C8B-B14F-4D97-AF65-F5344CB8AC3E}">
        <p14:creationId xmlns:p14="http://schemas.microsoft.com/office/powerpoint/2010/main" val="1269336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1DF9BD8-D007-4CCF-99AB-42E1F4BE26C5}" type="datetimeFigureOut">
              <a:rPr lang="id-ID" smtClean="0"/>
              <a:t>02/02/2018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CE76180-B718-4047-967B-79C2C8F426CE}"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F9BD8-D007-4CCF-99AB-42E1F4BE26C5}" type="datetimeFigureOut">
              <a:rPr lang="id-ID" smtClean="0"/>
              <a:t>02/02/2018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CE76180-B718-4047-967B-79C2C8F426CE}"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F9BD8-D007-4CCF-99AB-42E1F4BE26C5}" type="datetimeFigureOut">
              <a:rPr lang="id-ID" smtClean="0"/>
              <a:t>02/02/2018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CE76180-B718-4047-967B-79C2C8F426CE}"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F9BD8-D007-4CCF-99AB-42E1F4BE26C5}" type="datetimeFigureOut">
              <a:rPr lang="id-ID" smtClean="0"/>
              <a:t>02/02/2018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CE76180-B718-4047-967B-79C2C8F426CE}"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DF9BD8-D007-4CCF-99AB-42E1F4BE26C5}" type="datetimeFigureOut">
              <a:rPr lang="id-ID" smtClean="0"/>
              <a:t>02/02/2018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CE76180-B718-4047-967B-79C2C8F426CE}"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DF9BD8-D007-4CCF-99AB-42E1F4BE26C5}" type="datetimeFigureOut">
              <a:rPr lang="id-ID" smtClean="0"/>
              <a:t>02/02/2018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CE76180-B718-4047-967B-79C2C8F426CE}"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DF9BD8-D007-4CCF-99AB-42E1F4BE26C5}" type="datetimeFigureOut">
              <a:rPr lang="id-ID" smtClean="0"/>
              <a:t>02/02/2018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CE76180-B718-4047-967B-79C2C8F426CE}"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DF9BD8-D007-4CCF-99AB-42E1F4BE26C5}" type="datetimeFigureOut">
              <a:rPr lang="id-ID" smtClean="0"/>
              <a:t>02/02/2018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CE76180-B718-4047-967B-79C2C8F426CE}"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DF9BD8-D007-4CCF-99AB-42E1F4BE26C5}" type="datetimeFigureOut">
              <a:rPr lang="id-ID" smtClean="0"/>
              <a:t>02/02/2018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CE76180-B718-4047-967B-79C2C8F426CE}"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F9BD8-D007-4CCF-99AB-42E1F4BE26C5}" type="datetimeFigureOut">
              <a:rPr lang="id-ID" smtClean="0"/>
              <a:t>02/02/2018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CE76180-B718-4047-967B-79C2C8F426CE}" type="slidenum">
              <a:rPr lang="id-ID" smtClean="0"/>
              <a:t>‹#›</a:t>
            </a:fld>
            <a:endParaRPr lang="id-ID"/>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1DF9BD8-D007-4CCF-99AB-42E1F4BE26C5}" type="datetimeFigureOut">
              <a:rPr lang="id-ID" smtClean="0"/>
              <a:t>02/02/2018</a:t>
            </a:fld>
            <a:endParaRPr lang="id-ID"/>
          </a:p>
        </p:txBody>
      </p:sp>
      <p:sp>
        <p:nvSpPr>
          <p:cNvPr id="9" name="Slide Number Placeholder 8"/>
          <p:cNvSpPr>
            <a:spLocks noGrp="1"/>
          </p:cNvSpPr>
          <p:nvPr>
            <p:ph type="sldNum" sz="quarter" idx="11"/>
          </p:nvPr>
        </p:nvSpPr>
        <p:spPr/>
        <p:txBody>
          <a:bodyPr/>
          <a:lstStyle/>
          <a:p>
            <a:fld id="{FCE76180-B718-4047-967B-79C2C8F426CE}" type="slidenum">
              <a:rPr lang="id-ID" smtClean="0"/>
              <a:t>‹#›</a:t>
            </a:fld>
            <a:endParaRPr lang="id-ID"/>
          </a:p>
        </p:txBody>
      </p:sp>
      <p:sp>
        <p:nvSpPr>
          <p:cNvPr id="10" name="Footer Placeholder 9"/>
          <p:cNvSpPr>
            <a:spLocks noGrp="1"/>
          </p:cNvSpPr>
          <p:nvPr>
            <p:ph type="ftr" sz="quarter" idx="12"/>
          </p:nvPr>
        </p:nvSpPr>
        <p:spPr/>
        <p:txBody>
          <a:bodyPr/>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CE76180-B718-4047-967B-79C2C8F426CE}" type="slidenum">
              <a:rPr lang="id-ID" smtClean="0"/>
              <a:t>‹#›</a:t>
            </a:fld>
            <a:endParaRPr lang="id-ID"/>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id-ID"/>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1DF9BD8-D007-4CCF-99AB-42E1F4BE26C5}" type="datetimeFigureOut">
              <a:rPr lang="id-ID" smtClean="0"/>
              <a:t>02/02/2018</a:t>
            </a:fld>
            <a:endParaRPr lang="id-ID"/>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267073"/>
            <a:ext cx="7543800" cy="2593975"/>
          </a:xfrm>
        </p:spPr>
        <p:txBody>
          <a:bodyPr/>
          <a:lstStyle/>
          <a:p>
            <a:r>
              <a:rPr lang="en-US" sz="4800" dirty="0" smtClean="0"/>
              <a:t>REVITALIZATION OF ALTERNATIVE LIBRARY: </a:t>
            </a:r>
            <a:br>
              <a:rPr lang="en-US" sz="4800" dirty="0" smtClean="0"/>
            </a:br>
            <a:r>
              <a:rPr lang="id-ID" sz="4400" dirty="0" smtClean="0"/>
              <a:t>case study at asakura </a:t>
            </a:r>
            <a:r>
              <a:rPr lang="en-US" sz="4400" dirty="0" smtClean="0"/>
              <a:t>R</a:t>
            </a:r>
            <a:r>
              <a:rPr lang="id-ID" sz="4400" dirty="0" smtClean="0"/>
              <a:t>umah </a:t>
            </a:r>
            <a:r>
              <a:rPr lang="en-US" sz="4400" dirty="0"/>
              <a:t>A</a:t>
            </a:r>
            <a:r>
              <a:rPr lang="id-ID" sz="4400" dirty="0" smtClean="0"/>
              <a:t>sa </a:t>
            </a:r>
            <a:r>
              <a:rPr lang="en-US" sz="4400" dirty="0" smtClean="0"/>
              <a:t>C</a:t>
            </a:r>
            <a:r>
              <a:rPr lang="id-ID" sz="4400" dirty="0" smtClean="0"/>
              <a:t>ommunity </a:t>
            </a:r>
            <a:r>
              <a:rPr lang="en-US" sz="4400" dirty="0" smtClean="0"/>
              <a:t>R</a:t>
            </a:r>
            <a:r>
              <a:rPr lang="id-ID" sz="4400" dirty="0" smtClean="0"/>
              <a:t>eading </a:t>
            </a:r>
            <a:r>
              <a:rPr lang="en-US" sz="4400" dirty="0"/>
              <a:t>P</a:t>
            </a:r>
            <a:r>
              <a:rPr lang="id-ID" sz="4400" dirty="0" smtClean="0"/>
              <a:t>ark</a:t>
            </a:r>
            <a:endParaRPr lang="id-ID" sz="4400" dirty="0"/>
          </a:p>
        </p:txBody>
      </p:sp>
      <p:sp>
        <p:nvSpPr>
          <p:cNvPr id="3" name="Subtitle 2"/>
          <p:cNvSpPr>
            <a:spLocks noGrp="1"/>
          </p:cNvSpPr>
          <p:nvPr>
            <p:ph type="subTitle" idx="1"/>
          </p:nvPr>
        </p:nvSpPr>
        <p:spPr>
          <a:xfrm>
            <a:off x="827584" y="4293096"/>
            <a:ext cx="7128792" cy="1066800"/>
          </a:xfrm>
        </p:spPr>
        <p:txBody>
          <a:bodyPr/>
          <a:lstStyle/>
          <a:p>
            <a:r>
              <a:rPr lang="en-US" dirty="0" smtClean="0">
                <a:solidFill>
                  <a:schemeClr val="tx1">
                    <a:lumMod val="90000"/>
                    <a:lumOff val="10000"/>
                  </a:schemeClr>
                </a:solidFill>
              </a:rPr>
              <a:t>OKKY RIZKYANTHA, HADIRA LATIAR, FUAD WAHYU PRABOWO</a:t>
            </a:r>
          </a:p>
          <a:p>
            <a:r>
              <a:rPr lang="en-US" dirty="0" smtClean="0">
                <a:solidFill>
                  <a:schemeClr val="tx1">
                    <a:lumMod val="90000"/>
                    <a:lumOff val="10000"/>
                  </a:schemeClr>
                </a:solidFill>
              </a:rPr>
              <a:t>LIS UIN SUNAN KALIJAGA YOGYAKARTA, INDONESIA</a:t>
            </a:r>
            <a:endParaRPr lang="id-ID" dirty="0">
              <a:solidFill>
                <a:schemeClr val="tx1">
                  <a:lumMod val="90000"/>
                  <a:lumOff val="10000"/>
                </a:schemeClr>
              </a:solidFill>
            </a:endParaRPr>
          </a:p>
        </p:txBody>
      </p:sp>
    </p:spTree>
    <p:extLst>
      <p:ext uri="{BB962C8B-B14F-4D97-AF65-F5344CB8AC3E}">
        <p14:creationId xmlns:p14="http://schemas.microsoft.com/office/powerpoint/2010/main" val="3761813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99992" y="1268760"/>
            <a:ext cx="3289176" cy="2466882"/>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67544" y="260648"/>
            <a:ext cx="6768752" cy="100811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lvl="0"/>
            <a:r>
              <a:rPr lang="id-ID" sz="2400" i="1" dirty="0"/>
              <a:t>Organizing Training And Parenting Activities </a:t>
            </a:r>
            <a:endParaRPr lang="id-ID" sz="2400" i="1" dirty="0">
              <a:effectLs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68760"/>
            <a:ext cx="3698928" cy="246595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5896" y="3309066"/>
            <a:ext cx="5143500" cy="281940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441024" y="4293096"/>
            <a:ext cx="3050856" cy="15121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t>The family is one of nature’s </a:t>
            </a:r>
            <a:r>
              <a:rPr lang="en-US" b="1" dirty="0" smtClean="0"/>
              <a:t>masterpieces </a:t>
            </a:r>
          </a:p>
          <a:p>
            <a:pPr algn="ctr"/>
            <a:r>
              <a:rPr lang="en-US" b="1" dirty="0" smtClean="0"/>
              <a:t>- </a:t>
            </a:r>
            <a:r>
              <a:rPr lang="id-ID" dirty="0" smtClean="0"/>
              <a:t>George Santayana</a:t>
            </a:r>
            <a:r>
              <a:rPr lang="en-US" dirty="0" smtClean="0"/>
              <a:t> -</a:t>
            </a:r>
            <a:endParaRPr lang="id-ID" dirty="0"/>
          </a:p>
        </p:txBody>
      </p:sp>
    </p:spTree>
    <p:extLst>
      <p:ext uri="{BB962C8B-B14F-4D97-AF65-F5344CB8AC3E}">
        <p14:creationId xmlns:p14="http://schemas.microsoft.com/office/powerpoint/2010/main" val="3905143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3568" y="1412776"/>
            <a:ext cx="4320480" cy="288032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67544" y="260648"/>
            <a:ext cx="6768752" cy="100811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lvl="0"/>
            <a:r>
              <a:rPr lang="id-ID" sz="2400" i="1" dirty="0"/>
              <a:t>Cooperation with Librarians and Students.</a:t>
            </a:r>
            <a:endParaRPr lang="id-ID" sz="2400" i="1" dirty="0">
              <a:effectLs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5375" y="2780928"/>
            <a:ext cx="3048000" cy="228600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1598609" y="4293096"/>
            <a:ext cx="4248472" cy="201622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Tx/>
              <a:buChar char="-"/>
            </a:pPr>
            <a:r>
              <a:rPr lang="en-US" sz="2000" dirty="0" smtClean="0"/>
              <a:t>Student</a:t>
            </a:r>
          </a:p>
          <a:p>
            <a:pPr marL="285750" indent="-285750">
              <a:buFontTx/>
              <a:buChar char="-"/>
            </a:pPr>
            <a:r>
              <a:rPr lang="en-US" sz="2000" dirty="0" smtClean="0"/>
              <a:t>Researcher</a:t>
            </a:r>
          </a:p>
          <a:p>
            <a:pPr marL="285750" indent="-285750">
              <a:buFontTx/>
              <a:buChar char="-"/>
            </a:pPr>
            <a:r>
              <a:rPr lang="en-US" sz="2000" dirty="0" smtClean="0"/>
              <a:t>Other library communities</a:t>
            </a:r>
          </a:p>
          <a:p>
            <a:pPr marL="285750" indent="-285750">
              <a:buFontTx/>
              <a:buChar char="-"/>
            </a:pPr>
            <a:r>
              <a:rPr lang="en-US" sz="2000" dirty="0" smtClean="0"/>
              <a:t>Librarian</a:t>
            </a:r>
          </a:p>
        </p:txBody>
      </p:sp>
    </p:spTree>
    <p:extLst>
      <p:ext uri="{BB962C8B-B14F-4D97-AF65-F5344CB8AC3E}">
        <p14:creationId xmlns:p14="http://schemas.microsoft.com/office/powerpoint/2010/main" val="3051073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Creativity in TBM</a:t>
            </a:r>
            <a:endParaRPr lang="id-ID" dirty="0"/>
          </a:p>
        </p:txBody>
      </p:sp>
      <p:sp>
        <p:nvSpPr>
          <p:cNvPr id="3" name="Content Placeholder 2"/>
          <p:cNvSpPr>
            <a:spLocks noGrp="1"/>
          </p:cNvSpPr>
          <p:nvPr>
            <p:ph idx="1"/>
          </p:nvPr>
        </p:nvSpPr>
        <p:spPr/>
        <p:txBody>
          <a:bodyPr/>
          <a:lstStyle/>
          <a:p>
            <a:r>
              <a:rPr lang="id-ID" sz="2400" dirty="0"/>
              <a:t>Fluency of thinking, ability to generate many ideas that come out of the thinking quickly. In general, this thinking smoothly is oriented to the results in quantity. </a:t>
            </a:r>
            <a:endParaRPr lang="en-US" sz="2400" dirty="0" smtClean="0"/>
          </a:p>
          <a:p>
            <a:r>
              <a:rPr lang="id-ID" sz="2400" dirty="0" smtClean="0"/>
              <a:t>Flexibility</a:t>
            </a:r>
            <a:r>
              <a:rPr lang="id-ID" sz="2400" dirty="0"/>
              <a:t>, able to produce a number of different works or different models, find alternatives and be able to use various approaches and ways of thinking. </a:t>
            </a:r>
            <a:endParaRPr lang="en-US" sz="2400" dirty="0" smtClean="0"/>
          </a:p>
          <a:p>
            <a:r>
              <a:rPr lang="id-ID" sz="2400" dirty="0" smtClean="0"/>
              <a:t>Elaboration</a:t>
            </a:r>
            <a:r>
              <a:rPr lang="id-ID" sz="2400" dirty="0"/>
              <a:t>, the ability to develop ideas, adds, breaks down ideas or situations, making them more interesting. </a:t>
            </a:r>
            <a:endParaRPr lang="en-US" sz="2400" dirty="0" smtClean="0"/>
          </a:p>
          <a:p>
            <a:r>
              <a:rPr lang="id-ID" sz="2400" dirty="0" smtClean="0"/>
              <a:t>Originality </a:t>
            </a:r>
            <a:r>
              <a:rPr lang="id-ID" sz="2400" dirty="0"/>
              <a:t>has the ability </a:t>
            </a:r>
            <a:r>
              <a:rPr lang="id-ID" dirty="0"/>
              <a:t>to spark original and original ideas.</a:t>
            </a:r>
          </a:p>
        </p:txBody>
      </p:sp>
    </p:spTree>
    <p:extLst>
      <p:ext uri="{BB962C8B-B14F-4D97-AF65-F5344CB8AC3E}">
        <p14:creationId xmlns:p14="http://schemas.microsoft.com/office/powerpoint/2010/main" val="328006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INSIGHT OF ALTERNATIVE LIBRARY</a:t>
            </a:r>
            <a:endParaRPr lang="id-ID" dirty="0"/>
          </a:p>
        </p:txBody>
      </p:sp>
      <p:sp>
        <p:nvSpPr>
          <p:cNvPr id="3" name="Content Placeholder 2"/>
          <p:cNvSpPr>
            <a:spLocks noGrp="1"/>
          </p:cNvSpPr>
          <p:nvPr>
            <p:ph idx="1"/>
          </p:nvPr>
        </p:nvSpPr>
        <p:spPr/>
        <p:txBody>
          <a:bodyPr>
            <a:normAutofit fontScale="85000" lnSpcReduction="20000"/>
          </a:bodyPr>
          <a:lstStyle/>
          <a:p>
            <a:pPr algn="just"/>
            <a:r>
              <a:rPr lang="en-US" dirty="0" smtClean="0"/>
              <a:t>TBM must work hard in Giving full attention to the quality of TBM. </a:t>
            </a:r>
            <a:r>
              <a:rPr lang="en-US" dirty="0"/>
              <a:t>To give real service you must add something which cannot be bought or measured with money, that is sincerity and integrity. </a:t>
            </a:r>
            <a:r>
              <a:rPr lang="en-US" dirty="0" smtClean="0"/>
              <a:t>(</a:t>
            </a:r>
            <a:r>
              <a:rPr lang="en-US" dirty="0"/>
              <a:t>Douglas </a:t>
            </a:r>
            <a:r>
              <a:rPr lang="en-US" dirty="0" smtClean="0"/>
              <a:t>Adams)</a:t>
            </a:r>
          </a:p>
          <a:p>
            <a:pPr algn="just"/>
            <a:r>
              <a:rPr lang="en-US" dirty="0" smtClean="0"/>
              <a:t>Regular activities and certain event activities need to be held in a self-representative effort to the social. Don’t stand with static activities. Now days, people more interest with more than just it should be. People expects more and need something interesting. </a:t>
            </a:r>
          </a:p>
          <a:p>
            <a:pPr algn="just"/>
            <a:r>
              <a:rPr lang="en-US" dirty="0" smtClean="0"/>
              <a:t>The </a:t>
            </a:r>
            <a:r>
              <a:rPr lang="en-US" dirty="0"/>
              <a:t>government needs to provide professionals in </a:t>
            </a:r>
            <a:r>
              <a:rPr lang="en-US" dirty="0" smtClean="0"/>
              <a:t>TBM management</a:t>
            </a:r>
            <a:r>
              <a:rPr lang="en-US" dirty="0"/>
              <a:t>.</a:t>
            </a:r>
          </a:p>
          <a:p>
            <a:pPr algn="just"/>
            <a:r>
              <a:rPr lang="en-US" dirty="0" smtClean="0"/>
              <a:t>The </a:t>
            </a:r>
            <a:r>
              <a:rPr lang="en-US" dirty="0"/>
              <a:t>government provides sufficient funding to each TBM and provides on-going assistance.</a:t>
            </a:r>
          </a:p>
          <a:p>
            <a:pPr algn="just"/>
            <a:r>
              <a:rPr lang="en-US" dirty="0" smtClean="0"/>
              <a:t>TBM </a:t>
            </a:r>
            <a:r>
              <a:rPr lang="en-US" dirty="0"/>
              <a:t>must be more creative again in showing itself</a:t>
            </a:r>
          </a:p>
          <a:p>
            <a:pPr algn="just"/>
            <a:r>
              <a:rPr lang="en-US" dirty="0"/>
              <a:t>T</a:t>
            </a:r>
            <a:r>
              <a:rPr lang="en-US" dirty="0" smtClean="0"/>
              <a:t>BM </a:t>
            </a:r>
            <a:r>
              <a:rPr lang="en-US" dirty="0"/>
              <a:t>will not move if there is no good coordination between various related parties such as managers, surrounding communities, government, library and information practitioners, and book publishers in DIY</a:t>
            </a:r>
            <a:r>
              <a:rPr lang="en-US" dirty="0" smtClean="0"/>
              <a:t>.</a:t>
            </a:r>
          </a:p>
          <a:p>
            <a:pPr algn="just"/>
            <a:r>
              <a:rPr lang="en-US" dirty="0"/>
              <a:t>Alternative library would be become the center of community in term of improving life skill. If it can not be used as its ideality then I would be just left as it is. </a:t>
            </a:r>
          </a:p>
        </p:txBody>
      </p:sp>
    </p:spTree>
    <p:extLst>
      <p:ext uri="{BB962C8B-B14F-4D97-AF65-F5344CB8AC3E}">
        <p14:creationId xmlns:p14="http://schemas.microsoft.com/office/powerpoint/2010/main" val="1955486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496" y="2636912"/>
            <a:ext cx="7620000" cy="1143000"/>
          </a:xfrm>
        </p:spPr>
        <p:txBody>
          <a:bodyPr/>
          <a:lstStyle/>
          <a:p>
            <a:r>
              <a:rPr lang="en-US" dirty="0" smtClean="0"/>
              <a:t>THANK YOU…</a:t>
            </a:r>
            <a:endParaRPr lang="id-ID" dirty="0"/>
          </a:p>
        </p:txBody>
      </p:sp>
    </p:spTree>
    <p:extLst>
      <p:ext uri="{BB962C8B-B14F-4D97-AF65-F5344CB8AC3E}">
        <p14:creationId xmlns:p14="http://schemas.microsoft.com/office/powerpoint/2010/main" val="907667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836712"/>
            <a:ext cx="6789798" cy="4800600"/>
          </a:xfrm>
        </p:spPr>
      </p:pic>
    </p:spTree>
    <p:extLst>
      <p:ext uri="{BB962C8B-B14F-4D97-AF65-F5344CB8AC3E}">
        <p14:creationId xmlns:p14="http://schemas.microsoft.com/office/powerpoint/2010/main" val="2870357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LIBRARY</a:t>
            </a:r>
            <a:endParaRPr lang="id-ID" dirty="0"/>
          </a:p>
        </p:txBody>
      </p:sp>
      <p:sp>
        <p:nvSpPr>
          <p:cNvPr id="3" name="Content Placeholder 2"/>
          <p:cNvSpPr>
            <a:spLocks noGrp="1"/>
          </p:cNvSpPr>
          <p:nvPr>
            <p:ph idx="1"/>
          </p:nvPr>
        </p:nvSpPr>
        <p:spPr/>
        <p:txBody>
          <a:bodyPr>
            <a:normAutofit/>
          </a:bodyPr>
          <a:lstStyle/>
          <a:p>
            <a:pPr algn="just"/>
            <a:r>
              <a:rPr lang="en-US" dirty="0" smtClean="0"/>
              <a:t>Alternative Library is </a:t>
            </a:r>
            <a:r>
              <a:rPr lang="en-US" dirty="0"/>
              <a:t>also known as Community reading park, TBM, and Community Library.  </a:t>
            </a:r>
            <a:r>
              <a:rPr lang="en-US" dirty="0" smtClean="0"/>
              <a:t>As its name, alternative library is a substitute of the library.  While library can not reach certain community in terms of spreading knowledge, alternative library attends to take care of that role for the community. And this </a:t>
            </a:r>
            <a:r>
              <a:rPr lang="id-ID" dirty="0" smtClean="0"/>
              <a:t>is </a:t>
            </a:r>
            <a:r>
              <a:rPr lang="id-ID" dirty="0"/>
              <a:t>a place</a:t>
            </a:r>
            <a:r>
              <a:rPr lang="en-US" dirty="0"/>
              <a:t> which </a:t>
            </a:r>
            <a:r>
              <a:rPr lang="en-US" dirty="0" smtClean="0"/>
              <a:t>is </a:t>
            </a:r>
            <a:r>
              <a:rPr lang="id-ID" dirty="0" smtClean="0"/>
              <a:t>established </a:t>
            </a:r>
            <a:r>
              <a:rPr lang="id-ID" dirty="0"/>
              <a:t>and managed both society and the government to provide access to reading material </a:t>
            </a:r>
            <a:r>
              <a:rPr lang="en-US" dirty="0" smtClean="0"/>
              <a:t>and </a:t>
            </a:r>
            <a:r>
              <a:rPr lang="id-ID" dirty="0" smtClean="0"/>
              <a:t>services </a:t>
            </a:r>
            <a:r>
              <a:rPr lang="id-ID" dirty="0"/>
              <a:t>for the surrounding community as a means of lifelong learning in order to improve the quality of life around </a:t>
            </a:r>
            <a:r>
              <a:rPr lang="en-US" dirty="0"/>
              <a:t>it. </a:t>
            </a:r>
            <a:endParaRPr lang="en-US" dirty="0" smtClean="0"/>
          </a:p>
          <a:p>
            <a:pPr algn="just"/>
            <a:r>
              <a:rPr lang="id-ID" dirty="0" smtClean="0"/>
              <a:t>They </a:t>
            </a:r>
            <a:r>
              <a:rPr lang="id-ID" dirty="0"/>
              <a:t>consist of all walks of life regardless of their social background, economy, culture, religion, customs, education level, age and </a:t>
            </a:r>
            <a:r>
              <a:rPr lang="en-US" dirty="0" smtClean="0"/>
              <a:t>others</a:t>
            </a:r>
            <a:r>
              <a:rPr lang="id-ID" dirty="0" smtClean="0"/>
              <a:t>.</a:t>
            </a:r>
          </a:p>
        </p:txBody>
      </p:sp>
    </p:spTree>
    <p:extLst>
      <p:ext uri="{BB962C8B-B14F-4D97-AF65-F5344CB8AC3E}">
        <p14:creationId xmlns:p14="http://schemas.microsoft.com/office/powerpoint/2010/main" val="3262806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PROGRAM OF GOVERNMENT OF </a:t>
            </a:r>
            <a:r>
              <a:rPr lang="en-US" sz="3600" b="1" dirty="0"/>
              <a:t>SPECIAL REGION OF YOGYAKARTA</a:t>
            </a:r>
            <a:endParaRPr lang="id-ID" sz="3600" b="1" dirty="0"/>
          </a:p>
        </p:txBody>
      </p:sp>
      <p:sp>
        <p:nvSpPr>
          <p:cNvPr id="3" name="Content Placeholder 2"/>
          <p:cNvSpPr>
            <a:spLocks noGrp="1"/>
          </p:cNvSpPr>
          <p:nvPr>
            <p:ph idx="1"/>
          </p:nvPr>
        </p:nvSpPr>
        <p:spPr/>
        <p:txBody>
          <a:bodyPr>
            <a:normAutofit/>
          </a:bodyPr>
          <a:lstStyle/>
          <a:p>
            <a:pPr algn="just"/>
            <a:r>
              <a:rPr lang="id-ID" dirty="0"/>
              <a:t>Development of TBM in Yogyakarta </a:t>
            </a:r>
            <a:r>
              <a:rPr lang="id-ID" dirty="0" smtClean="0"/>
              <a:t>City</a:t>
            </a:r>
            <a:r>
              <a:rPr lang="en-US" dirty="0" smtClean="0"/>
              <a:t>, particularly in Special Region of</a:t>
            </a:r>
            <a:r>
              <a:rPr lang="id-ID" dirty="0" smtClean="0"/>
              <a:t> </a:t>
            </a:r>
            <a:r>
              <a:rPr lang="id-ID" dirty="0"/>
              <a:t>Yogyakarta has the same historical roots </a:t>
            </a:r>
            <a:r>
              <a:rPr lang="en-US" dirty="0" smtClean="0"/>
              <a:t>as </a:t>
            </a:r>
            <a:r>
              <a:rPr lang="id-ID" dirty="0" smtClean="0"/>
              <a:t>TBM </a:t>
            </a:r>
            <a:r>
              <a:rPr lang="id-ID" dirty="0"/>
              <a:t>was born originally because of </a:t>
            </a:r>
            <a:r>
              <a:rPr lang="id-ID" dirty="0" smtClean="0"/>
              <a:t>a </a:t>
            </a:r>
            <a:r>
              <a:rPr lang="id-ID" dirty="0"/>
              <a:t>public awareness of the level of literacy or the extent of </a:t>
            </a:r>
            <a:r>
              <a:rPr lang="id-ID" dirty="0" smtClean="0"/>
              <a:t>illiteracy</a:t>
            </a:r>
            <a:r>
              <a:rPr lang="en-US" dirty="0" smtClean="0"/>
              <a:t> </a:t>
            </a:r>
            <a:r>
              <a:rPr lang="id-ID" dirty="0" smtClean="0"/>
              <a:t>in </a:t>
            </a:r>
            <a:r>
              <a:rPr lang="id-ID" dirty="0"/>
              <a:t>the surrounding community. That's why there are some people who are moved </a:t>
            </a:r>
            <a:r>
              <a:rPr lang="id-ID" dirty="0" smtClean="0"/>
              <a:t>and</a:t>
            </a:r>
            <a:r>
              <a:rPr lang="en-US" dirty="0" smtClean="0"/>
              <a:t> </a:t>
            </a:r>
            <a:r>
              <a:rPr lang="id-ID" dirty="0" smtClean="0"/>
              <a:t>maximize </a:t>
            </a:r>
            <a:r>
              <a:rPr lang="id-ID" dirty="0"/>
              <a:t>the potential and network to create a TBM. </a:t>
            </a:r>
            <a:endParaRPr lang="en-US" dirty="0" smtClean="0"/>
          </a:p>
          <a:p>
            <a:pPr algn="just"/>
            <a:r>
              <a:rPr lang="en-US" dirty="0" smtClean="0"/>
              <a:t>Before 2012, </a:t>
            </a:r>
            <a:r>
              <a:rPr lang="id-ID" dirty="0" smtClean="0"/>
              <a:t>According </a:t>
            </a:r>
            <a:r>
              <a:rPr lang="id-ID" dirty="0"/>
              <a:t>Muhsin, Chairman of TBM </a:t>
            </a:r>
            <a:r>
              <a:rPr lang="id-ID" dirty="0" smtClean="0"/>
              <a:t>Forum</a:t>
            </a:r>
            <a:r>
              <a:rPr lang="en-US" dirty="0" smtClean="0"/>
              <a:t> </a:t>
            </a:r>
            <a:r>
              <a:rPr lang="id-ID" dirty="0" smtClean="0"/>
              <a:t>DIY </a:t>
            </a:r>
            <a:r>
              <a:rPr lang="id-ID" dirty="0"/>
              <a:t>province recorded there are 190 TBM in all </a:t>
            </a:r>
            <a:r>
              <a:rPr lang="en-US" dirty="0" smtClean="0"/>
              <a:t>over special Region of </a:t>
            </a:r>
            <a:r>
              <a:rPr lang="id-ID" dirty="0" smtClean="0"/>
              <a:t>Y</a:t>
            </a:r>
            <a:r>
              <a:rPr lang="en-US" dirty="0" err="1" smtClean="0"/>
              <a:t>ogyakarta</a:t>
            </a:r>
            <a:r>
              <a:rPr lang="en-US" dirty="0"/>
              <a:t> </a:t>
            </a:r>
            <a:r>
              <a:rPr lang="en-US" dirty="0" smtClean="0"/>
              <a:t>(</a:t>
            </a:r>
            <a:r>
              <a:rPr lang="en-US" dirty="0" smtClean="0"/>
              <a:t>DIY).</a:t>
            </a:r>
          </a:p>
          <a:p>
            <a:pPr algn="just"/>
            <a:r>
              <a:rPr lang="en-US" dirty="0" smtClean="0"/>
              <a:t>Interesting </a:t>
            </a:r>
            <a:r>
              <a:rPr lang="en-US" dirty="0"/>
              <a:t>phenomenon emerged in 2012, in accordance with the Decree of the Mayor of </a:t>
            </a:r>
            <a:r>
              <a:rPr lang="en-US" dirty="0" smtClean="0"/>
              <a:t>Yogyakarta,</a:t>
            </a:r>
            <a:r>
              <a:rPr lang="en-US" dirty="0"/>
              <a:t> </a:t>
            </a:r>
            <a:r>
              <a:rPr lang="en-US" dirty="0" smtClean="0"/>
              <a:t>then </a:t>
            </a:r>
            <a:r>
              <a:rPr lang="en-US" dirty="0"/>
              <a:t>the TBMs that do not have legal force are notarized or </a:t>
            </a:r>
            <a:r>
              <a:rPr lang="en-US" dirty="0" smtClean="0"/>
              <a:t>obtained</a:t>
            </a:r>
            <a:r>
              <a:rPr lang="en-US" dirty="0"/>
              <a:t> </a:t>
            </a:r>
            <a:r>
              <a:rPr lang="en-US" dirty="0" smtClean="0"/>
              <a:t>the </a:t>
            </a:r>
            <a:r>
              <a:rPr lang="en-US" dirty="0"/>
              <a:t>opportunity to obtain a notarial deed to obtain funds from the </a:t>
            </a:r>
            <a:r>
              <a:rPr lang="en-US" dirty="0" smtClean="0"/>
              <a:t>government</a:t>
            </a:r>
            <a:endParaRPr lang="id-ID" dirty="0"/>
          </a:p>
        </p:txBody>
      </p:sp>
    </p:spTree>
    <p:extLst>
      <p:ext uri="{BB962C8B-B14F-4D97-AF65-F5344CB8AC3E}">
        <p14:creationId xmlns:p14="http://schemas.microsoft.com/office/powerpoint/2010/main" val="2060870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STATISTICS </a:t>
            </a:r>
            <a:r>
              <a:rPr lang="en-US" sz="3600" dirty="0"/>
              <a:t> </a:t>
            </a:r>
            <a:r>
              <a:rPr lang="en-US" sz="3600" dirty="0" smtClean="0"/>
              <a:t>OF ALTERNATIVE LIBRARY </a:t>
            </a:r>
            <a:endParaRPr lang="id-ID" sz="3600" dirty="0"/>
          </a:p>
        </p:txBody>
      </p:sp>
      <p:graphicFrame>
        <p:nvGraphicFramePr>
          <p:cNvPr id="7" name="Chart 6"/>
          <p:cNvGraphicFramePr>
            <a:graphicFrameLocks/>
          </p:cNvGraphicFramePr>
          <p:nvPr>
            <p:extLst>
              <p:ext uri="{D42A27DB-BD31-4B8C-83A1-F6EECF244321}">
                <p14:modId xmlns:p14="http://schemas.microsoft.com/office/powerpoint/2010/main" val="1877598797"/>
              </p:ext>
            </p:extLst>
          </p:nvPr>
        </p:nvGraphicFramePr>
        <p:xfrm>
          <a:off x="1115616" y="1412776"/>
          <a:ext cx="5904655"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889684" y="4725144"/>
            <a:ext cx="2376264" cy="129614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2012 = 190 unit</a:t>
            </a:r>
          </a:p>
          <a:p>
            <a:pPr algn="ctr"/>
            <a:r>
              <a:rPr lang="en-US" dirty="0" smtClean="0"/>
              <a:t>2017 =  213 unit </a:t>
            </a:r>
            <a:endParaRPr lang="id-ID" dirty="0"/>
          </a:p>
        </p:txBody>
      </p:sp>
    </p:spTree>
    <p:extLst>
      <p:ext uri="{BB962C8B-B14F-4D97-AF65-F5344CB8AC3E}">
        <p14:creationId xmlns:p14="http://schemas.microsoft.com/office/powerpoint/2010/main" val="3867109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620000" cy="1143000"/>
          </a:xfrm>
        </p:spPr>
        <p:txBody>
          <a:bodyPr>
            <a:noAutofit/>
          </a:bodyPr>
          <a:lstStyle/>
          <a:p>
            <a:r>
              <a:rPr lang="en-US" sz="3600" dirty="0" smtClean="0"/>
              <a:t>ALTERNATIVE LIBRARY’S PROBLEMS</a:t>
            </a:r>
            <a:endParaRPr lang="id-ID" sz="36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08050" y="3283520"/>
            <a:ext cx="792000" cy="7920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971" y="2484882"/>
            <a:ext cx="792000" cy="7920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7083" y="1340768"/>
            <a:ext cx="792000" cy="7920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3792" y="4331829"/>
            <a:ext cx="792000" cy="792000"/>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2699792" y="1409347"/>
            <a:ext cx="4104456" cy="72008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2000" dirty="0" smtClean="0"/>
              <a:t>Lack of Government’s Attention</a:t>
            </a:r>
            <a:endParaRPr lang="id-ID" sz="2000" dirty="0"/>
          </a:p>
        </p:txBody>
      </p:sp>
      <p:sp>
        <p:nvSpPr>
          <p:cNvPr id="11" name="Rectangle 10"/>
          <p:cNvSpPr/>
          <p:nvPr/>
        </p:nvSpPr>
        <p:spPr>
          <a:xfrm>
            <a:off x="1980327" y="2397150"/>
            <a:ext cx="4104456" cy="72008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2000" dirty="0" smtClean="0"/>
              <a:t>Insufficient Funding</a:t>
            </a:r>
            <a:endParaRPr lang="id-ID" sz="2000" dirty="0"/>
          </a:p>
        </p:txBody>
      </p:sp>
      <p:sp>
        <p:nvSpPr>
          <p:cNvPr id="12" name="Rectangle 11"/>
          <p:cNvSpPr/>
          <p:nvPr/>
        </p:nvSpPr>
        <p:spPr>
          <a:xfrm>
            <a:off x="3203848" y="3283520"/>
            <a:ext cx="4104456" cy="72008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2000" dirty="0" smtClean="0"/>
              <a:t>Static Program</a:t>
            </a:r>
            <a:endParaRPr lang="id-ID" sz="2000" dirty="0"/>
          </a:p>
        </p:txBody>
      </p:sp>
      <p:sp>
        <p:nvSpPr>
          <p:cNvPr id="13" name="Rectangle 12"/>
          <p:cNvSpPr/>
          <p:nvPr/>
        </p:nvSpPr>
        <p:spPr>
          <a:xfrm>
            <a:off x="3608133" y="4403749"/>
            <a:ext cx="4104456" cy="72008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2000" dirty="0" smtClean="0"/>
              <a:t>L</a:t>
            </a:r>
            <a:r>
              <a:rPr lang="id-ID" sz="2000" dirty="0" smtClean="0"/>
              <a:t>ack </a:t>
            </a:r>
            <a:r>
              <a:rPr lang="id-ID" sz="2000" dirty="0"/>
              <a:t>of </a:t>
            </a:r>
            <a:r>
              <a:rPr lang="en-US" sz="2000" dirty="0" smtClean="0"/>
              <a:t>E</a:t>
            </a:r>
            <a:r>
              <a:rPr lang="id-ID" sz="2000" dirty="0" smtClean="0"/>
              <a:t>nthusiasm </a:t>
            </a:r>
            <a:r>
              <a:rPr lang="id-ID" sz="2000" dirty="0"/>
              <a:t>from </a:t>
            </a:r>
            <a:r>
              <a:rPr lang="en-US" sz="2000" dirty="0"/>
              <a:t>P</a:t>
            </a:r>
            <a:r>
              <a:rPr lang="id-ID" sz="2000" dirty="0" smtClean="0"/>
              <a:t>ublic</a:t>
            </a:r>
            <a:endParaRPr lang="id-ID" sz="2000" dirty="0"/>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9971" y="5229288"/>
            <a:ext cx="792000" cy="792000"/>
          </a:xfrm>
          <a:prstGeom prst="rect">
            <a:avLst/>
          </a:prstGeom>
          <a:ln>
            <a:noFill/>
          </a:ln>
          <a:effectLst>
            <a:outerShdw blurRad="292100" dist="139700" dir="2700000" algn="tl" rotWithShape="0">
              <a:srgbClr val="333333">
                <a:alpha val="65000"/>
              </a:srgbClr>
            </a:outerShdw>
          </a:effectLst>
        </p:spPr>
      </p:pic>
      <p:sp>
        <p:nvSpPr>
          <p:cNvPr id="15" name="Rectangle 14"/>
          <p:cNvSpPr/>
          <p:nvPr/>
        </p:nvSpPr>
        <p:spPr>
          <a:xfrm>
            <a:off x="2519772" y="5301208"/>
            <a:ext cx="4464496" cy="72008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2000" dirty="0" smtClean="0"/>
              <a:t>The</a:t>
            </a:r>
            <a:r>
              <a:rPr lang="id-ID" sz="2000" dirty="0" smtClean="0"/>
              <a:t> </a:t>
            </a:r>
            <a:r>
              <a:rPr lang="id-ID" sz="2000" dirty="0"/>
              <a:t>limited of </a:t>
            </a:r>
            <a:r>
              <a:rPr lang="en-US" sz="2000" dirty="0" smtClean="0"/>
              <a:t>I</a:t>
            </a:r>
            <a:r>
              <a:rPr lang="id-ID" sz="2000" dirty="0" smtClean="0"/>
              <a:t>nformation </a:t>
            </a:r>
            <a:r>
              <a:rPr lang="en-US" sz="2000" dirty="0" smtClean="0"/>
              <a:t>T</a:t>
            </a:r>
            <a:r>
              <a:rPr lang="id-ID" sz="2000" dirty="0" smtClean="0"/>
              <a:t>echnology</a:t>
            </a:r>
            <a:endParaRPr lang="id-ID" sz="2000" dirty="0"/>
          </a:p>
        </p:txBody>
      </p:sp>
    </p:spTree>
    <p:extLst>
      <p:ext uri="{BB962C8B-B14F-4D97-AF65-F5344CB8AC3E}">
        <p14:creationId xmlns:p14="http://schemas.microsoft.com/office/powerpoint/2010/main" val="1399882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ASAKURA RUMAH ASA  </a:t>
            </a:r>
            <a:br>
              <a:rPr lang="en-US" sz="3600" dirty="0" smtClean="0"/>
            </a:br>
            <a:r>
              <a:rPr lang="en-US" sz="3600" dirty="0" smtClean="0"/>
              <a:t>COMMUNITY READING PARK </a:t>
            </a:r>
            <a:endParaRPr lang="id-ID" sz="3600"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11512"/>
          <a:stretch/>
        </p:blipFill>
        <p:spPr>
          <a:xfrm>
            <a:off x="683568" y="1988840"/>
            <a:ext cx="3024336" cy="3568215"/>
          </a:xfrm>
          <a:prstGeom prst="rect">
            <a:avLst/>
          </a:prstGeom>
          <a:ln>
            <a:noFill/>
          </a:ln>
          <a:effectLst>
            <a:outerShdw blurRad="292100" dist="139700" dir="2700000" algn="tl" rotWithShape="0">
              <a:srgbClr val="333333">
                <a:alpha val="65000"/>
              </a:srgbClr>
            </a:outerShdw>
          </a:effectLst>
        </p:spPr>
      </p:pic>
      <p:pic>
        <p:nvPicPr>
          <p:cNvPr id="5" name="Picture 4" descr="20161104_162405.jpg"/>
          <p:cNvPicPr/>
          <p:nvPr/>
        </p:nvPicPr>
        <p:blipFill>
          <a:blip r:embed="rId4" cstate="print"/>
          <a:stretch>
            <a:fillRect/>
          </a:stretch>
        </p:blipFill>
        <p:spPr>
          <a:xfrm>
            <a:off x="3967590" y="1700808"/>
            <a:ext cx="4319905" cy="243840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434" y="4437113"/>
            <a:ext cx="1944216" cy="19442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5679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22114"/>
          </a:xfrm>
        </p:spPr>
        <p:txBody>
          <a:bodyPr>
            <a:noAutofit/>
          </a:bodyPr>
          <a:lstStyle/>
          <a:p>
            <a:r>
              <a:rPr lang="en-US" sz="3200" dirty="0" smtClean="0"/>
              <a:t>TBM ASAKURA RUMAH ASA’S PROGRAMS</a:t>
            </a:r>
            <a:endParaRPr lang="id-ID" sz="3200" dirty="0"/>
          </a:p>
        </p:txBody>
      </p:sp>
      <p:sp>
        <p:nvSpPr>
          <p:cNvPr id="6" name="Rectangle 5"/>
          <p:cNvSpPr/>
          <p:nvPr/>
        </p:nvSpPr>
        <p:spPr>
          <a:xfrm>
            <a:off x="683568" y="1052736"/>
            <a:ext cx="6768752" cy="100811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lvl="0"/>
            <a:r>
              <a:rPr lang="id-ID" sz="2800" i="1" dirty="0" smtClean="0"/>
              <a:t>Entrepreneurial Activities</a:t>
            </a:r>
            <a:endParaRPr lang="id-ID" sz="2800" i="1" dirty="0" smtClean="0">
              <a:effectLst/>
            </a:endParaRPr>
          </a:p>
        </p:txBody>
      </p:sp>
      <p:pic>
        <p:nvPicPr>
          <p:cNvPr id="5" name="Picture 4" descr="20161104_162641.jpg"/>
          <p:cNvPicPr/>
          <p:nvPr/>
        </p:nvPicPr>
        <p:blipFill rotWithShape="1">
          <a:blip r:embed="rId3" cstate="print"/>
          <a:srcRect l="22719" r="2"/>
          <a:stretch/>
        </p:blipFill>
        <p:spPr>
          <a:xfrm rot="5400000">
            <a:off x="4767217" y="1677435"/>
            <a:ext cx="3338394" cy="24326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20161104_163220.jpg"/>
          <p:cNvPicPr/>
          <p:nvPr/>
        </p:nvPicPr>
        <p:blipFill>
          <a:blip r:embed="rId4" cstate="print"/>
          <a:stretch>
            <a:fillRect/>
          </a:stretch>
        </p:blipFill>
        <p:spPr>
          <a:xfrm>
            <a:off x="4355976" y="4725144"/>
            <a:ext cx="3456384" cy="19292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83568" y="1844824"/>
            <a:ext cx="4302224" cy="3226668"/>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83568" y="5301208"/>
            <a:ext cx="3096344" cy="13531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CREATIVITY IS AN INVALUABLE SUCCESS</a:t>
            </a:r>
          </a:p>
          <a:p>
            <a:pPr algn="ctr"/>
            <a:r>
              <a:rPr lang="en-US" dirty="0" smtClean="0">
                <a:solidFill>
                  <a:schemeClr val="tx1"/>
                </a:solidFill>
              </a:rPr>
              <a:t>- </a:t>
            </a:r>
            <a:r>
              <a:rPr lang="id-ID" dirty="0" smtClean="0">
                <a:solidFill>
                  <a:schemeClr val="tx1"/>
                </a:solidFill>
              </a:rPr>
              <a:t>Kalida</a:t>
            </a:r>
            <a:r>
              <a:rPr lang="en-US" dirty="0">
                <a:solidFill>
                  <a:schemeClr val="tx1"/>
                </a:solidFill>
              </a:rPr>
              <a:t> </a:t>
            </a:r>
            <a:r>
              <a:rPr lang="en-US" dirty="0" smtClean="0">
                <a:solidFill>
                  <a:schemeClr val="tx1"/>
                </a:solidFill>
              </a:rPr>
              <a:t>- </a:t>
            </a:r>
            <a:endParaRPr lang="id-ID" dirty="0">
              <a:solidFill>
                <a:schemeClr val="tx1"/>
              </a:solidFill>
            </a:endParaRPr>
          </a:p>
        </p:txBody>
      </p:sp>
    </p:spTree>
    <p:extLst>
      <p:ext uri="{BB962C8B-B14F-4D97-AF65-F5344CB8AC3E}">
        <p14:creationId xmlns:p14="http://schemas.microsoft.com/office/powerpoint/2010/main" val="8159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7620000" cy="4800600"/>
          </a:xfrm>
        </p:spPr>
        <p:txBody>
          <a:bodyPr/>
          <a:lstStyle/>
          <a:p>
            <a:pPr marL="114300" indent="0">
              <a:buNone/>
            </a:pPr>
            <a:endParaRPr lang="id-ID" b="1" dirty="0"/>
          </a:p>
        </p:txBody>
      </p:sp>
      <p:sp>
        <p:nvSpPr>
          <p:cNvPr id="5" name="Rectangle 4"/>
          <p:cNvSpPr/>
          <p:nvPr/>
        </p:nvSpPr>
        <p:spPr>
          <a:xfrm>
            <a:off x="467544" y="260648"/>
            <a:ext cx="6768752" cy="100811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lvl="0"/>
            <a:r>
              <a:rPr lang="en-US" sz="2400" i="1" dirty="0" smtClean="0"/>
              <a:t>Implementing Technology and Information </a:t>
            </a:r>
            <a:endParaRPr lang="id-ID" sz="2400" i="1" dirty="0">
              <a:effectLst/>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959" y="3140968"/>
            <a:ext cx="4738839" cy="26642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423" y="1268760"/>
            <a:ext cx="4098455" cy="23042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1445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716</TotalTime>
  <Words>2236</Words>
  <Application>Microsoft Office PowerPoint</Application>
  <PresentationFormat>On-screen Show (4:3)</PresentationFormat>
  <Paragraphs>93</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Adjacency</vt:lpstr>
      <vt:lpstr>REVITALIZATION OF ALTERNATIVE LIBRARY:  case study at asakura Rumah Asa Community Reading Park</vt:lpstr>
      <vt:lpstr>PowerPoint Presentation</vt:lpstr>
      <vt:lpstr>ALTERNATIVE LIBRARY</vt:lpstr>
      <vt:lpstr>PROGRAM OF GOVERNMENT OF SPECIAL REGION OF YOGYAKARTA</vt:lpstr>
      <vt:lpstr>STATISTICS  OF ALTERNATIVE LIBRARY </vt:lpstr>
      <vt:lpstr>ALTERNATIVE LIBRARY’S PROBLEMS</vt:lpstr>
      <vt:lpstr>ASAKURA RUMAH ASA   COMMUNITY READING PARK </vt:lpstr>
      <vt:lpstr>TBM ASAKURA RUMAH ASA’S PROGRAMS</vt:lpstr>
      <vt:lpstr>PowerPoint Presentation</vt:lpstr>
      <vt:lpstr>PowerPoint Presentation</vt:lpstr>
      <vt:lpstr>PowerPoint Presentation</vt:lpstr>
      <vt:lpstr>Creativity in TBM</vt:lpstr>
      <vt:lpstr>NEW INSIGHT OF ALTERNATIVE LIBRARY</vt:lpstr>
      <vt:lpstr>THANK YOU…</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dc:title>
  <dc:creator>ismail - [2010]</dc:creator>
  <cp:lastModifiedBy>ismail - [2010]</cp:lastModifiedBy>
  <cp:revision>38</cp:revision>
  <dcterms:created xsi:type="dcterms:W3CDTF">2018-01-27T14:25:56Z</dcterms:created>
  <dcterms:modified xsi:type="dcterms:W3CDTF">2018-02-02T06:02:00Z</dcterms:modified>
</cp:coreProperties>
</file>