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9" r:id="rId3"/>
    <p:sldId id="257" r:id="rId4"/>
    <p:sldId id="268" r:id="rId5"/>
    <p:sldId id="270" r:id="rId6"/>
    <p:sldId id="267" r:id="rId7"/>
    <p:sldId id="264" r:id="rId8"/>
    <p:sldId id="265" r:id="rId9"/>
    <p:sldId id="271" r:id="rId10"/>
    <p:sldId id="272" r:id="rId11"/>
    <p:sldId id="273" r:id="rId12"/>
    <p:sldId id="274" r:id="rId13"/>
    <p:sldId id="279" r:id="rId14"/>
    <p:sldId id="275" r:id="rId15"/>
    <p:sldId id="276" r:id="rId16"/>
    <p:sldId id="277" r:id="rId17"/>
    <p:sldId id="278" r:id="rId18"/>
    <p:sldId id="280" r:id="rId19"/>
    <p:sldId id="282" r:id="rId20"/>
    <p:sldId id="283" r:id="rId21"/>
    <p:sldId id="259" r:id="rId22"/>
    <p:sldId id="284" r:id="rId23"/>
    <p:sldId id="285" r:id="rId24"/>
  </p:sldIdLst>
  <p:sldSz cx="9144000" cy="5143500" type="screen16x9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5F88E-2777-49F0-8BB6-C9B67A5F665E}" type="datetimeFigureOut">
              <a:rPr lang="en-AU" smtClean="0"/>
              <a:pPr/>
              <a:t>2/02/2018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B26A1-836E-4B81-A82C-C5C6FC7C8884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617C4-1B32-4A2D-B563-CA5BB71A52FC}" type="datetimeFigureOut">
              <a:rPr lang="en-AU" smtClean="0"/>
              <a:pPr/>
              <a:t>2/02/2018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5B49F-C8A4-4FE6-92D8-2B222D9A1666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2857501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2922758"/>
            <a:ext cx="3733801" cy="14401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3086375"/>
            <a:ext cx="3733801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3123302"/>
            <a:ext cx="1965960" cy="1371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3149679"/>
            <a:ext cx="1965960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2971800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304573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2737246"/>
            <a:ext cx="9144000" cy="18312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2756646"/>
            <a:ext cx="9144001" cy="1055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2732318"/>
            <a:ext cx="2729950" cy="1863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277627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801416"/>
            <a:ext cx="8458200" cy="110251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924953"/>
            <a:ext cx="4953000" cy="131445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3154680"/>
            <a:ext cx="960120" cy="3429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3153966"/>
            <a:ext cx="12954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852"/>
            <a:ext cx="747712" cy="2743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857250"/>
            <a:ext cx="1905000" cy="41148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485901"/>
            <a:ext cx="7772400" cy="1021556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25316"/>
            <a:ext cx="7772400" cy="1132284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57250"/>
            <a:ext cx="8382000" cy="802386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83728"/>
            <a:ext cx="4041648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1683728"/>
            <a:ext cx="4041775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031389"/>
            <a:ext cx="4041648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5" y="2031389"/>
            <a:ext cx="4041775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2386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459486"/>
            <a:ext cx="957264" cy="3429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826478"/>
            <a:ext cx="3383280" cy="6583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1508045"/>
            <a:ext cx="3383280" cy="346329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582215"/>
            <a:ext cx="5102352" cy="4389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831870"/>
            <a:ext cx="586803" cy="3511228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857250"/>
            <a:ext cx="4572000" cy="3429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2455731"/>
            <a:ext cx="2590800" cy="1887367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275114"/>
            <a:ext cx="9144000" cy="6330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23299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231207"/>
            <a:ext cx="9144001" cy="6858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3" y="270185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330085"/>
            <a:ext cx="3733801" cy="13502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373128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44170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1501"/>
            <a:ext cx="57626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1501"/>
            <a:ext cx="27432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1501"/>
            <a:ext cx="9144" cy="46634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1501"/>
            <a:ext cx="27432" cy="46634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285"/>
            <a:ext cx="54864" cy="43891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285"/>
            <a:ext cx="9144" cy="43891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87068"/>
            <a:ext cx="8229600" cy="3243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09550"/>
            <a:ext cx="8610600" cy="2490791"/>
          </a:xfrm>
        </p:spPr>
        <p:txBody>
          <a:bodyPr>
            <a:normAutofit fontScale="90000"/>
          </a:bodyPr>
          <a:lstStyle/>
          <a:p>
            <a:r>
              <a:rPr lang="en-AU" sz="2700" b="1" dirty="0" smtClean="0"/>
              <a:t>BETWEEN IMAGING POLITICS AND PROFESSIONAL CULTURE IN MANAGING ISLAMIC UNIVERSITY LIBRARIES IN YOGYAKARTA </a:t>
            </a:r>
            <a:r>
              <a:rPr lang="en-AU" sz="2700" b="1" dirty="0" smtClean="0"/>
              <a:t>- INDONESIA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2400" b="1" dirty="0" smtClean="0"/>
              <a:t>An Analytical Study of Inclusive Leadership</a:t>
            </a:r>
            <a:br>
              <a:rPr lang="en-AU" sz="2400" b="1" dirty="0" smtClean="0"/>
            </a:br>
            <a:r>
              <a:rPr lang="en-AU" sz="2400" b="1" dirty="0" smtClean="0">
                <a:solidFill>
                  <a:srgbClr val="FFFF00"/>
                </a:solidFill>
              </a:rPr>
              <a:t>-------------------------------------------</a:t>
            </a:r>
            <a:r>
              <a:rPr lang="en-AU" sz="2400" b="1" dirty="0" smtClean="0"/>
              <a:t/>
            </a:r>
            <a:br>
              <a:rPr lang="en-AU" sz="2400" b="1" dirty="0" smtClean="0"/>
            </a:br>
            <a:r>
              <a:rPr lang="en-AU" sz="1800" b="1" dirty="0" smtClean="0"/>
              <a:t>ICRL: Emerging Global Technologies and Trends</a:t>
            </a:r>
            <a:r>
              <a:rPr lang="en-AU" sz="2000" b="1" dirty="0" smtClean="0"/>
              <a:t/>
            </a:r>
            <a:br>
              <a:rPr lang="en-AU" sz="2000" b="1" dirty="0" smtClean="0"/>
            </a:br>
            <a:r>
              <a:rPr lang="en-AU" sz="1800" b="1" dirty="0" smtClean="0"/>
              <a:t>February 1-3, 2018 </a:t>
            </a:r>
            <a:r>
              <a:rPr lang="en-AU" sz="1800" b="1" dirty="0" err="1" smtClean="0"/>
              <a:t>Jaipur</a:t>
            </a:r>
            <a:r>
              <a:rPr lang="en-AU" sz="1800" b="1" dirty="0" smtClean="0"/>
              <a:t>, Rajasthan - India</a:t>
            </a:r>
            <a:endParaRPr lang="en-AU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81350"/>
            <a:ext cx="7086600" cy="1524000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Dr. </a:t>
            </a:r>
            <a:r>
              <a:rPr lang="en-AU" dirty="0" err="1" smtClean="0"/>
              <a:t>Nurdin</a:t>
            </a:r>
            <a:r>
              <a:rPr lang="en-AU" dirty="0" smtClean="0"/>
              <a:t> </a:t>
            </a:r>
            <a:r>
              <a:rPr lang="en-AU" dirty="0" err="1" smtClean="0"/>
              <a:t>Laugu</a:t>
            </a:r>
            <a:endParaRPr lang="en-AU" dirty="0"/>
          </a:p>
          <a:p>
            <a:r>
              <a:rPr lang="en-AU" dirty="0" smtClean="0"/>
              <a:t>Lecturer of LIS Department</a:t>
            </a:r>
          </a:p>
          <a:p>
            <a:r>
              <a:rPr lang="en-AU" dirty="0" smtClean="0"/>
              <a:t>Faculty of </a:t>
            </a:r>
            <a:r>
              <a:rPr lang="en-AU" dirty="0" err="1" smtClean="0"/>
              <a:t>Adab</a:t>
            </a:r>
            <a:r>
              <a:rPr lang="en-AU" dirty="0" smtClean="0"/>
              <a:t> and  Humanities,</a:t>
            </a:r>
          </a:p>
          <a:p>
            <a:r>
              <a:rPr lang="en-AU" dirty="0" smtClean="0"/>
              <a:t>UIN </a:t>
            </a:r>
            <a:r>
              <a:rPr lang="en-AU" dirty="0" err="1"/>
              <a:t>Sunan</a:t>
            </a:r>
            <a:r>
              <a:rPr lang="en-AU" dirty="0"/>
              <a:t> </a:t>
            </a:r>
            <a:r>
              <a:rPr lang="en-AU" dirty="0" err="1"/>
              <a:t>Kalijaga</a:t>
            </a:r>
            <a:r>
              <a:rPr lang="en-AU" dirty="0"/>
              <a:t> Yogyakarta</a:t>
            </a:r>
          </a:p>
          <a:p>
            <a:r>
              <a:rPr lang="en-AU" dirty="0"/>
              <a:t>Email: nurdin@uin-suka.ac.ic; n.laugu@gmail.com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1143000"/>
          </a:xfrm>
        </p:spPr>
        <p:txBody>
          <a:bodyPr>
            <a:normAutofit/>
          </a:bodyPr>
          <a:lstStyle/>
          <a:p>
            <a:r>
              <a:rPr lang="en-GB" sz="3000" i="1" dirty="0" smtClean="0"/>
              <a:t>IMPROVING LIBRARIANS’ QUALIFICATION (FORMAL) </a:t>
            </a:r>
            <a:endParaRPr lang="en-AU" sz="3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3550"/>
            <a:ext cx="8458200" cy="3197352"/>
          </a:xfrm>
        </p:spPr>
        <p:txBody>
          <a:bodyPr>
            <a:noAutofit/>
          </a:bodyPr>
          <a:lstStyle/>
          <a:p>
            <a:r>
              <a:rPr lang="en-GB" dirty="0" smtClean="0"/>
              <a:t>Degree/Title </a:t>
            </a:r>
            <a:r>
              <a:rPr lang="en-GB" dirty="0" smtClean="0"/>
              <a:t>for Diploma to Doctor</a:t>
            </a:r>
          </a:p>
          <a:p>
            <a:pPr marL="893763" indent="-441325"/>
            <a:r>
              <a:rPr lang="en-GB" dirty="0" smtClean="0"/>
              <a:t>UMY and UII libraries with institutional budgets, beside of national competition &amp; self funds</a:t>
            </a:r>
          </a:p>
          <a:p>
            <a:pPr marL="893763" indent="-441325"/>
            <a:r>
              <a:rPr lang="en-GB" dirty="0" smtClean="0"/>
              <a:t>Different with a state university, UIN </a:t>
            </a:r>
            <a:r>
              <a:rPr lang="en-GB" dirty="0" err="1" smtClean="0"/>
              <a:t>Sunan</a:t>
            </a:r>
            <a:r>
              <a:rPr lang="en-GB" dirty="0" smtClean="0"/>
              <a:t> </a:t>
            </a:r>
            <a:r>
              <a:rPr lang="en-GB" dirty="0" err="1" smtClean="0"/>
              <a:t>Kalijaga</a:t>
            </a:r>
            <a:r>
              <a:rPr lang="en-GB" dirty="0" smtClean="0"/>
              <a:t> library </a:t>
            </a:r>
            <a:r>
              <a:rPr lang="en-GB" dirty="0" smtClean="0"/>
              <a:t>with, only </a:t>
            </a:r>
            <a:r>
              <a:rPr lang="en-GB" dirty="0" smtClean="0"/>
              <a:t>for national competition or self funds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00100"/>
          </a:xfrm>
        </p:spPr>
        <p:txBody>
          <a:bodyPr>
            <a:normAutofit/>
          </a:bodyPr>
          <a:lstStyle/>
          <a:p>
            <a:r>
              <a:rPr lang="en-GB" sz="3200" i="1" dirty="0" smtClean="0"/>
              <a:t>IMPROVING... (NONFORMAL)</a:t>
            </a:r>
            <a:endParaRPr lang="en-AU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50"/>
            <a:ext cx="8229600" cy="3578352"/>
          </a:xfrm>
        </p:spPr>
        <p:txBody>
          <a:bodyPr/>
          <a:lstStyle/>
          <a:p>
            <a:r>
              <a:rPr lang="en-GB" dirty="0" smtClean="0"/>
              <a:t>Trainings and workshops, the three are similar</a:t>
            </a:r>
          </a:p>
          <a:p>
            <a:pPr marL="806450" indent="-442913"/>
            <a:r>
              <a:rPr lang="en-GB" dirty="0" smtClean="0"/>
              <a:t>librarians are selected for training based on certain evaluation</a:t>
            </a:r>
          </a:p>
          <a:p>
            <a:pPr marL="806450" indent="-442913"/>
            <a:r>
              <a:rPr lang="en-GB" dirty="0" smtClean="0"/>
              <a:t>Those who are selected are provided with financial support for accommodation, transportation, and even daily lump sum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Continue...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Sharing knowledge, call for paper, both national and international</a:t>
            </a:r>
          </a:p>
          <a:p>
            <a:pPr marL="806450" indent="-442913"/>
            <a:r>
              <a:rPr lang="en-AU" dirty="0" smtClean="0"/>
              <a:t>UMY library provides twenty quotas of paper presenters</a:t>
            </a:r>
          </a:p>
          <a:p>
            <a:pPr marL="806450" indent="-442913"/>
            <a:r>
              <a:rPr lang="en-AU" dirty="0" smtClean="0"/>
              <a:t>UIN and UII have no special funds for such programs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00100"/>
          </a:xfrm>
        </p:spPr>
        <p:txBody>
          <a:bodyPr/>
          <a:lstStyle/>
          <a:p>
            <a:r>
              <a:rPr lang="en-AU" dirty="0" smtClean="0"/>
              <a:t>Continue...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4953000" cy="3730752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Selection for best librarians</a:t>
            </a:r>
          </a:p>
          <a:p>
            <a:pPr marL="806450" indent="-442913">
              <a:lnSpc>
                <a:spcPct val="150000"/>
              </a:lnSpc>
            </a:pPr>
            <a:r>
              <a:rPr lang="en-AU" dirty="0" smtClean="0"/>
              <a:t>Pilgrimage at UMY and UII libraries</a:t>
            </a:r>
            <a:endParaRPr lang="en-AU" dirty="0" smtClean="0"/>
          </a:p>
          <a:p>
            <a:pPr marL="806450" indent="-442913">
              <a:lnSpc>
                <a:spcPct val="150000"/>
              </a:lnSpc>
            </a:pPr>
            <a:r>
              <a:rPr lang="en-AU" dirty="0" smtClean="0"/>
              <a:t>Certificate</a:t>
            </a:r>
          </a:p>
          <a:p>
            <a:pPr marL="806450" indent="-442913">
              <a:lnSpc>
                <a:spcPct val="150000"/>
              </a:lnSpc>
            </a:pPr>
            <a:r>
              <a:rPr lang="en-AU" dirty="0" smtClean="0"/>
              <a:t>Some number of financial support</a:t>
            </a:r>
            <a:endParaRPr lang="en-AU" dirty="0"/>
          </a:p>
        </p:txBody>
      </p:sp>
      <p:pic>
        <p:nvPicPr>
          <p:cNvPr id="4" name="Picture 4" descr="E:\INTERNATIONAL CONFERENCE\ICRL_2018\INVITED SPEAKER_ICRL\UIN\IMG20180119154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4013" y="1900238"/>
            <a:ext cx="4159987" cy="3243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00100"/>
          </a:xfrm>
        </p:spPr>
        <p:txBody>
          <a:bodyPr>
            <a:normAutofit/>
          </a:bodyPr>
          <a:lstStyle/>
          <a:p>
            <a:r>
              <a:rPr lang="en-AU" sz="3200" i="1" dirty="0" smtClean="0"/>
              <a:t>ACCESSIBILITY OF USERS </a:t>
            </a:r>
            <a:endParaRPr lang="en-AU" sz="32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352550"/>
            <a:ext cx="3731707" cy="259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514350"/>
            <a:ext cx="3352800" cy="457200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Regular program: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00150"/>
            <a:ext cx="3733800" cy="1857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E:\INTERNATIONAL CONFERENCE\ICRL_2018\INVITED SPEAKER_ICRL\UMY\Kegiatan LI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333750"/>
            <a:ext cx="3581400" cy="167640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953000" y="4095750"/>
            <a:ext cx="3429000" cy="8382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452438" marR="0" lvl="0" indent="-36353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 education</a:t>
            </a:r>
          </a:p>
          <a:p>
            <a:pPr marL="452438" marR="0" lvl="0" indent="-36353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literacy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2800350"/>
            <a:ext cx="6172200" cy="2286000"/>
          </a:xfrm>
        </p:spPr>
        <p:txBody>
          <a:bodyPr>
            <a:normAutofit/>
          </a:bodyPr>
          <a:lstStyle/>
          <a:p>
            <a:pPr marL="717550" indent="-354013"/>
            <a:r>
              <a:rPr lang="en-GB" dirty="0" smtClean="0"/>
              <a:t>UIN library with celebration of library visit day, </a:t>
            </a:r>
            <a:r>
              <a:rPr lang="en-GB" dirty="0" err="1" smtClean="0"/>
              <a:t>santri</a:t>
            </a:r>
            <a:r>
              <a:rPr lang="en-GB" dirty="0" smtClean="0"/>
              <a:t> day, and national batik day</a:t>
            </a:r>
          </a:p>
          <a:p>
            <a:pPr marL="717550" indent="-354013"/>
            <a:r>
              <a:rPr lang="en-AU" dirty="0" smtClean="0"/>
              <a:t>UII and UMY libraries with </a:t>
            </a:r>
            <a:r>
              <a:rPr lang="en-GB" dirty="0" smtClean="0"/>
              <a:t>exhibitions and correspondences</a:t>
            </a:r>
            <a:endParaRPr lang="en-A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-19050"/>
            <a:ext cx="4483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19350"/>
            <a:ext cx="2895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809750"/>
            <a:ext cx="41910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Irregular programs</a:t>
            </a:r>
          </a:p>
        </p:txBody>
      </p:sp>
      <p:pic>
        <p:nvPicPr>
          <p:cNvPr id="10" name="Picture 2" descr="E:\Data Bapak\DATA KOMP. LAMA jack\PHOTO2\FARID\IMG_09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4165802" cy="1847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23950"/>
            <a:ext cx="525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E:\INTERNATIONAL CONFERENCE\ICRL_2018\INVITED SPEAKER_ICRL\UII\Sertifikat akreditas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1" y="-19050"/>
            <a:ext cx="1981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47950"/>
            <a:ext cx="3352800" cy="533400"/>
          </a:xfrm>
        </p:spPr>
        <p:txBody>
          <a:bodyPr>
            <a:noAutofit/>
          </a:bodyPr>
          <a:lstStyle/>
          <a:p>
            <a:r>
              <a:rPr lang="en-AU" sz="3200" dirty="0" smtClean="0"/>
              <a:t>Accreditation </a:t>
            </a:r>
            <a:endParaRPr lang="en-AU" sz="3200" dirty="0"/>
          </a:p>
        </p:txBody>
      </p:sp>
      <p:pic>
        <p:nvPicPr>
          <p:cNvPr id="4" name="Picture 2" descr="E:\INTERNATIONAL CONFERENCE\ICRL_2018\INVITED SPEAKER_ICRL\UII\IMG-20180126-WA0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667000"/>
            <a:ext cx="3810000" cy="2495550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2686050"/>
            <a:ext cx="1905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32150"/>
            <a:ext cx="34290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905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61950"/>
            <a:ext cx="5410200" cy="876300"/>
          </a:xfrm>
        </p:spPr>
        <p:txBody>
          <a:bodyPr>
            <a:normAutofit fontScale="90000"/>
          </a:bodyPr>
          <a:lstStyle/>
          <a:p>
            <a:r>
              <a:rPr lang="en-AU" sz="3200" b="1" i="1" dirty="0" smtClean="0"/>
              <a:t>INSTITUTIONAL GOVERNANCE</a:t>
            </a:r>
            <a:endParaRPr lang="en-A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00100"/>
          </a:xfrm>
        </p:spPr>
        <p:txBody>
          <a:bodyPr/>
          <a:lstStyle/>
          <a:p>
            <a:r>
              <a:rPr lang="en-AU" dirty="0" smtClean="0"/>
              <a:t>ANALYSIS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3654552"/>
          </a:xfrm>
        </p:spPr>
        <p:txBody>
          <a:bodyPr/>
          <a:lstStyle/>
          <a:p>
            <a:r>
              <a:rPr lang="en-GB" dirty="0" smtClean="0"/>
              <a:t>The inclusive leadership, a pattern that involves subordinates equal to the involvement of the leaders through respect, recognition, responsiveness, and responsibility</a:t>
            </a:r>
          </a:p>
          <a:p>
            <a:r>
              <a:rPr lang="en-GB" dirty="0" smtClean="0"/>
              <a:t>It is an oppositional pattern of analysis between imaging politics and professional culture in building professional libraries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"/>
            <a:ext cx="8229600" cy="4416552"/>
          </a:xfrm>
        </p:spPr>
        <p:txBody>
          <a:bodyPr>
            <a:normAutofit/>
          </a:bodyPr>
          <a:lstStyle/>
          <a:p>
            <a:r>
              <a:rPr lang="en-AU" dirty="0" smtClean="0"/>
              <a:t>The basic points for the analysis, i.e.</a:t>
            </a:r>
          </a:p>
          <a:p>
            <a:pPr marL="363538" indent="-274638">
              <a:buNone/>
            </a:pPr>
            <a:r>
              <a:rPr lang="en-GB" dirty="0" smtClean="0">
                <a:solidFill>
                  <a:srgbClr val="FF0000"/>
                </a:solidFill>
              </a:rPr>
              <a:t>	</a:t>
            </a:r>
            <a:r>
              <a:rPr lang="en-GB" b="1" i="1" dirty="0" smtClean="0"/>
              <a:t>1) Imaging as a mirror of reality</a:t>
            </a:r>
            <a:r>
              <a:rPr lang="en-GB" dirty="0" smtClean="0"/>
              <a:t> </a:t>
            </a:r>
          </a:p>
          <a:p>
            <a:pPr marL="715963" indent="-352425"/>
            <a:r>
              <a:rPr lang="en-GB" i="1" dirty="0" smtClean="0">
                <a:solidFill>
                  <a:srgbClr val="00B0F0"/>
                </a:solidFill>
              </a:rPr>
              <a:t>Librarians’ qualification</a:t>
            </a:r>
            <a:r>
              <a:rPr lang="en-GB" i="1" dirty="0" smtClean="0"/>
              <a:t>,</a:t>
            </a:r>
            <a:r>
              <a:rPr lang="en-GB" dirty="0" smtClean="0"/>
              <a:t> in titles or degrees, Diploma (</a:t>
            </a:r>
            <a:r>
              <a:rPr lang="en-GB" dirty="0" err="1" smtClean="0"/>
              <a:t>A.Md</a:t>
            </a:r>
            <a:r>
              <a:rPr lang="en-GB" dirty="0" smtClean="0"/>
              <a:t>.), Undergraduate (S.IP), Master (M.A.), and Doctor (</a:t>
            </a:r>
            <a:r>
              <a:rPr lang="en-GB" dirty="0" err="1" smtClean="0"/>
              <a:t>Ph.D</a:t>
            </a:r>
            <a:r>
              <a:rPr lang="en-GB" dirty="0" smtClean="0"/>
              <a:t>)</a:t>
            </a:r>
          </a:p>
          <a:p>
            <a:pPr marL="715963" indent="-352425"/>
            <a:r>
              <a:rPr lang="en-GB" dirty="0" smtClean="0"/>
              <a:t>A strategy to show how libraries are managed by deserved and professional people</a:t>
            </a:r>
          </a:p>
          <a:p>
            <a:pPr marL="715963" indent="-352425"/>
            <a:r>
              <a:rPr lang="en-GB" dirty="0" smtClean="0"/>
              <a:t>A symbol of communication</a:t>
            </a:r>
          </a:p>
          <a:p>
            <a:pPr marL="715963" indent="-352425"/>
            <a:r>
              <a:rPr lang="en-GB" dirty="0" smtClean="0"/>
              <a:t>A build for public perception</a:t>
            </a:r>
            <a:endParaRPr lang="en-A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"/>
            <a:ext cx="8229600" cy="4416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i="1" dirty="0" smtClean="0"/>
              <a:t>2) Imaging as a map of reality</a:t>
            </a:r>
          </a:p>
          <a:p>
            <a:r>
              <a:rPr lang="en-GB" dirty="0" smtClean="0"/>
              <a:t>Image of titles describing the condition and nature of science and intellectuality as a power that the </a:t>
            </a:r>
            <a:r>
              <a:rPr lang="en-GB" dirty="0" smtClean="0"/>
              <a:t>libraries possess</a:t>
            </a:r>
          </a:p>
          <a:p>
            <a:r>
              <a:rPr lang="en-GB" i="1" dirty="0" smtClean="0">
                <a:solidFill>
                  <a:srgbClr val="00B0F0"/>
                </a:solidFill>
              </a:rPr>
              <a:t>Accreditation</a:t>
            </a:r>
            <a:r>
              <a:rPr lang="en-GB" dirty="0" smtClean="0"/>
              <a:t> </a:t>
            </a:r>
            <a:r>
              <a:rPr lang="en-GB" dirty="0" smtClean="0"/>
              <a:t>in a map image telling a recognition for institution as highly </a:t>
            </a:r>
            <a:r>
              <a:rPr lang="en-GB" dirty="0" err="1" smtClean="0"/>
              <a:t>performanced</a:t>
            </a:r>
            <a:r>
              <a:rPr lang="en-GB" dirty="0" smtClean="0"/>
              <a:t> institutions</a:t>
            </a:r>
          </a:p>
          <a:p>
            <a:r>
              <a:rPr lang="en-GB" dirty="0" smtClean="0"/>
              <a:t>“A” level of Accreditation signifies that the three libraries have good institutional governance</a:t>
            </a:r>
            <a:endParaRPr lang="en-A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876550"/>
            <a:ext cx="44196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00100"/>
          </a:xfrm>
        </p:spPr>
        <p:txBody>
          <a:bodyPr>
            <a:normAutofit/>
          </a:bodyPr>
          <a:lstStyle/>
          <a:p>
            <a:r>
              <a:rPr lang="en-AU" sz="3600" dirty="0" smtClean="0"/>
              <a:t>BACKGROUNDS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76350"/>
            <a:ext cx="3581400" cy="1600200"/>
          </a:xfrm>
        </p:spPr>
        <p:txBody>
          <a:bodyPr/>
          <a:lstStyle/>
          <a:p>
            <a:pPr marL="452438" indent="-452438">
              <a:buFont typeface="Wingdings" pitchFamily="2" charset="2"/>
              <a:buChar char="v"/>
            </a:pPr>
            <a:r>
              <a:rPr lang="en-AU" dirty="0" smtClean="0"/>
              <a:t>Three university libraries: UII_UIN_UMY</a:t>
            </a:r>
            <a:endParaRPr lang="en-A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76550"/>
            <a:ext cx="35814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971550"/>
            <a:ext cx="3505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0"/>
            <a:ext cx="2209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7635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2952750"/>
            <a:ext cx="19812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7010400" y="895350"/>
            <a:ext cx="1828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UMY  Library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15200" y="4248150"/>
            <a:ext cx="1828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UIN  Library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00" y="2647950"/>
            <a:ext cx="1828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bg1"/>
                </a:solidFill>
              </a:rPr>
              <a:t>UII  Library</a:t>
            </a:r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4187952"/>
          </a:xfrm>
        </p:spPr>
        <p:txBody>
          <a:bodyPr/>
          <a:lstStyle/>
          <a:p>
            <a:pPr>
              <a:buNone/>
            </a:pPr>
            <a:r>
              <a:rPr lang="en-AU" dirty="0" smtClean="0">
                <a:solidFill>
                  <a:srgbClr val="FF0000"/>
                </a:solidFill>
              </a:rPr>
              <a:t>	</a:t>
            </a:r>
            <a:r>
              <a:rPr lang="en-AU" b="1" i="1" dirty="0" smtClean="0"/>
              <a:t>3) Imaging as a simulacrum</a:t>
            </a:r>
          </a:p>
          <a:p>
            <a:pPr marL="715963" indent="-352425"/>
            <a:r>
              <a:rPr lang="en-GB" dirty="0" smtClean="0"/>
              <a:t>Simulacrum issue seems to be controlled by professional culture</a:t>
            </a:r>
          </a:p>
          <a:p>
            <a:pPr marL="715963" indent="-352425"/>
            <a:r>
              <a:rPr lang="en-GB" dirty="0" smtClean="0"/>
              <a:t>Professional culture influences corporate behaviour to build up a balancing element against imaging phenomena that may lead to the simulacrum</a:t>
            </a:r>
            <a:endParaRPr lang="en-A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00100"/>
          </a:xfrm>
        </p:spPr>
        <p:txBody>
          <a:bodyPr>
            <a:normAutofit/>
          </a:bodyPr>
          <a:lstStyle/>
          <a:p>
            <a:r>
              <a:rPr lang="en-AU" dirty="0" smtClean="0"/>
              <a:t>CONCLUSION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3075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Imaging politics and professional culture have been interacted in the frame of inclusive leadership</a:t>
            </a:r>
          </a:p>
          <a:p>
            <a:r>
              <a:rPr lang="en-GB" dirty="0" smtClean="0"/>
              <a:t>The programs of the three libraries are found to have differences in the improvement of librarian qualifications, but the results of the improvement are used similarly as a mirror as well as a map of reality, and no simulacrum</a:t>
            </a:r>
          </a:p>
          <a:p>
            <a:r>
              <a:rPr lang="en-GB" dirty="0" smtClean="0"/>
              <a:t>The same happens in the user accessibility, where the three libraries have a big difference in designing their programs as mentioned in the </a:t>
            </a:r>
            <a:r>
              <a:rPr lang="en-GB" dirty="0" smtClean="0"/>
              <a:t>discussion, </a:t>
            </a:r>
            <a:r>
              <a:rPr lang="en-GB" dirty="0" smtClean="0"/>
              <a:t>such as correspondences, information literacy, exhibition, </a:t>
            </a:r>
            <a:r>
              <a:rPr lang="en-GB" dirty="0" err="1" smtClean="0"/>
              <a:t>nasional</a:t>
            </a:r>
            <a:r>
              <a:rPr lang="en-GB" dirty="0" smtClean="0"/>
              <a:t> </a:t>
            </a:r>
            <a:r>
              <a:rPr lang="en-GB" dirty="0" err="1" smtClean="0"/>
              <a:t>santri</a:t>
            </a:r>
            <a:r>
              <a:rPr lang="en-GB" dirty="0" smtClean="0"/>
              <a:t>  day, national batik, etc.</a:t>
            </a:r>
          </a:p>
          <a:p>
            <a:endParaRPr lang="en-GB" dirty="0" smtClean="0"/>
          </a:p>
          <a:p>
            <a:pPr marL="715963" indent="-352425"/>
            <a:endParaRPr lang="en-GB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0550"/>
            <a:ext cx="8382000" cy="4340352"/>
          </a:xfrm>
        </p:spPr>
        <p:txBody>
          <a:bodyPr>
            <a:normAutofit/>
          </a:bodyPr>
          <a:lstStyle/>
          <a:p>
            <a:pPr marL="365125" indent="-354013"/>
            <a:r>
              <a:rPr lang="en-GB" dirty="0" smtClean="0"/>
              <a:t>It is found that institutional governance among the three libraries have the same points in which  </a:t>
            </a:r>
            <a:r>
              <a:rPr lang="en-GB" dirty="0" smtClean="0"/>
              <a:t>these libraries </a:t>
            </a:r>
            <a:r>
              <a:rPr lang="en-GB" dirty="0" smtClean="0"/>
              <a:t>treat their accreditation level</a:t>
            </a:r>
          </a:p>
          <a:p>
            <a:pPr marL="365125" indent="-354013"/>
            <a:r>
              <a:rPr lang="en-GB" dirty="0" smtClean="0"/>
              <a:t>For instance, they </a:t>
            </a:r>
            <a:r>
              <a:rPr lang="en-GB" dirty="0" smtClean="0"/>
              <a:t>put or install the certificate of accreditation in the room where a lot of people can see as above</a:t>
            </a:r>
          </a:p>
          <a:p>
            <a:pPr marL="365125" indent="-354013"/>
            <a:r>
              <a:rPr lang="en-GB" dirty="0" smtClean="0"/>
              <a:t>This point shows that the certificate is also used as imaging in terms of the mirror and the map that were provided  at the libraries</a:t>
            </a:r>
            <a:endParaRPr lang="en-A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THANKS YOU</a:t>
            </a:r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1050"/>
            <a:ext cx="8229600" cy="800100"/>
          </a:xfrm>
        </p:spPr>
        <p:txBody>
          <a:bodyPr>
            <a:normAutofit/>
          </a:bodyPr>
          <a:lstStyle/>
          <a:p>
            <a:r>
              <a:rPr lang="en-AU" sz="3600" dirty="0" smtClean="0"/>
              <a:t>BACKGROUNDS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7350"/>
            <a:ext cx="8305800" cy="3273552"/>
          </a:xfrm>
        </p:spPr>
        <p:txBody>
          <a:bodyPr>
            <a:normAutofit/>
          </a:bodyPr>
          <a:lstStyle/>
          <a:p>
            <a:pPr marL="628650" indent="-519113">
              <a:buFont typeface="Wingdings" pitchFamily="2" charset="2"/>
              <a:buChar char="v"/>
            </a:pPr>
            <a:r>
              <a:rPr lang="en-AU" dirty="0" smtClean="0"/>
              <a:t>Urgencies and effects of libraries amongst communities</a:t>
            </a:r>
          </a:p>
          <a:p>
            <a:pPr marL="2424113" indent="-441325"/>
            <a:r>
              <a:rPr lang="en-AU" dirty="0" smtClean="0"/>
              <a:t>Libraries as a public sphere</a:t>
            </a:r>
          </a:p>
          <a:p>
            <a:pPr marL="2424113" indent="-441325"/>
            <a:r>
              <a:rPr lang="en-AU" dirty="0" smtClean="0"/>
              <a:t>Programs offered</a:t>
            </a:r>
          </a:p>
          <a:p>
            <a:pPr marL="2424113" indent="-441325"/>
            <a:r>
              <a:rPr lang="en-AU" dirty="0" smtClean="0"/>
              <a:t>Importance for lives</a:t>
            </a:r>
          </a:p>
          <a:p>
            <a:pPr marL="2874963" indent="-441325">
              <a:buFont typeface="Wingdings" pitchFamily="2" charset="2"/>
              <a:buChar char="Ø"/>
            </a:pPr>
            <a:r>
              <a:rPr lang="en-AU" dirty="0" smtClean="0"/>
              <a:t>Familiarities</a:t>
            </a:r>
          </a:p>
          <a:p>
            <a:pPr marL="2874963" indent="-441325">
              <a:buFont typeface="Wingdings" pitchFamily="2" charset="2"/>
              <a:buChar char="Ø"/>
            </a:pPr>
            <a:r>
              <a:rPr lang="en-AU" dirty="0" smtClean="0"/>
              <a:t>Imaging politics</a:t>
            </a:r>
          </a:p>
          <a:p>
            <a:pPr marL="630238" indent="-255588"/>
            <a:endParaRPr lang="en-AU" dirty="0" smtClean="0"/>
          </a:p>
          <a:p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7950"/>
            <a:ext cx="243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0" y="0"/>
            <a:ext cx="3175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848600" y="0"/>
            <a:ext cx="12954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dirty="0" smtClean="0"/>
              <a:t>Public Space</a:t>
            </a:r>
            <a:endParaRPr lang="en-AU" sz="16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028950"/>
            <a:ext cx="25146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7467600" y="4876800"/>
            <a:ext cx="16764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schemeClr val="bg1"/>
                </a:solidFill>
              </a:rPr>
              <a:t>Socialization to students</a:t>
            </a:r>
            <a:endParaRPr lang="en-AU" sz="11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857750"/>
            <a:ext cx="129540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50" dirty="0" smtClean="0"/>
              <a:t>Student Programs</a:t>
            </a:r>
            <a:endParaRPr lang="en-A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00100"/>
          </a:xfrm>
        </p:spPr>
        <p:txBody>
          <a:bodyPr>
            <a:normAutofit/>
          </a:bodyPr>
          <a:lstStyle/>
          <a:p>
            <a:r>
              <a:rPr lang="en-AU" sz="3600" dirty="0" smtClean="0"/>
              <a:t>CONCEPTUAL APPARATUS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3810000"/>
          </a:xfrm>
        </p:spPr>
        <p:txBody>
          <a:bodyPr>
            <a:normAutofit fontScale="32500" lnSpcReduction="20000"/>
          </a:bodyPr>
          <a:lstStyle/>
          <a:p>
            <a:pPr marL="539750" indent="-441325">
              <a:lnSpc>
                <a:spcPct val="120000"/>
              </a:lnSpc>
            </a:pPr>
            <a:r>
              <a:rPr lang="en-GB" sz="9800" dirty="0" smtClean="0"/>
              <a:t>Imaging politics as going out</a:t>
            </a:r>
          </a:p>
          <a:p>
            <a:pPr marL="1255713" indent="-441325">
              <a:lnSpc>
                <a:spcPct val="120000"/>
              </a:lnSpc>
            </a:pPr>
            <a:r>
              <a:rPr lang="en-GB" sz="6200" dirty="0" smtClean="0"/>
              <a:t>Mirror, map, simulacrum (</a:t>
            </a:r>
            <a:r>
              <a:rPr lang="en-GB" sz="6200" dirty="0" err="1" smtClean="0"/>
              <a:t>Stocchetti</a:t>
            </a:r>
            <a:r>
              <a:rPr lang="en-GB" sz="6200" dirty="0" smtClean="0"/>
              <a:t>, 2011)</a:t>
            </a:r>
          </a:p>
          <a:p>
            <a:pPr marL="539750" indent="-441325">
              <a:lnSpc>
                <a:spcPct val="120000"/>
              </a:lnSpc>
            </a:pPr>
            <a:r>
              <a:rPr lang="en-GB" sz="9800" dirty="0" smtClean="0"/>
              <a:t>Professional culture as going in</a:t>
            </a:r>
          </a:p>
          <a:p>
            <a:pPr marL="1257300" indent="-452438"/>
            <a:r>
              <a:rPr lang="en-GB" sz="6200" dirty="0" smtClean="0"/>
              <a:t>people exchange three types of information: conceptual information, indexical information, interaction-management information (</a:t>
            </a:r>
            <a:r>
              <a:rPr lang="en-GB" sz="6200" dirty="0" err="1" smtClean="0"/>
              <a:t>Kachru</a:t>
            </a:r>
            <a:r>
              <a:rPr lang="en-GB" sz="6200" dirty="0" smtClean="0"/>
              <a:t>, 2008)</a:t>
            </a:r>
          </a:p>
          <a:p>
            <a:pPr marL="539750" indent="-441325">
              <a:lnSpc>
                <a:spcPct val="120000"/>
              </a:lnSpc>
            </a:pPr>
            <a:r>
              <a:rPr lang="en-GB" sz="9800" dirty="0" smtClean="0"/>
              <a:t>Leadership capabilities as meeting point</a:t>
            </a:r>
          </a:p>
          <a:p>
            <a:pPr marL="1255713" indent="-441325">
              <a:lnSpc>
                <a:spcPct val="120000"/>
              </a:lnSpc>
            </a:pPr>
            <a:r>
              <a:rPr lang="en-GB" sz="6200" dirty="0" smtClean="0"/>
              <a:t>two-way relationship that depends on respect, recognition, responsiveness, and responsibility (Hollander, 2009; </a:t>
            </a:r>
            <a:r>
              <a:rPr lang="en-GB" sz="6200" dirty="0" err="1" smtClean="0"/>
              <a:t>Landells</a:t>
            </a:r>
            <a:r>
              <a:rPr lang="en-GB" sz="6200" dirty="0" smtClean="0"/>
              <a:t>, 2017)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00100"/>
          </a:xfrm>
        </p:spPr>
        <p:txBody>
          <a:bodyPr/>
          <a:lstStyle/>
          <a:p>
            <a:r>
              <a:rPr lang="en-AU" b="1" dirty="0" smtClean="0"/>
              <a:t>A Map of Analytical Framework</a:t>
            </a:r>
            <a:endParaRPr lang="en-AU" dirty="0"/>
          </a:p>
        </p:txBody>
      </p:sp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914401" y="1219200"/>
            <a:ext cx="7315200" cy="3714750"/>
            <a:chOff x="1723" y="9765"/>
            <a:chExt cx="8781" cy="379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 rot="5400000">
              <a:off x="2695" y="10066"/>
              <a:ext cx="2629" cy="3110"/>
            </a:xfrm>
            <a:prstGeom prst="flowChartExtra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1723" y="9765"/>
              <a:ext cx="1915" cy="4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A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Imaging Politics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1723" y="13129"/>
              <a:ext cx="1996" cy="4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en-AU" sz="13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Professional Culture</a:t>
              </a:r>
              <a:endParaRPr kumimoji="0" lang="en-US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02" name="AutoShape 6"/>
            <p:cNvCxnSpPr>
              <a:cxnSpLocks noChangeShapeType="1"/>
            </p:cNvCxnSpPr>
            <p:nvPr/>
          </p:nvCxnSpPr>
          <p:spPr bwMode="auto">
            <a:xfrm>
              <a:off x="2166" y="10192"/>
              <a:ext cx="0" cy="29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5642" y="11475"/>
              <a:ext cx="2009" cy="4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en-AU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Inclusive Leadership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04" name="AutoShape 8"/>
            <p:cNvCxnSpPr>
              <a:cxnSpLocks noChangeShapeType="1"/>
            </p:cNvCxnSpPr>
            <p:nvPr/>
          </p:nvCxnSpPr>
          <p:spPr bwMode="auto">
            <a:xfrm>
              <a:off x="3651" y="9992"/>
              <a:ext cx="2698" cy="12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5" name="AutoShape 9"/>
            <p:cNvCxnSpPr>
              <a:cxnSpLocks noChangeShapeType="1"/>
            </p:cNvCxnSpPr>
            <p:nvPr/>
          </p:nvCxnSpPr>
          <p:spPr bwMode="auto">
            <a:xfrm flipV="1">
              <a:off x="3719" y="12056"/>
              <a:ext cx="2617" cy="130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8064" y="10617"/>
              <a:ext cx="2437" cy="20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lvl="1" indent="-457200" eaLnBrk="1" fontAlgn="base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1800"/>
                </a:spcAft>
                <a:tabLst/>
              </a:pPr>
              <a:r>
                <a:rPr kumimoji="0" lang="en-A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As Mirror</a:t>
              </a:r>
            </a:p>
            <a:p>
              <a:pPr marL="457200" lvl="1" indent="-457200" eaLnBrk="1" fontAlgn="base" latinLnBrk="0" hangingPunct="1">
                <a:lnSpc>
                  <a:spcPct val="250000"/>
                </a:lnSpc>
                <a:spcBef>
                  <a:spcPct val="0"/>
                </a:spcBef>
                <a:spcAft>
                  <a:spcPts val="2400"/>
                </a:spcAft>
                <a:tabLst/>
              </a:pPr>
              <a:r>
                <a:rPr kumimoji="0" lang="en-A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As Map</a:t>
              </a:r>
            </a:p>
            <a:p>
              <a:pPr marL="457200" lvl="1" indent="-4572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1000"/>
                </a:spcAft>
                <a:tabLst/>
              </a:pPr>
              <a:r>
                <a:rPr kumimoji="0" lang="en-A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" pitchFamily="34" charset="0"/>
                  <a:cs typeface="Arial" pitchFamily="34" charset="0"/>
                </a:rPr>
                <a:t>As Simulacrum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07" name="AutoShape 11"/>
            <p:cNvCxnSpPr>
              <a:cxnSpLocks noChangeShapeType="1"/>
            </p:cNvCxnSpPr>
            <p:nvPr/>
          </p:nvCxnSpPr>
          <p:spPr bwMode="auto">
            <a:xfrm flipV="1">
              <a:off x="6336" y="11106"/>
              <a:ext cx="1728" cy="369"/>
            </a:xfrm>
            <a:prstGeom prst="bentConnector3">
              <a:avLst>
                <a:gd name="adj1" fmla="val 1444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08" name="AutoShape 12"/>
            <p:cNvCxnSpPr>
              <a:cxnSpLocks noChangeShapeType="1"/>
            </p:cNvCxnSpPr>
            <p:nvPr/>
          </p:nvCxnSpPr>
          <p:spPr bwMode="auto">
            <a:xfrm>
              <a:off x="6336" y="11900"/>
              <a:ext cx="1728" cy="294"/>
            </a:xfrm>
            <a:prstGeom prst="bentConnector3">
              <a:avLst>
                <a:gd name="adj1" fmla="val -1449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9319" y="11009"/>
              <a:ext cx="1185" cy="108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1000"/>
                </a:spcAft>
                <a:tabLst/>
              </a:pPr>
              <a:r>
                <a:rPr kumimoji="0" lang="en-AU" sz="15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Corporate </a:t>
              </a:r>
              <a:r>
                <a:rPr kumimoji="0" lang="en-AU" sz="15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Arial" pitchFamily="34" charset="0"/>
                  <a:cs typeface="Arial" pitchFamily="34" charset="0"/>
                </a:rPr>
                <a:t>Behavior</a:t>
              </a:r>
              <a:endPara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676400" y="2724150"/>
            <a:ext cx="1447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 smtClean="0">
                <a:solidFill>
                  <a:schemeClr val="tx1"/>
                </a:solidFill>
              </a:rPr>
              <a:t>Programs of Libraries</a:t>
            </a:r>
            <a:endParaRPr lang="en-A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800100"/>
          </a:xfrm>
        </p:spPr>
        <p:txBody>
          <a:bodyPr/>
          <a:lstStyle/>
          <a:p>
            <a:r>
              <a:rPr lang="en-AU" dirty="0" smtClean="0"/>
              <a:t>METHOD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305800" cy="3654552"/>
          </a:xfrm>
        </p:spPr>
        <p:txBody>
          <a:bodyPr>
            <a:normAutofit/>
          </a:bodyPr>
          <a:lstStyle/>
          <a:p>
            <a:r>
              <a:rPr lang="en-GB" dirty="0" smtClean="0"/>
              <a:t>As qualitative research, its Paradigm:</a:t>
            </a:r>
          </a:p>
          <a:p>
            <a:pPr marL="893763" indent="-255588"/>
            <a:r>
              <a:rPr lang="en-GB" sz="2400" dirty="0" smtClean="0"/>
              <a:t>interpretive, constructive, and critical</a:t>
            </a:r>
            <a:endParaRPr lang="en-GB" dirty="0" smtClean="0"/>
          </a:p>
          <a:p>
            <a:r>
              <a:rPr lang="en-GB" dirty="0" smtClean="0"/>
              <a:t>Data collection: </a:t>
            </a:r>
          </a:p>
          <a:p>
            <a:pPr marL="893763" indent="-255588"/>
            <a:r>
              <a:rPr lang="en-GB" sz="2400" dirty="0" smtClean="0"/>
              <a:t>observation, interview, and documentation</a:t>
            </a:r>
          </a:p>
          <a:p>
            <a:r>
              <a:rPr lang="en-GB" dirty="0" smtClean="0"/>
              <a:t>Validity: </a:t>
            </a:r>
          </a:p>
          <a:p>
            <a:pPr marL="893763" indent="-255588"/>
            <a:r>
              <a:rPr lang="en-GB" sz="2400" dirty="0" smtClean="0"/>
              <a:t>triangulation, i.e. Source, technique, and time</a:t>
            </a:r>
          </a:p>
          <a:p>
            <a:r>
              <a:rPr lang="en-GB" dirty="0" smtClean="0"/>
              <a:t>Analysis: </a:t>
            </a:r>
          </a:p>
          <a:p>
            <a:pPr marL="893763" indent="-255588"/>
            <a:r>
              <a:rPr lang="en-GB" sz="2400" dirty="0" smtClean="0"/>
              <a:t>reduction, display, and verification/conclusion</a:t>
            </a:r>
            <a:endParaRPr lang="en-AU" sz="2400" dirty="0" smtClean="0"/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199" y="844930"/>
          <a:ext cx="7848601" cy="2285610"/>
        </p:xfrm>
        <a:graphic>
          <a:graphicData uri="http://schemas.openxmlformats.org/drawingml/2006/table">
            <a:tbl>
              <a:tblPr/>
              <a:tblGrid>
                <a:gridCol w="2087727"/>
                <a:gridCol w="1502222"/>
                <a:gridCol w="1483386"/>
                <a:gridCol w="1483386"/>
                <a:gridCol w="1291880"/>
              </a:tblGrid>
              <a:tr h="19943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Book Antiqua"/>
                          <a:ea typeface="Times New Roman"/>
                          <a:cs typeface="Arial"/>
                        </a:rPr>
                        <a:t>Universities</a:t>
                      </a:r>
                      <a:endParaRPr lang="en-AU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Book Antiqua"/>
                          <a:ea typeface="Times New Roman"/>
                          <a:cs typeface="Arial"/>
                        </a:rPr>
                        <a:t>      Working hours</a:t>
                      </a:r>
                      <a:endParaRPr lang="en-AU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latin typeface="Book Antiqua"/>
                          <a:ea typeface="Times New Roman"/>
                          <a:cs typeface="Arial"/>
                        </a:rPr>
                        <a:t>     Overtime service</a:t>
                      </a:r>
                      <a:endParaRPr lang="en-AU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9943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Book Antiqua"/>
                          <a:ea typeface="Times New Roman"/>
                          <a:cs typeface="Arial"/>
                        </a:rPr>
                        <a:t>Start</a:t>
                      </a:r>
                      <a:endParaRPr lang="en-AU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Book Antiqua"/>
                          <a:ea typeface="Times New Roman"/>
                          <a:cs typeface="Arial"/>
                        </a:rPr>
                        <a:t>End</a:t>
                      </a:r>
                      <a:endParaRPr lang="en-AU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Book Antiqua"/>
                          <a:ea typeface="Times New Roman"/>
                          <a:cs typeface="Arial"/>
                        </a:rPr>
                        <a:t>Start</a:t>
                      </a:r>
                      <a:endParaRPr lang="en-AU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Book Antiqua"/>
                          <a:ea typeface="Times New Roman"/>
                          <a:cs typeface="Arial"/>
                        </a:rPr>
                        <a:t>End</a:t>
                      </a:r>
                      <a:endParaRPr lang="en-AU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latin typeface="Book Antiqua"/>
                          <a:ea typeface="Times New Roman"/>
                          <a:cs typeface="Arial"/>
                        </a:rPr>
                        <a:t>Monday to Friday</a:t>
                      </a:r>
                      <a:endParaRPr lang="en-A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n-US" sz="1400" dirty="0">
                        <a:latin typeface="Book Antiqu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n-US" sz="1400">
                        <a:latin typeface="Book Antiqu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n-US" sz="1400" dirty="0">
                        <a:latin typeface="Book Antiqu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n-US" sz="1400">
                        <a:latin typeface="Book Antiqu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 Antiqua"/>
                          <a:ea typeface="Times New Roman"/>
                          <a:cs typeface="Arial"/>
                        </a:rPr>
                        <a:t>UIN </a:t>
                      </a:r>
                      <a:r>
                        <a:rPr lang="en-GB" sz="1400" dirty="0" err="1">
                          <a:latin typeface="Book Antiqua"/>
                          <a:ea typeface="Times New Roman"/>
                          <a:cs typeface="Arial"/>
                        </a:rPr>
                        <a:t>Sunan</a:t>
                      </a:r>
                      <a:r>
                        <a:rPr lang="en-GB" sz="1400" dirty="0">
                          <a:latin typeface="Book Antiqu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dirty="0" err="1">
                          <a:latin typeface="Book Antiqua"/>
                          <a:ea typeface="Times New Roman"/>
                          <a:cs typeface="Arial"/>
                        </a:rPr>
                        <a:t>Kalijaga</a:t>
                      </a:r>
                      <a:endParaRPr lang="en-A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>
                          <a:latin typeface="Book Antiqua"/>
                          <a:ea typeface="Times New Roman"/>
                          <a:cs typeface="Arial"/>
                        </a:rPr>
                        <a:t>08.00</a:t>
                      </a:r>
                      <a:endParaRPr lang="en-AU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>
                          <a:latin typeface="Book Antiqua"/>
                          <a:ea typeface="Times New Roman"/>
                          <a:cs typeface="Arial"/>
                        </a:rPr>
                        <a:t>16.00</a:t>
                      </a:r>
                      <a:endParaRPr lang="en-AU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>
                          <a:latin typeface="Book Antiqua"/>
                          <a:ea typeface="Times New Roman"/>
                          <a:cs typeface="Arial"/>
                        </a:rPr>
                        <a:t>16.00</a:t>
                      </a:r>
                      <a:endParaRPr lang="en-AU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>
                          <a:latin typeface="Book Antiqua"/>
                          <a:ea typeface="Times New Roman"/>
                          <a:cs typeface="Arial"/>
                        </a:rPr>
                        <a:t>19.00</a:t>
                      </a:r>
                      <a:endParaRPr lang="en-AU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 Antiqua"/>
                          <a:ea typeface="Times New Roman"/>
                          <a:cs typeface="Arial"/>
                        </a:rPr>
                        <a:t>UII Yogyakarta</a:t>
                      </a:r>
                      <a:endParaRPr lang="en-A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>
                          <a:latin typeface="Book Antiqua"/>
                          <a:ea typeface="Times New Roman"/>
                          <a:cs typeface="Arial"/>
                        </a:rPr>
                        <a:t>08.00</a:t>
                      </a:r>
                      <a:endParaRPr lang="en-AU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>
                          <a:latin typeface="Book Antiqua"/>
                          <a:ea typeface="Times New Roman"/>
                          <a:cs typeface="Arial"/>
                        </a:rPr>
                        <a:t>16.00</a:t>
                      </a:r>
                      <a:endParaRPr lang="en-AU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>
                          <a:latin typeface="Book Antiqua"/>
                          <a:ea typeface="Times New Roman"/>
                          <a:cs typeface="Arial"/>
                        </a:rPr>
                        <a:t>16.00</a:t>
                      </a:r>
                      <a:endParaRPr lang="en-AU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>
                          <a:latin typeface="Book Antiqua"/>
                          <a:ea typeface="Times New Roman"/>
                          <a:cs typeface="Arial"/>
                        </a:rPr>
                        <a:t>22.00</a:t>
                      </a:r>
                      <a:endParaRPr lang="en-AU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 Antiqua"/>
                          <a:ea typeface="Times New Roman"/>
                          <a:cs typeface="Arial"/>
                        </a:rPr>
                        <a:t>UMY Yogyakarta </a:t>
                      </a:r>
                      <a:endParaRPr lang="en-A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 dirty="0">
                          <a:latin typeface="Book Antiqua"/>
                          <a:ea typeface="Times New Roman"/>
                          <a:cs typeface="Arial"/>
                        </a:rPr>
                        <a:t>08.00</a:t>
                      </a:r>
                      <a:endParaRPr lang="en-A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>
                          <a:latin typeface="Book Antiqua"/>
                          <a:ea typeface="Times New Roman"/>
                          <a:cs typeface="Arial"/>
                        </a:rPr>
                        <a:t>15.00</a:t>
                      </a:r>
                      <a:endParaRPr lang="en-AU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>
                          <a:latin typeface="Book Antiqua"/>
                          <a:ea typeface="Times New Roman"/>
                          <a:cs typeface="Arial"/>
                        </a:rPr>
                        <a:t>15.00</a:t>
                      </a:r>
                      <a:endParaRPr lang="en-AU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>
                          <a:latin typeface="Book Antiqua"/>
                          <a:ea typeface="Times New Roman"/>
                          <a:cs typeface="Arial"/>
                        </a:rPr>
                        <a:t>16.00</a:t>
                      </a:r>
                      <a:endParaRPr lang="en-AU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i="1" dirty="0">
                          <a:latin typeface="Book Antiqua"/>
                          <a:ea typeface="Times New Roman"/>
                          <a:cs typeface="Arial"/>
                        </a:rPr>
                        <a:t>Saturday</a:t>
                      </a:r>
                      <a:endParaRPr lang="en-A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n-US" sz="1400">
                        <a:latin typeface="Book Antiqu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n-US" sz="1400" dirty="0">
                        <a:latin typeface="Book Antiqu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n-US" sz="1400">
                        <a:latin typeface="Book Antiqu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endParaRPr lang="en-US" sz="1400">
                        <a:latin typeface="Book Antiqua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 Antiqua"/>
                          <a:ea typeface="Times New Roman"/>
                          <a:cs typeface="Arial"/>
                        </a:rPr>
                        <a:t>UIN </a:t>
                      </a:r>
                      <a:r>
                        <a:rPr lang="en-GB" sz="1400" dirty="0" err="1">
                          <a:latin typeface="Book Antiqua"/>
                          <a:ea typeface="Times New Roman"/>
                          <a:cs typeface="Arial"/>
                        </a:rPr>
                        <a:t>Sunan</a:t>
                      </a:r>
                      <a:r>
                        <a:rPr lang="en-GB" sz="1400" dirty="0">
                          <a:latin typeface="Book Antiqu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dirty="0" err="1">
                          <a:latin typeface="Book Antiqua"/>
                          <a:ea typeface="Times New Roman"/>
                          <a:cs typeface="Arial"/>
                        </a:rPr>
                        <a:t>Kalijaga</a:t>
                      </a:r>
                      <a:endParaRPr lang="en-A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>
                          <a:latin typeface="Book Antiqua"/>
                          <a:ea typeface="Times New Roman"/>
                          <a:cs typeface="Arial"/>
                        </a:rPr>
                        <a:t>-</a:t>
                      </a:r>
                      <a:endParaRPr lang="en-AU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>
                          <a:latin typeface="Book Antiqua"/>
                          <a:ea typeface="Times New Roman"/>
                          <a:cs typeface="Arial"/>
                        </a:rPr>
                        <a:t>-</a:t>
                      </a:r>
                      <a:endParaRPr lang="en-AU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>
                          <a:latin typeface="Book Antiqua"/>
                          <a:ea typeface="Times New Roman"/>
                          <a:cs typeface="Arial"/>
                        </a:rPr>
                        <a:t>08.00</a:t>
                      </a:r>
                      <a:endParaRPr lang="en-AU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>
                          <a:latin typeface="Book Antiqua"/>
                          <a:ea typeface="Times New Roman"/>
                          <a:cs typeface="Arial"/>
                        </a:rPr>
                        <a:t>14.00</a:t>
                      </a:r>
                      <a:endParaRPr lang="en-AU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 Antiqua"/>
                          <a:ea typeface="Times New Roman"/>
                          <a:cs typeface="Arial"/>
                        </a:rPr>
                        <a:t>UII Yogyakarta</a:t>
                      </a:r>
                      <a:endParaRPr lang="en-A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 dirty="0">
                          <a:latin typeface="Book Antiqua"/>
                          <a:ea typeface="Times New Roman"/>
                          <a:cs typeface="Arial"/>
                        </a:rPr>
                        <a:t>-</a:t>
                      </a:r>
                      <a:endParaRPr lang="en-A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>
                          <a:latin typeface="Book Antiqua"/>
                          <a:ea typeface="Times New Roman"/>
                          <a:cs typeface="Arial"/>
                        </a:rPr>
                        <a:t>-</a:t>
                      </a:r>
                      <a:endParaRPr lang="en-AU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 dirty="0">
                          <a:latin typeface="Book Antiqua"/>
                          <a:ea typeface="Times New Roman"/>
                          <a:cs typeface="Arial"/>
                        </a:rPr>
                        <a:t>08.00</a:t>
                      </a:r>
                      <a:endParaRPr lang="en-A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 dirty="0">
                          <a:latin typeface="Book Antiqua"/>
                          <a:ea typeface="Times New Roman"/>
                          <a:cs typeface="Arial"/>
                        </a:rPr>
                        <a:t>16.00</a:t>
                      </a:r>
                      <a:endParaRPr lang="en-A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 Antiqua"/>
                          <a:ea typeface="Times New Roman"/>
                          <a:cs typeface="Arial"/>
                        </a:rPr>
                        <a:t>UMY Yogyakarta</a:t>
                      </a:r>
                      <a:endParaRPr lang="en-A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 dirty="0">
                          <a:latin typeface="Book Antiqua"/>
                          <a:ea typeface="Times New Roman"/>
                          <a:cs typeface="Arial"/>
                        </a:rPr>
                        <a:t>-</a:t>
                      </a:r>
                      <a:endParaRPr lang="en-A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 dirty="0">
                          <a:latin typeface="Book Antiqua"/>
                          <a:ea typeface="Times New Roman"/>
                          <a:cs typeface="Arial"/>
                        </a:rPr>
                        <a:t>-</a:t>
                      </a:r>
                      <a:endParaRPr lang="en-A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 dirty="0">
                          <a:latin typeface="Book Antiqua"/>
                          <a:ea typeface="Times New Roman"/>
                          <a:cs typeface="Arial"/>
                        </a:rPr>
                        <a:t>-</a:t>
                      </a:r>
                      <a:endParaRPr lang="en-A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 dirty="0">
                          <a:latin typeface="Book Antiqua"/>
                          <a:ea typeface="Times New Roman"/>
                          <a:cs typeface="Arial"/>
                        </a:rPr>
                        <a:t>-</a:t>
                      </a:r>
                      <a:endParaRPr lang="en-A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762000" y="438150"/>
            <a:ext cx="35942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Working hour and overtime services</a:t>
            </a:r>
            <a:endParaRPr kumimoji="0" lang="en-A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38200" y="3105150"/>
            <a:ext cx="26468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Source: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Library documentation, 2017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71475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858322" y="4809351"/>
            <a:ext cx="26468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Source: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Library documentation, 2017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901546" y="3409950"/>
            <a:ext cx="25619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Number of yearly budget</a:t>
            </a:r>
            <a:endParaRPr kumimoji="0" lang="en-A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10200" y="-19050"/>
            <a:ext cx="3733800" cy="685800"/>
          </a:xfrm>
        </p:spPr>
        <p:txBody>
          <a:bodyPr>
            <a:noAutofit/>
          </a:bodyPr>
          <a:lstStyle/>
          <a:p>
            <a:pPr algn="ctr"/>
            <a:r>
              <a:rPr lang="en-AU" sz="3600" b="1" dirty="0" smtClean="0">
                <a:solidFill>
                  <a:schemeClr val="tx1"/>
                </a:solidFill>
              </a:rPr>
              <a:t>OVERVIEW</a:t>
            </a:r>
            <a:endParaRPr lang="en-A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200150"/>
          <a:ext cx="7970520" cy="1613916"/>
        </p:xfrm>
        <a:graphic>
          <a:graphicData uri="http://schemas.openxmlformats.org/drawingml/2006/table">
            <a:tbl>
              <a:tblPr/>
              <a:tblGrid>
                <a:gridCol w="2056394"/>
                <a:gridCol w="1216301"/>
                <a:gridCol w="1543093"/>
                <a:gridCol w="1670621"/>
                <a:gridCol w="1484111"/>
              </a:tblGrid>
              <a:tr h="228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 Antiqua"/>
                          <a:ea typeface="Times New Roman"/>
                          <a:cs typeface="Arial"/>
                        </a:rPr>
                        <a:t>Universities</a:t>
                      </a:r>
                      <a:endParaRPr lang="en-A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 Antiqua"/>
                          <a:ea typeface="Times New Roman"/>
                          <a:cs typeface="Arial"/>
                        </a:rPr>
                        <a:t>Librarians</a:t>
                      </a:r>
                      <a:endParaRPr lang="en-A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 Antiqua"/>
                          <a:ea typeface="Times New Roman"/>
                          <a:cs typeface="Arial"/>
                        </a:rPr>
                        <a:t>Library users</a:t>
                      </a:r>
                      <a:endParaRPr lang="en-A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Book Antiqua"/>
                          <a:ea typeface="Times New Roman"/>
                          <a:cs typeface="Arial"/>
                        </a:rPr>
                        <a:t>Book titles</a:t>
                      </a:r>
                      <a:endParaRPr lang="en-A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 Antiqua"/>
                          <a:ea typeface="Times New Roman"/>
                          <a:cs typeface="Arial"/>
                        </a:rPr>
                        <a:t>Building (</a:t>
                      </a:r>
                      <a:r>
                        <a:rPr lang="en-GB" sz="1600" dirty="0">
                          <a:latin typeface="Book Antiqua"/>
                          <a:ea typeface="Times New Roman"/>
                          <a:cs typeface="Times New Roman"/>
                        </a:rPr>
                        <a:t>m²</a:t>
                      </a:r>
                      <a:r>
                        <a:rPr lang="en-GB" sz="1400" dirty="0">
                          <a:latin typeface="Book Antiqua"/>
                          <a:ea typeface="Times New Roman"/>
                          <a:cs typeface="Arial"/>
                        </a:rPr>
                        <a:t>)</a:t>
                      </a:r>
                      <a:endParaRPr lang="en-A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Book Antiqua"/>
                          <a:ea typeface="Times New Roman"/>
                          <a:cs typeface="Arial"/>
                        </a:rPr>
                        <a:t>UIN </a:t>
                      </a:r>
                      <a:r>
                        <a:rPr lang="en-GB" sz="1600" dirty="0" err="1">
                          <a:latin typeface="Book Antiqua"/>
                          <a:ea typeface="Times New Roman"/>
                          <a:cs typeface="Arial"/>
                        </a:rPr>
                        <a:t>Sunan</a:t>
                      </a:r>
                      <a:r>
                        <a:rPr lang="en-GB" sz="1600" dirty="0">
                          <a:latin typeface="Book Antiqu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600" dirty="0" err="1">
                          <a:latin typeface="Book Antiqua"/>
                          <a:ea typeface="Times New Roman"/>
                          <a:cs typeface="Arial"/>
                        </a:rPr>
                        <a:t>Kalijaga</a:t>
                      </a:r>
                      <a:endParaRPr lang="en-A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600" dirty="0">
                          <a:latin typeface="Book Antiqua"/>
                          <a:ea typeface="Times New Roman"/>
                          <a:cs typeface="Arial"/>
                        </a:rPr>
                        <a:t>45</a:t>
                      </a:r>
                      <a:endParaRPr lang="en-AU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600">
                          <a:latin typeface="Book Antiqua"/>
                          <a:ea typeface="Times New Roman"/>
                          <a:cs typeface="Arial"/>
                        </a:rPr>
                        <a:t>28.000</a:t>
                      </a:r>
                      <a:endParaRPr lang="en-AU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600">
                          <a:latin typeface="Book Antiqua"/>
                          <a:ea typeface="Times New Roman"/>
                          <a:cs typeface="Arial"/>
                        </a:rPr>
                        <a:t>48.309</a:t>
                      </a:r>
                      <a:endParaRPr lang="en-AU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  <a:tab pos="186690" algn="dec"/>
                        </a:tabLst>
                      </a:pPr>
                      <a:r>
                        <a:rPr lang="en-US" sz="1800">
                          <a:latin typeface="Book Antiqua"/>
                          <a:ea typeface="Times New Roman"/>
                          <a:cs typeface="Times New Roman"/>
                        </a:rPr>
                        <a:t>6.730,96</a:t>
                      </a:r>
                      <a:endParaRPr lang="en-AU" sz="16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5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Book Antiqua"/>
                          <a:ea typeface="Times New Roman"/>
                          <a:cs typeface="Arial"/>
                        </a:rPr>
                        <a:t>UII Yogyakarta</a:t>
                      </a:r>
                      <a:endParaRPr lang="en-A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600" dirty="0">
                          <a:latin typeface="Book Antiqua"/>
                          <a:ea typeface="Times New Roman"/>
                          <a:cs typeface="Arial"/>
                        </a:rPr>
                        <a:t>23</a:t>
                      </a:r>
                      <a:endParaRPr lang="en-AU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600" dirty="0">
                          <a:latin typeface="Book Antiqua"/>
                          <a:ea typeface="Times New Roman"/>
                          <a:cs typeface="Arial"/>
                        </a:rPr>
                        <a:t>26.000</a:t>
                      </a:r>
                      <a:endParaRPr lang="en-AU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600" dirty="0">
                          <a:latin typeface="Book Antiqua"/>
                          <a:ea typeface="Times New Roman"/>
                          <a:cs typeface="Arial"/>
                        </a:rPr>
                        <a:t>205.191</a:t>
                      </a:r>
                      <a:endParaRPr lang="en-AU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800" dirty="0">
                          <a:latin typeface="Book Antiqua"/>
                          <a:ea typeface="Times New Roman"/>
                          <a:cs typeface="Times New Roman"/>
                        </a:rPr>
                        <a:t>4.189</a:t>
                      </a:r>
                      <a:endParaRPr lang="en-AU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6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Book Antiqua"/>
                          <a:ea typeface="Times New Roman"/>
                          <a:cs typeface="Arial"/>
                        </a:rPr>
                        <a:t>UMY Yogyakarta </a:t>
                      </a:r>
                      <a:endParaRPr lang="en-AU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600" dirty="0">
                          <a:latin typeface="Book Antiqua"/>
                          <a:ea typeface="Times New Roman"/>
                          <a:cs typeface="Arial"/>
                        </a:rPr>
                        <a:t>31</a:t>
                      </a:r>
                      <a:endParaRPr lang="en-AU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600" dirty="0">
                          <a:latin typeface="Book Antiqua"/>
                          <a:ea typeface="Times New Roman"/>
                          <a:cs typeface="Arial"/>
                        </a:rPr>
                        <a:t>21.576</a:t>
                      </a:r>
                      <a:endParaRPr lang="en-AU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600" dirty="0">
                          <a:latin typeface="Book Antiqua"/>
                          <a:ea typeface="Times New Roman"/>
                          <a:cs typeface="Arial"/>
                        </a:rPr>
                        <a:t>134.146</a:t>
                      </a:r>
                      <a:endParaRPr lang="en-AU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800" dirty="0">
                          <a:latin typeface="Book Antiqua"/>
                          <a:ea typeface="Times New Roman"/>
                          <a:cs typeface="Times New Roman"/>
                        </a:rPr>
                        <a:t>1.970</a:t>
                      </a:r>
                      <a:endParaRPr lang="en-AU" sz="16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85800" y="2724150"/>
            <a:ext cx="26468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Source: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Library documentation, 2017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15201" y="861596"/>
            <a:ext cx="66992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r>
              <a:rPr kumimoji="0" lang="en-GB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Number of librarians, users, collection, and building in three colleges</a:t>
            </a:r>
            <a:endParaRPr kumimoji="0" lang="en-AU" sz="1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2000" y="3638550"/>
          <a:ext cx="7848601" cy="1260833"/>
        </p:xfrm>
        <a:graphic>
          <a:graphicData uri="http://schemas.openxmlformats.org/drawingml/2006/table">
            <a:tbl>
              <a:tblPr/>
              <a:tblGrid>
                <a:gridCol w="2089298"/>
                <a:gridCol w="1455131"/>
                <a:gridCol w="1481816"/>
                <a:gridCol w="1481816"/>
                <a:gridCol w="1340540"/>
              </a:tblGrid>
              <a:tr h="23495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 Antiqua"/>
                          <a:ea typeface="Times New Roman"/>
                          <a:cs typeface="Arial"/>
                        </a:rPr>
                        <a:t>Universities</a:t>
                      </a:r>
                      <a:endParaRPr lang="en-A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 Antiqua"/>
                          <a:ea typeface="Times New Roman"/>
                          <a:cs typeface="Arial"/>
                        </a:rPr>
                        <a:t>              Visitors</a:t>
                      </a:r>
                      <a:endParaRPr lang="en-A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Book Antiqua"/>
                          <a:ea typeface="Times New Roman"/>
                          <a:cs typeface="Arial"/>
                        </a:rPr>
                        <a:t>         Book circulation</a:t>
                      </a:r>
                      <a:endParaRPr lang="en-AU" sz="1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7937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 Antiqua"/>
                          <a:ea typeface="Times New Roman"/>
                          <a:cs typeface="Arial"/>
                        </a:rPr>
                        <a:t>Traditional</a:t>
                      </a:r>
                      <a:endParaRPr lang="en-A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 Antiqua"/>
                          <a:ea typeface="Times New Roman"/>
                          <a:cs typeface="Arial"/>
                        </a:rPr>
                        <a:t>Online</a:t>
                      </a:r>
                      <a:endParaRPr lang="en-A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 Antiqua"/>
                          <a:ea typeface="Times New Roman"/>
                          <a:cs typeface="Arial"/>
                        </a:rPr>
                        <a:t>Transaction</a:t>
                      </a:r>
                      <a:endParaRPr lang="en-A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latin typeface="Calibri"/>
                          <a:ea typeface="Calibri"/>
                          <a:cs typeface="Arial"/>
                        </a:rPr>
                        <a:t>Used</a:t>
                      </a:r>
                      <a:r>
                        <a:rPr lang="en-AU" sz="1400" baseline="0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AU" sz="1400" dirty="0" smtClean="0">
                          <a:latin typeface="Calibri"/>
                          <a:ea typeface="Calibri"/>
                          <a:cs typeface="Arial"/>
                        </a:rPr>
                        <a:t>inside</a:t>
                      </a:r>
                      <a:endParaRPr lang="en-A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4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 Antiqua"/>
                          <a:ea typeface="Times New Roman"/>
                          <a:cs typeface="Arial"/>
                        </a:rPr>
                        <a:t>UIN </a:t>
                      </a:r>
                      <a:r>
                        <a:rPr lang="en-GB" sz="1400" dirty="0" err="1">
                          <a:latin typeface="Book Antiqua"/>
                          <a:ea typeface="Times New Roman"/>
                          <a:cs typeface="Arial"/>
                        </a:rPr>
                        <a:t>Sunan</a:t>
                      </a:r>
                      <a:r>
                        <a:rPr lang="en-GB" sz="1400" dirty="0">
                          <a:latin typeface="Book Antiqu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400" dirty="0" err="1">
                          <a:latin typeface="Book Antiqua"/>
                          <a:ea typeface="Times New Roman"/>
                          <a:cs typeface="Arial"/>
                        </a:rPr>
                        <a:t>Kalijaga</a:t>
                      </a:r>
                      <a:endParaRPr lang="en-A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>
                          <a:latin typeface="Book Antiqua"/>
                          <a:ea typeface="Times New Roman"/>
                          <a:cs typeface="Arial"/>
                        </a:rPr>
                        <a:t>24.750</a:t>
                      </a:r>
                      <a:endParaRPr lang="en-AU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 dirty="0">
                          <a:latin typeface="Book Antiqua"/>
                          <a:ea typeface="Times New Roman"/>
                          <a:cs typeface="Arial"/>
                        </a:rPr>
                        <a:t>270.008</a:t>
                      </a:r>
                      <a:endParaRPr lang="en-A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 dirty="0">
                          <a:latin typeface="Book Antiqua"/>
                          <a:ea typeface="Times New Roman"/>
                          <a:cs typeface="Arial"/>
                        </a:rPr>
                        <a:t>26.023</a:t>
                      </a:r>
                      <a:endParaRPr lang="en-A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>
                          <a:latin typeface="Book Antiqua"/>
                          <a:ea typeface="Times New Roman"/>
                          <a:cs typeface="Arial"/>
                        </a:rPr>
                        <a:t>51.000</a:t>
                      </a:r>
                      <a:endParaRPr lang="en-AU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4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 Antiqua"/>
                          <a:ea typeface="Times New Roman"/>
                          <a:cs typeface="Arial"/>
                        </a:rPr>
                        <a:t>UII Yogyakarta</a:t>
                      </a:r>
                      <a:endParaRPr lang="en-A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>
                          <a:latin typeface="Book Antiqua"/>
                          <a:ea typeface="Times New Roman"/>
                          <a:cs typeface="Arial"/>
                        </a:rPr>
                        <a:t>29.799</a:t>
                      </a:r>
                      <a:endParaRPr lang="en-AU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>
                          <a:latin typeface="Book Antiqua"/>
                          <a:ea typeface="Times New Roman"/>
                          <a:cs typeface="Arial"/>
                        </a:rPr>
                        <a:t>197.799</a:t>
                      </a:r>
                      <a:endParaRPr lang="en-AU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>
                          <a:latin typeface="Book Antiqua"/>
                          <a:ea typeface="Times New Roman"/>
                          <a:cs typeface="Arial"/>
                        </a:rPr>
                        <a:t>214.009</a:t>
                      </a:r>
                      <a:endParaRPr lang="en-AU" sz="14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 dirty="0">
                          <a:latin typeface="Book Antiqua"/>
                          <a:ea typeface="Times New Roman"/>
                          <a:cs typeface="Arial"/>
                        </a:rPr>
                        <a:t>410.000</a:t>
                      </a:r>
                      <a:endParaRPr lang="en-A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Book Antiqua"/>
                          <a:ea typeface="Times New Roman"/>
                          <a:cs typeface="Arial"/>
                        </a:rPr>
                        <a:t>UMY Yogyakarta</a:t>
                      </a:r>
                      <a:endParaRPr lang="en-AU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 dirty="0">
                          <a:latin typeface="Book Antiqua"/>
                          <a:ea typeface="Times New Roman"/>
                          <a:cs typeface="Arial"/>
                        </a:rPr>
                        <a:t>4.862</a:t>
                      </a:r>
                      <a:endParaRPr lang="en-A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 dirty="0">
                          <a:latin typeface="Book Antiqua"/>
                          <a:ea typeface="Times New Roman"/>
                          <a:cs typeface="Arial"/>
                        </a:rPr>
                        <a:t>21.695</a:t>
                      </a:r>
                      <a:endParaRPr lang="en-A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 dirty="0">
                          <a:latin typeface="Book Antiqua"/>
                          <a:ea typeface="Times New Roman"/>
                          <a:cs typeface="Arial"/>
                        </a:rPr>
                        <a:t>13.381</a:t>
                      </a:r>
                      <a:endParaRPr lang="en-A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dec"/>
                        </a:tabLst>
                      </a:pPr>
                      <a:r>
                        <a:rPr lang="en-US" sz="1400" dirty="0">
                          <a:latin typeface="Book Antiqua"/>
                          <a:ea typeface="Times New Roman"/>
                          <a:cs typeface="Arial"/>
                        </a:rPr>
                        <a:t>20.000</a:t>
                      </a:r>
                      <a:endParaRPr lang="en-AU" sz="14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60426" y="3257550"/>
            <a:ext cx="67810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Number of monthly visitors, books transaction, and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Arial" pitchFamily="34" charset="0"/>
              </a:rPr>
              <a:t>books used inside</a:t>
            </a:r>
            <a:endParaRPr kumimoji="0" lang="en-A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05922" y="4809351"/>
            <a:ext cx="26468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dec"/>
              </a:tabLst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Source: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Library documentation, 2017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800100"/>
          </a:xfrm>
        </p:spPr>
        <p:txBody>
          <a:bodyPr/>
          <a:lstStyle/>
          <a:p>
            <a:r>
              <a:rPr lang="en-AU" dirty="0" smtClean="0"/>
              <a:t>DISCUSSION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350215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Three programs to be discussed</a:t>
            </a:r>
          </a:p>
          <a:p>
            <a:pPr marL="1054100" indent="-514350">
              <a:buFont typeface="+mj-lt"/>
              <a:buAutoNum type="arabicPeriod"/>
            </a:pPr>
            <a:r>
              <a:rPr lang="en-GB" sz="3600" dirty="0" smtClean="0"/>
              <a:t>Improving librarians’ qualification</a:t>
            </a:r>
          </a:p>
          <a:p>
            <a:pPr marL="1054100" indent="-514350">
              <a:buFont typeface="+mj-lt"/>
              <a:buAutoNum type="arabicPeriod"/>
            </a:pPr>
            <a:r>
              <a:rPr lang="en-AU" sz="3600" dirty="0" smtClean="0"/>
              <a:t>Accessibility of users</a:t>
            </a:r>
          </a:p>
          <a:p>
            <a:pPr marL="1054100" indent="-514350">
              <a:buFont typeface="+mj-lt"/>
              <a:buAutoNum type="arabicPeriod"/>
            </a:pPr>
            <a:r>
              <a:rPr lang="en-GB" sz="3600" dirty="0" smtClean="0"/>
              <a:t>Institutional governance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2006</TotalTime>
  <Words>853</Words>
  <Application>Microsoft Office PowerPoint</Application>
  <PresentationFormat>On-screen Show (16:9)</PresentationFormat>
  <Paragraphs>191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Urban</vt:lpstr>
      <vt:lpstr>BETWEEN IMAGING POLITICS AND PROFESSIONAL CULTURE IN MANAGING ISLAMIC UNIVERSITY LIBRARIES IN YOGYAKARTA - INDONESIA An Analytical Study of Inclusive Leadership ------------------------------------------- ICRL: Emerging Global Technologies and Trends February 1-3, 2018 Jaipur, Rajasthan - India</vt:lpstr>
      <vt:lpstr>BACKGROUNDS</vt:lpstr>
      <vt:lpstr>BACKGROUNDS</vt:lpstr>
      <vt:lpstr>CONCEPTUAL APPARATUS</vt:lpstr>
      <vt:lpstr>A Map of Analytical Framework</vt:lpstr>
      <vt:lpstr>METHOD</vt:lpstr>
      <vt:lpstr>OVERVIEW</vt:lpstr>
      <vt:lpstr>Slide 8</vt:lpstr>
      <vt:lpstr>DISCUSSION</vt:lpstr>
      <vt:lpstr>IMPROVING LIBRARIANS’ QUALIFICATION (FORMAL) </vt:lpstr>
      <vt:lpstr>IMPROVING... (NONFORMAL)</vt:lpstr>
      <vt:lpstr>Continue...</vt:lpstr>
      <vt:lpstr>Continue...</vt:lpstr>
      <vt:lpstr>ACCESSIBILITY OF USERS </vt:lpstr>
      <vt:lpstr>Slide 15</vt:lpstr>
      <vt:lpstr>INSTITUTIONAL GOVERNANCE</vt:lpstr>
      <vt:lpstr>ANALYSIS </vt:lpstr>
      <vt:lpstr>Slide 18</vt:lpstr>
      <vt:lpstr>Slide 19</vt:lpstr>
      <vt:lpstr>Slide 20</vt:lpstr>
      <vt:lpstr>CONCLUSION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BETWEEN IMAGING POLITICS AND PROFESSIONAL CULTURE IN MANAGING ISLAMIC UNIVERSITY LIBRARIES IN YOGYAKARTA INDONESIA An Analytical Study of Inclusive Leadership</dc:title>
  <dc:creator>nlaugu</dc:creator>
  <cp:lastModifiedBy>nlaugu</cp:lastModifiedBy>
  <cp:revision>21</cp:revision>
  <dcterms:created xsi:type="dcterms:W3CDTF">2006-08-16T00:00:00Z</dcterms:created>
  <dcterms:modified xsi:type="dcterms:W3CDTF">2018-02-02T01:34:05Z</dcterms:modified>
</cp:coreProperties>
</file>