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7"/>
  </p:notesMasterIdLst>
  <p:handoutMasterIdLst>
    <p:handoutMasterId r:id="rId38"/>
  </p:handoutMasterIdLst>
  <p:sldIdLst>
    <p:sldId id="256" r:id="rId2"/>
    <p:sldId id="452" r:id="rId3"/>
    <p:sldId id="454" r:id="rId4"/>
    <p:sldId id="453" r:id="rId5"/>
    <p:sldId id="333" r:id="rId6"/>
    <p:sldId id="312" r:id="rId7"/>
    <p:sldId id="358" r:id="rId8"/>
    <p:sldId id="400" r:id="rId9"/>
    <p:sldId id="395" r:id="rId10"/>
    <p:sldId id="366" r:id="rId11"/>
    <p:sldId id="367" r:id="rId12"/>
    <p:sldId id="368" r:id="rId13"/>
    <p:sldId id="371" r:id="rId14"/>
    <p:sldId id="372" r:id="rId15"/>
    <p:sldId id="374" r:id="rId16"/>
    <p:sldId id="375" r:id="rId17"/>
    <p:sldId id="376" r:id="rId18"/>
    <p:sldId id="377" r:id="rId19"/>
    <p:sldId id="457" r:id="rId20"/>
    <p:sldId id="378" r:id="rId21"/>
    <p:sldId id="379" r:id="rId22"/>
    <p:sldId id="380" r:id="rId23"/>
    <p:sldId id="381" r:id="rId24"/>
    <p:sldId id="383" r:id="rId25"/>
    <p:sldId id="384" r:id="rId26"/>
    <p:sldId id="385" r:id="rId27"/>
    <p:sldId id="386" r:id="rId28"/>
    <p:sldId id="387" r:id="rId29"/>
    <p:sldId id="388" r:id="rId30"/>
    <p:sldId id="389" r:id="rId31"/>
    <p:sldId id="460" r:id="rId32"/>
    <p:sldId id="459" r:id="rId33"/>
    <p:sldId id="458" r:id="rId34"/>
    <p:sldId id="456" r:id="rId35"/>
    <p:sldId id="42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00"/>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30" d="100"/>
          <a:sy n="30" d="100"/>
        </p:scale>
        <p:origin x="-122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n-ea"/>
                <a:cs typeface="+mn-cs"/>
              </a:defRPr>
            </a:lvl1pPr>
          </a:lstStyle>
          <a:p>
            <a:pPr>
              <a:defRPr/>
            </a:pPr>
            <a:endParaRPr lang="en-US" altLang="en-US"/>
          </a:p>
        </p:txBody>
      </p:sp>
      <p:sp>
        <p:nvSpPr>
          <p:cNvPr id="98307" name="Rectangle 3">
            <a:extLst>
              <a:ext uri="{FF2B5EF4-FFF2-40B4-BE49-F238E27FC236}"/>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n-ea"/>
                <a:cs typeface="+mn-cs"/>
              </a:defRPr>
            </a:lvl1pPr>
          </a:lstStyle>
          <a:p>
            <a:pPr>
              <a:defRPr/>
            </a:pPr>
            <a:endParaRPr lang="en-US" altLang="en-US"/>
          </a:p>
        </p:txBody>
      </p:sp>
      <p:sp>
        <p:nvSpPr>
          <p:cNvPr id="98308" name="Rectangle 4">
            <a:extLst>
              <a:ext uri="{FF2B5EF4-FFF2-40B4-BE49-F238E27FC236}"/>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n-ea"/>
                <a:cs typeface="+mn-cs"/>
              </a:defRPr>
            </a:lvl1pPr>
          </a:lstStyle>
          <a:p>
            <a:pPr>
              <a:defRPr/>
            </a:pPr>
            <a:endParaRPr lang="en-US" altLang="en-US"/>
          </a:p>
        </p:txBody>
      </p:sp>
      <p:sp>
        <p:nvSpPr>
          <p:cNvPr id="98309" name="Rectangle 5">
            <a:extLst>
              <a:ext uri="{FF2B5EF4-FFF2-40B4-BE49-F238E27FC236}"/>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5AF346EB-92AA-F24B-9052-36C990F01053}" type="slidenum">
              <a:rPr lang="en-US"/>
              <a:pPr>
                <a:defRPr/>
              </a:pPr>
              <a:t>‹#›</a:t>
            </a:fld>
            <a:endParaRPr lang="en-US"/>
          </a:p>
        </p:txBody>
      </p:sp>
    </p:spTree>
    <p:extLst>
      <p:ext uri="{BB962C8B-B14F-4D97-AF65-F5344CB8AC3E}">
        <p14:creationId xmlns:p14="http://schemas.microsoft.com/office/powerpoint/2010/main" xmlns="" val="2309961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n-ea"/>
                <a:cs typeface="+mn-cs"/>
              </a:defRPr>
            </a:lvl1pPr>
          </a:lstStyle>
          <a:p>
            <a:pPr>
              <a:defRPr/>
            </a:pPr>
            <a:endParaRPr lang="en-US" altLang="en-US"/>
          </a:p>
        </p:txBody>
      </p:sp>
      <p:sp>
        <p:nvSpPr>
          <p:cNvPr id="89091" name="Rectangle 3">
            <a:extLst>
              <a:ext uri="{FF2B5EF4-FFF2-40B4-BE49-F238E27FC236}"/>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n-ea"/>
                <a:cs typeface="+mn-cs"/>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89093" name="Rectangle 5">
            <a:extLst>
              <a:ext uri="{FF2B5EF4-FFF2-40B4-BE49-F238E27FC236}"/>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9094" name="Rectangle 6">
            <a:extLst>
              <a:ext uri="{FF2B5EF4-FFF2-40B4-BE49-F238E27FC236}"/>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n-ea"/>
                <a:cs typeface="+mn-cs"/>
              </a:defRPr>
            </a:lvl1pPr>
          </a:lstStyle>
          <a:p>
            <a:pPr>
              <a:defRPr/>
            </a:pPr>
            <a:endParaRPr lang="en-US" altLang="en-US"/>
          </a:p>
        </p:txBody>
      </p:sp>
      <p:sp>
        <p:nvSpPr>
          <p:cNvPr id="89095" name="Rectangle 7">
            <a:extLst>
              <a:ext uri="{FF2B5EF4-FFF2-40B4-BE49-F238E27FC236}"/>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7AF96C3-7F5D-994E-928D-8F2E90311CA8}" type="slidenum">
              <a:rPr lang="en-US"/>
              <a:pPr>
                <a:defRPr/>
              </a:pPr>
              <a:t>‹#›</a:t>
            </a:fld>
            <a:endParaRPr lang="en-US"/>
          </a:p>
        </p:txBody>
      </p:sp>
    </p:spTree>
    <p:extLst>
      <p:ext uri="{BB962C8B-B14F-4D97-AF65-F5344CB8AC3E}">
        <p14:creationId xmlns:p14="http://schemas.microsoft.com/office/powerpoint/2010/main" xmlns="" val="1097939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4D8817B4-7B19-AE42-8C62-DED098605E65}" type="slidenum">
              <a:rPr lang="en-US" sz="1200" smtClean="0"/>
              <a:pPr>
                <a:defRPr/>
              </a:pPr>
              <a:t>1</a:t>
            </a:fld>
            <a:endParaRPr 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Speaker introduction	Jan A</a:t>
            </a:r>
          </a:p>
          <a:p>
            <a:pPr>
              <a:defRPr/>
            </a:pPr>
            <a:r>
              <a:rPr lang="en-US">
                <a:latin typeface="Times New Roman" charset="0"/>
                <a:cs typeface="+mn-cs"/>
              </a:rPr>
              <a:t>Class introduction	Jan 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102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6F61998C-404F-634D-B38D-5751EA41C5BC}" type="slidenum">
              <a:rPr lang="en-US" sz="1200" smtClean="0"/>
              <a:pPr>
                <a:defRPr/>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6F2E1AE8-4A76-ED45-A18C-D45442AAAC3A}" type="slidenum">
              <a:rPr lang="en-US" sz="1200" smtClean="0"/>
              <a:pPr>
                <a:defRPr/>
              </a:pPr>
              <a:t>3</a:t>
            </a:fld>
            <a:endParaRPr lang="en-US" sz="12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sz="1400">
                <a:latin typeface="Times New Roman" charset="0"/>
                <a:cs typeface="+mn-cs"/>
              </a:rPr>
              <a:t>These are some of the biggest challenges that we face.</a:t>
            </a:r>
          </a:p>
          <a:p>
            <a:pPr>
              <a:defRPr/>
            </a:pPr>
            <a:r>
              <a:rPr lang="en-US" sz="1400">
                <a:latin typeface="Times New Roman" charset="0"/>
                <a:cs typeface="+mn-cs"/>
              </a:rPr>
              <a:t>1.We do not generate any revenues except where we are providing fee based services.</a:t>
            </a:r>
          </a:p>
          <a:p>
            <a:pPr>
              <a:defRPr/>
            </a:pPr>
            <a:r>
              <a:rPr lang="en-US" sz="1400">
                <a:latin typeface="Times New Roman" charset="0"/>
                <a:cs typeface="+mn-cs"/>
              </a:rPr>
              <a:t>We are considered as over head  or come under Support services.</a:t>
            </a:r>
          </a:p>
          <a:p>
            <a:pPr>
              <a:defRPr/>
            </a:pPr>
            <a:r>
              <a:rPr lang="en-US" sz="1400">
                <a:latin typeface="Times New Roman" charset="0"/>
                <a:cs typeface="+mn-cs"/>
              </a:rPr>
              <a:t>2. Libraries are closing and facing big budget cuts</a:t>
            </a:r>
          </a:p>
          <a:p>
            <a:pPr>
              <a:defRPr/>
            </a:pPr>
            <a:r>
              <a:rPr lang="en-US" sz="1400">
                <a:latin typeface="Times New Roman" charset="0"/>
                <a:cs typeface="+mn-cs"/>
              </a:rPr>
              <a:t>3. Everyone thinks that all information is free on the Internet and very easily accessible</a:t>
            </a:r>
          </a:p>
          <a:p>
            <a:pPr>
              <a:defRPr/>
            </a:pPr>
            <a:r>
              <a:rPr lang="en-US" sz="1400">
                <a:latin typeface="Times New Roman" charset="0"/>
                <a:cs typeface="+mn-cs"/>
              </a:rPr>
              <a:t>4. Still seen as stereo type, we are to be partially blamed for it. We are professional but do not act as professionals</a:t>
            </a:r>
          </a:p>
          <a:p>
            <a:pPr>
              <a:defRPr/>
            </a:pPr>
            <a:r>
              <a:rPr lang="en-US" sz="1400">
                <a:latin typeface="Times New Roman" charset="0"/>
                <a:cs typeface="+mn-cs"/>
              </a:rPr>
              <a:t>Example:	photocopying, why can’t we justify that we may be able to hire some one at a much lower salary to do the photocopying.</a:t>
            </a:r>
          </a:p>
          <a:p>
            <a:pPr>
              <a:defRPr/>
            </a:pPr>
            <a:r>
              <a:rPr lang="en-US" sz="1400">
                <a:latin typeface="Times New Roman" charset="0"/>
                <a:cs typeface="+mn-cs"/>
              </a:rPr>
              <a:t>What are some of the challenges that you face at your institutions?  Jan how about writing them down?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102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694985E8-D696-E547-9C50-40B30F5D2522}" type="slidenum">
              <a:rPr lang="en-US" sz="1200" smtClean="0"/>
              <a:pPr>
                <a:defRPr/>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40447A6D-8E5C-3841-BA72-44529DCCEEE6}" type="slidenum">
              <a:rPr lang="en-US" sz="1200" smtClean="0"/>
              <a:pPr>
                <a:defRPr/>
              </a:pPr>
              <a:t>5</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Here are some things that we can do.</a:t>
            </a:r>
          </a:p>
          <a:p>
            <a:pPr>
              <a:defRPr/>
            </a:pPr>
            <a:r>
              <a:rPr lang="en-US">
                <a:latin typeface="Times New Roman" charset="0"/>
                <a:cs typeface="+mn-cs"/>
              </a:rPr>
              <a:t>1.Know the Organization’s vision &amp; mission and rapidly changing corporate environment</a:t>
            </a:r>
          </a:p>
          <a:p>
            <a:pPr>
              <a:defRPr/>
            </a:pPr>
            <a:r>
              <a:rPr lang="en-US">
                <a:latin typeface="Times New Roman" charset="0"/>
                <a:cs typeface="+mn-cs"/>
              </a:rPr>
              <a:t>	Show correlation between the organization’s strategic planning and library’s business objectives</a:t>
            </a:r>
          </a:p>
          <a:p>
            <a:pPr>
              <a:defRPr/>
            </a:pPr>
            <a:r>
              <a:rPr lang="en-US">
                <a:latin typeface="Times New Roman" charset="0"/>
                <a:cs typeface="+mn-cs"/>
              </a:rPr>
              <a:t>	Reduce costs/Budget cuts</a:t>
            </a:r>
          </a:p>
          <a:p>
            <a:pPr>
              <a:defRPr/>
            </a:pPr>
            <a:r>
              <a:rPr lang="en-US">
                <a:latin typeface="Times New Roman" charset="0"/>
                <a:cs typeface="+mn-cs"/>
              </a:rPr>
              <a:t>	Find a solution and convey it to the management in a positive and concrete way</a:t>
            </a:r>
          </a:p>
          <a:p>
            <a:pPr>
              <a:defRPr/>
            </a:pPr>
            <a:r>
              <a:rPr lang="en-US">
                <a:latin typeface="Times New Roman" charset="0"/>
                <a:cs typeface="+mn-cs"/>
              </a:rPr>
              <a:t>	Translate your strategy into financial benefits Jan will expand on all this later</a:t>
            </a:r>
          </a:p>
          <a:p>
            <a:pPr lvl="1">
              <a:defRPr/>
            </a:pPr>
            <a:endParaRPr lang="en-US">
              <a:latin typeface="Times New Roman" charset="0"/>
            </a:endParaRPr>
          </a:p>
          <a:p>
            <a:pPr>
              <a:defRPr/>
            </a:pPr>
            <a:r>
              <a:rPr lang="en-US">
                <a:latin typeface="Times New Roman" charset="0"/>
                <a:cs typeface="+mn-cs"/>
              </a:rPr>
              <a:t>	see the two articles searched through google and add in the notes field</a:t>
            </a:r>
          </a:p>
          <a:p>
            <a:pPr>
              <a:defRPr/>
            </a:pPr>
            <a:r>
              <a:rPr lang="en-US">
                <a:latin typeface="Times New Roman" charset="0"/>
                <a:cs typeface="+mn-cs"/>
              </a:rPr>
              <a:t>	Example	journal subscriptions	electronic access through the consortium 	reduces the cost	</a:t>
            </a:r>
          </a:p>
          <a:p>
            <a:pPr>
              <a:defRPr/>
            </a:pPr>
            <a:r>
              <a:rPr lang="en-US">
                <a:latin typeface="Times New Roman" charset="0"/>
                <a:cs typeface="+mn-cs"/>
              </a:rPr>
              <a:t>2.extend our influence beyond the traditional library walls</a:t>
            </a:r>
          </a:p>
          <a:p>
            <a:pPr>
              <a:defRPr/>
            </a:pPr>
            <a:r>
              <a:rPr lang="en-US">
                <a:latin typeface="Times New Roman" charset="0"/>
                <a:cs typeface="+mn-cs"/>
              </a:rPr>
              <a:t>	 Become a member of the management team</a:t>
            </a:r>
          </a:p>
          <a:p>
            <a:pPr>
              <a:defRPr/>
            </a:pPr>
            <a:r>
              <a:rPr lang="en-US">
                <a:latin typeface="Times New Roman" charset="0"/>
                <a:cs typeface="+mn-cs"/>
              </a:rPr>
              <a:t>	If not possible, try to team with the core people</a:t>
            </a:r>
          </a:p>
          <a:p>
            <a:pPr>
              <a:buFontTx/>
              <a:buChar char="•"/>
              <a:defRPr/>
            </a:pPr>
            <a:r>
              <a:rPr lang="en-US">
                <a:latin typeface="Times New Roman" charset="0"/>
                <a:cs typeface="+mn-cs"/>
              </a:rPr>
              <a:t>Innovative methods</a:t>
            </a:r>
          </a:p>
          <a:p>
            <a:pPr>
              <a:buFontTx/>
              <a:buChar char="•"/>
              <a:defRPr/>
            </a:pPr>
            <a:endParaRPr lang="en-US">
              <a:latin typeface="Times New Roman" charset="0"/>
              <a:cs typeface="+mn-cs"/>
            </a:endParaRPr>
          </a:p>
          <a:p>
            <a:pPr lvl="1">
              <a:defRPr/>
            </a:pPr>
            <a:r>
              <a:rPr lang="en-US">
                <a:latin typeface="Times New Roman" charset="0"/>
              </a:rPr>
              <a:t>Team with marketing, IT ( Web design, database design), 	</a:t>
            </a:r>
          </a:p>
          <a:p>
            <a:pPr lvl="1">
              <a:defRPr/>
            </a:pPr>
            <a:endParaRPr lang="en-US">
              <a:latin typeface="Times New Roman" charset="0"/>
            </a:endParaRPr>
          </a:p>
          <a:p>
            <a:pPr>
              <a:defRPr/>
            </a:pPr>
            <a:endParaRPr lang="en-US">
              <a:latin typeface="Times New Roman" charset="0"/>
              <a:cs typeface="+mn-cs"/>
            </a:endParaRPr>
          </a:p>
          <a:p>
            <a:pPr>
              <a:defRPr/>
            </a:pPr>
            <a:endParaRPr lang="en-US">
              <a:latin typeface="Times New Roman" charset="0"/>
              <a:cs typeface="+mn-cs"/>
            </a:endParaRPr>
          </a:p>
          <a:p>
            <a:pPr>
              <a:defRPr/>
            </a:pPr>
            <a:endParaRPr lang="en-US">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3FC3E577-7A40-1D46-88D6-FC24FC4F21E0}" type="slidenum">
              <a:rPr lang="en-US" sz="1200" smtClean="0"/>
              <a:pPr>
                <a:defRPr/>
              </a:pPr>
              <a:t>6</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We need to play a change agent role. </a:t>
            </a:r>
          </a:p>
          <a:p>
            <a:pPr>
              <a:defRPr/>
            </a:pPr>
            <a:r>
              <a:rPr lang="en-US">
                <a:latin typeface="Times New Roman" charset="0"/>
                <a:cs typeface="+mn-cs"/>
              </a:rPr>
              <a:t>Look at the library’s position with a critical eye </a:t>
            </a:r>
          </a:p>
          <a:p>
            <a:pPr>
              <a:defRPr/>
            </a:pPr>
            <a:r>
              <a:rPr lang="en-US">
                <a:latin typeface="Times New Roman" charset="0"/>
                <a:cs typeface="+mn-cs"/>
              </a:rPr>
              <a:t>How can it be repositioned to serve a broader corporate more proactively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156C38D-CF80-8F45-97A3-2793E6CC2D0F}" type="slidenum">
              <a:rPr lang="en-US" sz="1200" smtClean="0"/>
              <a:pPr>
                <a:defRPr/>
              </a:pPr>
              <a:t>7</a:t>
            </a:fld>
            <a:endParaRPr 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Find the difference between the two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5B4BDB5F-E764-5747-A20A-4E32EB7F05A5}" type="slidenum">
              <a:rPr lang="en-US" sz="1200" smtClean="0"/>
              <a:pPr>
                <a:defRPr/>
              </a:pPr>
              <a:t>9</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I am Sure that all of you have heard the phrase Return on Investment many a times.  What is it actually? Jan is going to talk about ROI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atin typeface="Times New Roman" charset="0"/>
              <a:cs typeface="+mn-cs"/>
            </a:endParaRPr>
          </a:p>
        </p:txBody>
      </p:sp>
      <p:sp>
        <p:nvSpPr>
          <p:cNvPr id="1024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306B235-04D7-7740-8B15-F09E1DEC2632}" type="slidenum">
              <a:rPr lang="en-US" sz="1200" smtClean="0"/>
              <a:pPr>
                <a:defRPr/>
              </a:pPr>
              <a:t>19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79"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xmlns=""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7042" name="Rectangle 3074">
            <a:extLst>
              <a:ext uri="{FF2B5EF4-FFF2-40B4-BE49-F238E27FC236}"/>
            </a:extLst>
          </p:cNvPr>
          <p:cNvSpPr>
            <a:spLocks noGrp="1" noChangeArrowheads="1"/>
          </p:cNvSpPr>
          <p:nvPr>
            <p:ph type="ctrTitle"/>
          </p:nvPr>
        </p:nvSpPr>
        <p:spPr>
          <a:xfrm>
            <a:off x="914400" y="685800"/>
            <a:ext cx="7721600" cy="1143000"/>
          </a:xfrm>
        </p:spPr>
        <p:txBody>
          <a:bodyPr/>
          <a:lstStyle>
            <a:lvl1pPr>
              <a:defRPr/>
            </a:lvl1pPr>
          </a:lstStyle>
          <a:p>
            <a:pPr lvl="0"/>
            <a:r>
              <a:rPr lang="en-US" altLang="en-US" noProof="0"/>
              <a:t>Click to edit Master title style</a:t>
            </a:r>
          </a:p>
        </p:txBody>
      </p:sp>
      <p:sp>
        <p:nvSpPr>
          <p:cNvPr id="87043" name="Rectangle 3075">
            <a:extLst>
              <a:ext uri="{FF2B5EF4-FFF2-40B4-BE49-F238E27FC236}"/>
            </a:extLst>
          </p:cNvPr>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anose="020B0A04020102020204" pitchFamily="34" charset="0"/>
              </a:defRPr>
            </a:lvl1pPr>
          </a:lstStyle>
          <a:p>
            <a:pPr lvl="0"/>
            <a:r>
              <a:rPr lang="en-US" altLang="en-US" noProof="0"/>
              <a:t>Click to edit Master subtitle style</a:t>
            </a:r>
          </a:p>
        </p:txBody>
      </p:sp>
      <p:sp>
        <p:nvSpPr>
          <p:cNvPr id="5" name="Rectangle 3076">
            <a:extLst>
              <a:ext uri="{FF2B5EF4-FFF2-40B4-BE49-F238E27FC236}"/>
            </a:extLst>
          </p:cNvPr>
          <p:cNvSpPr>
            <a:spLocks noGrp="1" noChangeArrowheads="1"/>
          </p:cNvSpPr>
          <p:nvPr>
            <p:ph type="dt" sz="half" idx="10"/>
          </p:nvPr>
        </p:nvSpPr>
        <p:spPr bwMode="auto">
          <a:xfrm>
            <a:off x="711200" y="6229350"/>
            <a:ext cx="1930400" cy="5143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mn-ea"/>
                <a:cs typeface="+mn-cs"/>
              </a:defRPr>
            </a:lvl1pPr>
          </a:lstStyle>
          <a:p>
            <a:pPr>
              <a:defRPr/>
            </a:pPr>
            <a:endParaRPr lang="en-US" altLang="en-US"/>
          </a:p>
        </p:txBody>
      </p:sp>
      <p:sp>
        <p:nvSpPr>
          <p:cNvPr id="6" name="Rectangle 3077">
            <a:extLst>
              <a:ext uri="{FF2B5EF4-FFF2-40B4-BE49-F238E27FC236}"/>
            </a:extLst>
          </p:cNvPr>
          <p:cNvSpPr>
            <a:spLocks noGrp="1" noChangeArrowheads="1"/>
          </p:cNvSpPr>
          <p:nvPr>
            <p:ph type="ftr" sz="quarter" idx="11"/>
          </p:nvPr>
        </p:nvSpPr>
        <p:spPr bwMode="auto">
          <a:xfrm>
            <a:off x="3149600" y="6229350"/>
            <a:ext cx="2844800" cy="5143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rgbClr val="5E574E"/>
                </a:solidFill>
                <a:latin typeface="Arial" panose="020B0604020202020204" pitchFamily="34" charset="0"/>
                <a:ea typeface="+mn-ea"/>
                <a:cs typeface="+mn-cs"/>
              </a:defRPr>
            </a:lvl1pPr>
          </a:lstStyle>
          <a:p>
            <a:pPr>
              <a:defRPr/>
            </a:pPr>
            <a:endParaRPr lang="en-US" altLang="en-US"/>
          </a:p>
        </p:txBody>
      </p:sp>
      <p:sp>
        <p:nvSpPr>
          <p:cNvPr id="7" name="Rectangle 3078">
            <a:extLst>
              <a:ext uri="{FF2B5EF4-FFF2-40B4-BE49-F238E27FC236}"/>
            </a:extLst>
          </p:cNvPr>
          <p:cNvSpPr>
            <a:spLocks noGrp="1" noChangeArrowheads="1"/>
          </p:cNvSpPr>
          <p:nvPr>
            <p:ph type="sldNum" sz="quarter" idx="12"/>
          </p:nvPr>
        </p:nvSpPr>
        <p:spPr bwMode="auto">
          <a:xfrm>
            <a:off x="6604000" y="6229350"/>
            <a:ext cx="1828800" cy="5143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smtClean="0">
                <a:solidFill>
                  <a:srgbClr val="5E574E"/>
                </a:solidFill>
                <a:latin typeface="Arial" charset="0"/>
                <a:cs typeface="+mn-cs"/>
              </a:defRPr>
            </a:lvl1pPr>
          </a:lstStyle>
          <a:p>
            <a:pPr>
              <a:defRPr/>
            </a:pPr>
            <a:fld id="{02675A1D-04FF-B042-BDCF-B5983B243628}" type="slidenum">
              <a:rPr lang="en-US"/>
              <a:pPr>
                <a:defRPr/>
              </a:pPr>
              <a:t>‹#›</a:t>
            </a:fld>
            <a:endParaRPr lang="en-US"/>
          </a:p>
        </p:txBody>
      </p:sp>
    </p:spTree>
    <p:extLst>
      <p:ext uri="{BB962C8B-B14F-4D97-AF65-F5344CB8AC3E}">
        <p14:creationId xmlns:p14="http://schemas.microsoft.com/office/powerpoint/2010/main" xmlns="" val="276186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643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406400" y="228600"/>
            <a:ext cx="6019800" cy="5829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0898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06400" y="228600"/>
            <a:ext cx="7772400" cy="1143000"/>
          </a:xfrm>
        </p:spPr>
        <p:txBody>
          <a:bodyPr/>
          <a:lstStyle/>
          <a:p>
            <a:r>
              <a:rPr lang="en-US"/>
              <a:t>Click to edit Master title style</a:t>
            </a:r>
          </a:p>
        </p:txBody>
      </p:sp>
      <p:sp>
        <p:nvSpPr>
          <p:cNvPr id="3" name="Text Placeholder 2">
            <a:extLst>
              <a:ext uri="{FF2B5EF4-FFF2-40B4-BE49-F238E27FC236}"/>
            </a:extLst>
          </p:cNvPr>
          <p:cNvSpPr>
            <a:spLocks noGrp="1"/>
          </p:cNvSpPr>
          <p:nvPr>
            <p:ph type="body" sz="half" idx="1"/>
          </p:nvPr>
        </p:nvSpPr>
        <p:spPr>
          <a:xfrm>
            <a:off x="457200" y="1885950"/>
            <a:ext cx="4013200"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extLst>
          </p:cNvPr>
          <p:cNvSpPr>
            <a:spLocks noGrp="1"/>
          </p:cNvSpPr>
          <p:nvPr>
            <p:ph type="clipArt" sz="half" idx="2"/>
          </p:nvPr>
        </p:nvSpPr>
        <p:spPr>
          <a:xfrm>
            <a:off x="4622800" y="1885950"/>
            <a:ext cx="4013200" cy="4171950"/>
          </a:xfrm>
        </p:spPr>
        <p:txBody>
          <a:bodyPr/>
          <a:lstStyle/>
          <a:p>
            <a:pPr lvl="0"/>
            <a:endParaRPr lang="en-US" noProof="0"/>
          </a:p>
        </p:txBody>
      </p:sp>
    </p:spTree>
    <p:extLst>
      <p:ext uri="{BB962C8B-B14F-4D97-AF65-F5344CB8AC3E}">
        <p14:creationId xmlns:p14="http://schemas.microsoft.com/office/powerpoint/2010/main" xmlns="" val="3287310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06400" y="228600"/>
            <a:ext cx="7772400" cy="1143000"/>
          </a:xfrm>
        </p:spPr>
        <p:txBody>
          <a:bodyPr/>
          <a:lstStyle/>
          <a:p>
            <a:r>
              <a:rPr lang="en-US"/>
              <a:t>Click to edit Master title style</a:t>
            </a:r>
          </a:p>
        </p:txBody>
      </p:sp>
      <p:sp>
        <p:nvSpPr>
          <p:cNvPr id="3" name="Online Image Placeholder 2">
            <a:extLst>
              <a:ext uri="{FF2B5EF4-FFF2-40B4-BE49-F238E27FC236}"/>
            </a:extLst>
          </p:cNvPr>
          <p:cNvSpPr>
            <a:spLocks noGrp="1"/>
          </p:cNvSpPr>
          <p:nvPr>
            <p:ph type="clipArt" sz="half" idx="1"/>
          </p:nvPr>
        </p:nvSpPr>
        <p:spPr>
          <a:xfrm>
            <a:off x="457200" y="1885950"/>
            <a:ext cx="4013200" cy="4171950"/>
          </a:xfrm>
        </p:spPr>
        <p:txBody>
          <a:bodyPr/>
          <a:lstStyle/>
          <a:p>
            <a:pPr lvl="0"/>
            <a:endParaRPr lang="en-US" noProof="0"/>
          </a:p>
        </p:txBody>
      </p:sp>
      <p:sp>
        <p:nvSpPr>
          <p:cNvPr id="4" name="Text Placeholder 3">
            <a:extLst>
              <a:ext uri="{FF2B5EF4-FFF2-40B4-BE49-F238E27FC236}"/>
            </a:extLst>
          </p:cNvPr>
          <p:cNvSpPr>
            <a:spLocks noGrp="1"/>
          </p:cNvSpPr>
          <p:nvPr>
            <p:ph type="body" sz="half" idx="2"/>
          </p:nvPr>
        </p:nvSpPr>
        <p:spPr>
          <a:xfrm>
            <a:off x="4622800" y="1885950"/>
            <a:ext cx="4013200"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8607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6655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199654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457200" y="1885950"/>
            <a:ext cx="4013200"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4622800" y="1885950"/>
            <a:ext cx="4013200"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1822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9544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50416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007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44548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272606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7" descr="paint"/>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xmlns=""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29" name="Rectangle 8">
            <a:extLst>
              <a:ext uri="{FF2B5EF4-FFF2-40B4-BE49-F238E27FC236}"/>
            </a:extLst>
          </p:cNvPr>
          <p:cNvSpPr>
            <a:spLocks noChangeArrowheads="1"/>
          </p:cNvSpPr>
          <p:nvPr/>
        </p:nvSpPr>
        <p:spPr bwMode="auto">
          <a:xfrm>
            <a:off x="0" y="6400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900">
                <a:latin typeface="Arial" panose="020B0604020202020204" pitchFamily="34" charset="0"/>
                <a:ea typeface="+mn-ea"/>
                <a:cs typeface="+mn-cs"/>
              </a:rPr>
              <a:t>Information Management Services, Inc.</a:t>
            </a:r>
          </a:p>
        </p:txBody>
      </p:sp>
      <p:sp>
        <p:nvSpPr>
          <p:cNvPr id="1030" name="Rectangle 9">
            <a:extLst>
              <a:ext uri="{FF2B5EF4-FFF2-40B4-BE49-F238E27FC236}"/>
            </a:extLst>
          </p:cNvPr>
          <p:cNvSpPr>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900">
                <a:latin typeface="Arial" panose="020B0604020202020204" pitchFamily="34" charset="0"/>
                <a:ea typeface="+mn-ea"/>
                <a:cs typeface="+mn-cs"/>
              </a:rPr>
              <a:t>Marianjoy Rehabilitation Hospital</a:t>
            </a:r>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rtl="0" eaLnBrk="0" fontAlgn="base" hangingPunct="0">
        <a:spcBef>
          <a:spcPct val="0"/>
        </a:spcBef>
        <a:spcAft>
          <a:spcPct val="0"/>
        </a:spcAft>
        <a:defRPr kumimoji="1"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kumimoji="1" sz="4000">
          <a:solidFill>
            <a:schemeClr val="tx2"/>
          </a:solidFill>
          <a:latin typeface="Arial Black" panose="020B0A04020102020204" pitchFamily="34" charset="0"/>
          <a:ea typeface="ＭＳ Ｐゴシック" charset="0"/>
          <a:cs typeface="ＭＳ Ｐゴシック" charset="0"/>
        </a:defRPr>
      </a:lvl2pPr>
      <a:lvl3pPr algn="l" rtl="0" eaLnBrk="0" fontAlgn="base" hangingPunct="0">
        <a:spcBef>
          <a:spcPct val="0"/>
        </a:spcBef>
        <a:spcAft>
          <a:spcPct val="0"/>
        </a:spcAft>
        <a:defRPr kumimoji="1" sz="4000">
          <a:solidFill>
            <a:schemeClr val="tx2"/>
          </a:solidFill>
          <a:latin typeface="Arial Black" panose="020B0A04020102020204" pitchFamily="34" charset="0"/>
          <a:ea typeface="ＭＳ Ｐゴシック" charset="0"/>
          <a:cs typeface="ＭＳ Ｐゴシック" charset="0"/>
        </a:defRPr>
      </a:lvl3pPr>
      <a:lvl4pPr algn="l" rtl="0" eaLnBrk="0" fontAlgn="base" hangingPunct="0">
        <a:spcBef>
          <a:spcPct val="0"/>
        </a:spcBef>
        <a:spcAft>
          <a:spcPct val="0"/>
        </a:spcAft>
        <a:defRPr kumimoji="1" sz="4000">
          <a:solidFill>
            <a:schemeClr val="tx2"/>
          </a:solidFill>
          <a:latin typeface="Arial Black" panose="020B0A04020102020204" pitchFamily="34" charset="0"/>
          <a:ea typeface="ＭＳ Ｐゴシック" charset="0"/>
          <a:cs typeface="ＭＳ Ｐゴシック" charset="0"/>
        </a:defRPr>
      </a:lvl4pPr>
      <a:lvl5pPr algn="l" rtl="0" eaLnBrk="0" fontAlgn="base" hangingPunct="0">
        <a:spcBef>
          <a:spcPct val="0"/>
        </a:spcBef>
        <a:spcAft>
          <a:spcPct val="0"/>
        </a:spcAft>
        <a:defRPr kumimoji="1" sz="4000">
          <a:solidFill>
            <a:schemeClr val="tx2"/>
          </a:solidFill>
          <a:latin typeface="Arial Black" panose="020B0A04020102020204" pitchFamily="34" charset="0"/>
          <a:ea typeface="ＭＳ Ｐゴシック" charset="0"/>
          <a:cs typeface="ＭＳ Ｐゴシック" charset="0"/>
        </a:defRPr>
      </a:lvl5pPr>
      <a:lvl6pPr marL="457200" algn="l" rtl="0" eaLnBrk="0" fontAlgn="base" hangingPunct="0">
        <a:spcBef>
          <a:spcPct val="0"/>
        </a:spcBef>
        <a:spcAft>
          <a:spcPct val="0"/>
        </a:spcAft>
        <a:defRPr kumimoji="1" sz="4000">
          <a:solidFill>
            <a:schemeClr val="tx2"/>
          </a:solidFill>
          <a:latin typeface="Arial Black" panose="020B0A04020102020204" pitchFamily="34" charset="0"/>
        </a:defRPr>
      </a:lvl6pPr>
      <a:lvl7pPr marL="914400" algn="l" rtl="0" eaLnBrk="0" fontAlgn="base" hangingPunct="0">
        <a:spcBef>
          <a:spcPct val="0"/>
        </a:spcBef>
        <a:spcAft>
          <a:spcPct val="0"/>
        </a:spcAft>
        <a:defRPr kumimoji="1" sz="4000">
          <a:solidFill>
            <a:schemeClr val="tx2"/>
          </a:solidFill>
          <a:latin typeface="Arial Black" panose="020B0A04020102020204" pitchFamily="34" charset="0"/>
        </a:defRPr>
      </a:lvl7pPr>
      <a:lvl8pPr marL="1371600" algn="l" rtl="0" eaLnBrk="0" fontAlgn="base" hangingPunct="0">
        <a:spcBef>
          <a:spcPct val="0"/>
        </a:spcBef>
        <a:spcAft>
          <a:spcPct val="0"/>
        </a:spcAft>
        <a:defRPr kumimoji="1" sz="4000">
          <a:solidFill>
            <a:schemeClr val="tx2"/>
          </a:solidFill>
          <a:latin typeface="Arial Black" panose="020B0A04020102020204" pitchFamily="34" charset="0"/>
        </a:defRPr>
      </a:lvl8pPr>
      <a:lvl9pPr marL="1828800" algn="l" rtl="0" eaLnBrk="0" fontAlgn="base" hangingPunct="0">
        <a:spcBef>
          <a:spcPct val="0"/>
        </a:spcBef>
        <a:spcAft>
          <a:spcPct val="0"/>
        </a:spcAft>
        <a:defRPr kumimoji="1"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Font typeface="Monotype Sorts" charset="0"/>
        <a:buChar char="z"/>
        <a:defRPr kumimoji="1"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Font typeface="Monotype Sorts" charset="0"/>
        <a:buChar char="y"/>
        <a:defRPr kumimoji="1"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Font typeface="Monotype Sorts" charset="0"/>
        <a:buChar char="x"/>
        <a:defRPr kumimoji="1"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457200" y="685800"/>
            <a:ext cx="8382000" cy="2743200"/>
          </a:xfrm>
        </p:spPr>
        <p:txBody>
          <a:bodyPr/>
          <a:lstStyle/>
          <a:p>
            <a:pPr algn="ctr"/>
            <a:r>
              <a:rPr lang="en-US" sz="3600" b="1" dirty="0">
                <a:latin typeface="Arial Black" charset="0"/>
              </a:rPr>
              <a:t/>
            </a:r>
            <a:br>
              <a:rPr lang="en-US" sz="3600" b="1" dirty="0">
                <a:latin typeface="Arial Black" charset="0"/>
              </a:rPr>
            </a:br>
            <a:r>
              <a:rPr lang="en-US" sz="3600" b="1" dirty="0">
                <a:latin typeface="Arial Black" charset="0"/>
              </a:rPr>
              <a:t/>
            </a:r>
            <a:br>
              <a:rPr lang="en-US" sz="3600" b="1" dirty="0">
                <a:latin typeface="Arial Black" charset="0"/>
              </a:rPr>
            </a:br>
            <a:r>
              <a:rPr lang="en-US" sz="3600" b="1" dirty="0">
                <a:latin typeface="Arial Black" charset="0"/>
              </a:rPr>
              <a:t/>
            </a:r>
            <a:br>
              <a:rPr lang="en-US" sz="3600" b="1" dirty="0">
                <a:latin typeface="Arial Black" charset="0"/>
              </a:rPr>
            </a:br>
            <a:r>
              <a:rPr lang="en-US" sz="3600" b="1" dirty="0">
                <a:latin typeface="Arial Black" charset="0"/>
              </a:rPr>
              <a:t/>
            </a:r>
            <a:br>
              <a:rPr lang="en-US" sz="3600" b="1" dirty="0">
                <a:latin typeface="Arial Black" charset="0"/>
              </a:rPr>
            </a:br>
            <a:r>
              <a:rPr lang="en-US" sz="3600" b="1" dirty="0">
                <a:solidFill>
                  <a:schemeClr val="tx1"/>
                </a:solidFill>
                <a:latin typeface="Arial Black" charset="0"/>
              </a:rPr>
              <a:t>COMMUNICATING OUR VALUE AS HEALTH INFORMATION  PROFESSIONALS: ARE WE WORTH IT?</a:t>
            </a:r>
            <a:r>
              <a:rPr lang="en-US" sz="3600" dirty="0">
                <a:solidFill>
                  <a:schemeClr val="tx1"/>
                </a:solidFill>
                <a:latin typeface="Arial Black" charset="0"/>
              </a:rPr>
              <a:t/>
            </a:r>
            <a:br>
              <a:rPr lang="en-US" sz="3600" dirty="0">
                <a:solidFill>
                  <a:schemeClr val="tx1"/>
                </a:solidFill>
                <a:latin typeface="Arial Black" charset="0"/>
              </a:rPr>
            </a:br>
            <a:endParaRPr lang="en-US" sz="3600" b="1" dirty="0">
              <a:solidFill>
                <a:schemeClr val="tx1"/>
              </a:solidFill>
              <a:latin typeface="Arial Black" charset="0"/>
            </a:endParaRPr>
          </a:p>
        </p:txBody>
      </p:sp>
      <p:sp>
        <p:nvSpPr>
          <p:cNvPr id="5122" name="Rectangle 3"/>
          <p:cNvSpPr>
            <a:spLocks noGrp="1" noChangeArrowheads="1"/>
          </p:cNvSpPr>
          <p:nvPr>
            <p:ph type="subTitle" idx="1"/>
          </p:nvPr>
        </p:nvSpPr>
        <p:spPr>
          <a:xfrm>
            <a:off x="762000" y="3429000"/>
            <a:ext cx="7543800" cy="3124200"/>
          </a:xfrm>
        </p:spPr>
        <p:txBody>
          <a:bodyPr/>
          <a:lstStyle/>
          <a:p>
            <a:pPr algn="ctr">
              <a:lnSpc>
                <a:spcPct val="80000"/>
              </a:lnSpc>
              <a:buFont typeface="Monotype Sorts" charset="0"/>
              <a:buNone/>
            </a:pPr>
            <a:r>
              <a:rPr lang="en-US" sz="1600" b="1" dirty="0">
                <a:latin typeface="Arial Black" charset="0"/>
              </a:rPr>
              <a:t>Presented by</a:t>
            </a:r>
            <a:r>
              <a:rPr lang="en-US" sz="2400" b="1" dirty="0">
                <a:latin typeface="Arial Black" charset="0"/>
              </a:rPr>
              <a:t> </a:t>
            </a:r>
          </a:p>
          <a:p>
            <a:pPr algn="ctr">
              <a:lnSpc>
                <a:spcPct val="80000"/>
              </a:lnSpc>
              <a:buFont typeface="Monotype Sorts" charset="0"/>
              <a:buNone/>
            </a:pPr>
            <a:r>
              <a:rPr lang="en-US" sz="2400" b="1" dirty="0">
                <a:latin typeface="Arial Black" charset="0"/>
              </a:rPr>
              <a:t>Nalini Mahajan</a:t>
            </a:r>
          </a:p>
          <a:p>
            <a:pPr algn="ctr">
              <a:lnSpc>
                <a:spcPct val="80000"/>
              </a:lnSpc>
              <a:buFont typeface="Monotype Sorts" charset="0"/>
              <a:buNone/>
            </a:pPr>
            <a:r>
              <a:rPr lang="en-US" sz="1600" b="1" dirty="0">
                <a:latin typeface="Arial Black" charset="0"/>
              </a:rPr>
              <a:t>Medical Library, Director &amp; Webmaster</a:t>
            </a:r>
          </a:p>
          <a:p>
            <a:pPr algn="ctr">
              <a:lnSpc>
                <a:spcPct val="80000"/>
              </a:lnSpc>
              <a:buFont typeface="Monotype Sorts" charset="0"/>
              <a:buNone/>
            </a:pPr>
            <a:r>
              <a:rPr lang="en-US" sz="1400" b="1" dirty="0" err="1">
                <a:latin typeface="Arial Black" charset="0"/>
              </a:rPr>
              <a:t>Marianjoy</a:t>
            </a:r>
            <a:r>
              <a:rPr lang="en-US" sz="1400" b="1" dirty="0">
                <a:latin typeface="Arial Black" charset="0"/>
              </a:rPr>
              <a:t> Rehabilitation Hospital</a:t>
            </a:r>
          </a:p>
          <a:p>
            <a:pPr algn="ctr">
              <a:lnSpc>
                <a:spcPct val="80000"/>
              </a:lnSpc>
              <a:buFont typeface="Monotype Sorts" charset="0"/>
              <a:buNone/>
            </a:pPr>
            <a:endParaRPr lang="en-US" sz="1400" b="1" dirty="0">
              <a:latin typeface="Arial Black" charset="0"/>
            </a:endParaRP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5715000"/>
            <a:ext cx="2246313"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dirty="0">
                <a:solidFill>
                  <a:srgbClr val="FFFFFF"/>
                </a:solidFill>
                <a:latin typeface="Arial Black" charset="0"/>
              </a:rPr>
              <a:t>Return on Investment (ROI)</a:t>
            </a:r>
          </a:p>
        </p:txBody>
      </p:sp>
      <p:sp>
        <p:nvSpPr>
          <p:cNvPr id="33794" name="Rectangle 3"/>
          <p:cNvSpPr>
            <a:spLocks noGrp="1" noChangeArrowheads="1"/>
          </p:cNvSpPr>
          <p:nvPr>
            <p:ph type="body" idx="1"/>
          </p:nvPr>
        </p:nvSpPr>
        <p:spPr/>
        <p:txBody>
          <a:bodyPr/>
          <a:lstStyle/>
          <a:p>
            <a:endParaRPr lang="en-US">
              <a:latin typeface="Tahoma" charset="0"/>
            </a:endParaRPr>
          </a:p>
          <a:p>
            <a:r>
              <a:rPr lang="en-US">
                <a:latin typeface="Tahoma" charset="0"/>
              </a:rPr>
              <a:t>What is ROI?</a:t>
            </a:r>
          </a:p>
          <a:p>
            <a:r>
              <a:rPr lang="en-US">
                <a:latin typeface="Tahoma" charset="0"/>
              </a:rPr>
              <a:t>Why is it important?</a:t>
            </a:r>
          </a:p>
          <a:p>
            <a:r>
              <a:rPr lang="en-US">
                <a:latin typeface="Tahoma" charset="0"/>
                <a:cs typeface="Times New Roman" charset="0"/>
              </a:rPr>
              <a:t> How can we estimate ROI for information services?</a:t>
            </a:r>
            <a:r>
              <a:rPr lang="en-US">
                <a:latin typeface="Tahoma" charset="0"/>
              </a:rPr>
              <a:t> </a:t>
            </a:r>
          </a:p>
          <a:p>
            <a:pPr>
              <a:buFont typeface="Monotype Sorts" charset="0"/>
              <a:buNone/>
            </a:pPr>
            <a:endParaRPr lang="en-US">
              <a:latin typeface="Tahoma" charset="0"/>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atin typeface="Arial Black" charset="0"/>
              </a:rPr>
              <a:t>What is ROI?</a:t>
            </a:r>
          </a:p>
        </p:txBody>
      </p:sp>
      <p:sp>
        <p:nvSpPr>
          <p:cNvPr id="34818" name="Rectangle 3"/>
          <p:cNvSpPr>
            <a:spLocks noGrp="1" noChangeArrowheads="1"/>
          </p:cNvSpPr>
          <p:nvPr>
            <p:ph type="body" idx="1"/>
          </p:nvPr>
        </p:nvSpPr>
        <p:spPr>
          <a:xfrm>
            <a:off x="1143000" y="1524000"/>
            <a:ext cx="7772400" cy="4724400"/>
          </a:xfrm>
        </p:spPr>
        <p:txBody>
          <a:bodyPr/>
          <a:lstStyle/>
          <a:p>
            <a:pPr>
              <a:buFont typeface="Wingdings" charset="0"/>
              <a:buNone/>
            </a:pPr>
            <a:endParaRPr lang="en-US" b="1">
              <a:latin typeface="Tahoma" charset="0"/>
            </a:endParaRPr>
          </a:p>
          <a:p>
            <a:pPr>
              <a:buFont typeface="Wingdings" charset="0"/>
              <a:buNone/>
            </a:pPr>
            <a:r>
              <a:rPr lang="en-US" b="1">
                <a:latin typeface="Tahoma" charset="0"/>
              </a:rPr>
              <a:t>Estimate of money we will make or save by investing in something</a:t>
            </a:r>
          </a:p>
          <a:p>
            <a:pPr>
              <a:buFont typeface="Wingdings" charset="0"/>
              <a:buNone/>
            </a:pPr>
            <a:r>
              <a:rPr lang="en-US" b="1">
                <a:latin typeface="Tahoma" charset="0"/>
                <a:cs typeface="Times New Roman" charset="0"/>
              </a:rPr>
              <a:t>		     (Financial payback)</a:t>
            </a:r>
          </a:p>
          <a:p>
            <a:pPr>
              <a:buFont typeface="Monotype Sorts" charset="0"/>
              <a:buNone/>
            </a:pPr>
            <a:endParaRPr lang="en-US">
              <a:latin typeface="Tahoma" charset="0"/>
            </a:endParaRPr>
          </a:p>
          <a:p>
            <a:endParaRPr lang="en-US">
              <a:latin typeface="Tahoma" charset="0"/>
            </a:endParaRPr>
          </a:p>
        </p:txBody>
      </p:sp>
      <p:pic>
        <p:nvPicPr>
          <p:cNvPr id="34819" name="Picture 4" descr="BS00508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0" y="3429000"/>
            <a:ext cx="1731963"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Arial Black" charset="0"/>
              </a:rPr>
              <a:t>What is ROI?</a:t>
            </a:r>
          </a:p>
        </p:txBody>
      </p:sp>
      <p:sp>
        <p:nvSpPr>
          <p:cNvPr id="35842" name="Rectangle 3"/>
          <p:cNvSpPr>
            <a:spLocks noGrp="1" noChangeArrowheads="1"/>
          </p:cNvSpPr>
          <p:nvPr>
            <p:ph type="body" idx="1"/>
          </p:nvPr>
        </p:nvSpPr>
        <p:spPr/>
        <p:txBody>
          <a:bodyPr/>
          <a:lstStyle/>
          <a:p>
            <a:endParaRPr lang="en-US">
              <a:latin typeface="Tahoma" charset="0"/>
            </a:endParaRPr>
          </a:p>
          <a:p>
            <a:pPr>
              <a:buFont typeface="Monotype Sorts" charset="0"/>
              <a:buNone/>
            </a:pPr>
            <a:r>
              <a:rPr lang="en-US" u="sng">
                <a:latin typeface="Tahoma" charset="0"/>
                <a:cs typeface="Times New Roman" charset="0"/>
              </a:rPr>
              <a:t>Incurred costs + related expenses	 </a:t>
            </a:r>
          </a:p>
          <a:p>
            <a:pPr>
              <a:buFont typeface="Monotype Sorts" charset="0"/>
              <a:buNone/>
            </a:pPr>
            <a:r>
              <a:rPr lang="en-US">
                <a:latin typeface="Tahoma" charset="0"/>
              </a:rPr>
              <a:t>Cost Reduction</a:t>
            </a:r>
          </a:p>
          <a:p>
            <a:pPr algn="ctr">
              <a:buFont typeface="Monotype Sorts" charset="0"/>
              <a:buNone/>
            </a:pPr>
            <a:r>
              <a:rPr lang="en-US">
                <a:latin typeface="Tahoma" charset="0"/>
              </a:rPr>
              <a:t>or</a:t>
            </a:r>
          </a:p>
          <a:p>
            <a:pPr>
              <a:buFont typeface="Monotype Sorts" charset="0"/>
              <a:buNone/>
            </a:pPr>
            <a:r>
              <a:rPr lang="en-US" u="sng">
                <a:latin typeface="Tahoma" charset="0"/>
                <a:cs typeface="Times New Roman" charset="0"/>
              </a:rPr>
              <a:t>Incurred costs + related expenses	 </a:t>
            </a:r>
          </a:p>
          <a:p>
            <a:pPr>
              <a:buFont typeface="Monotype Sorts" charset="0"/>
              <a:buNone/>
            </a:pPr>
            <a:r>
              <a:rPr lang="en-US">
                <a:latin typeface="Tahoma" charset="0"/>
              </a:rPr>
              <a:t>Revenue Increase</a:t>
            </a:r>
          </a:p>
        </p:txBody>
      </p:sp>
      <p:sp>
        <p:nvSpPr>
          <p:cNvPr id="31748" name="Line 4"/>
          <p:cNvSpPr>
            <a:spLocks noChangeShapeType="1"/>
          </p:cNvSpPr>
          <p:nvPr/>
        </p:nvSpPr>
        <p:spPr bwMode="auto">
          <a:xfrm>
            <a:off x="7010400" y="3124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31749" name="Text Box 5"/>
          <p:cNvSpPr txBox="1">
            <a:spLocks noChangeArrowheads="1"/>
          </p:cNvSpPr>
          <p:nvPr/>
        </p:nvSpPr>
        <p:spPr bwMode="auto">
          <a:xfrm>
            <a:off x="7832725" y="2686050"/>
            <a:ext cx="5222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kumimoji="1" sz="3200">
                <a:solidFill>
                  <a:schemeClr val="tx1"/>
                </a:solidFill>
                <a:latin typeface="Tahoma" charset="0"/>
                <a:ea typeface="ＭＳ Ｐゴシック" charset="0"/>
              </a:defRPr>
            </a:lvl1pPr>
            <a:lvl2pPr>
              <a:defRPr kumimoji="1" sz="2800">
                <a:solidFill>
                  <a:schemeClr val="tx1"/>
                </a:solidFill>
                <a:latin typeface="Tahoma" charset="0"/>
                <a:ea typeface="ＭＳ Ｐゴシック" charset="0"/>
              </a:defRPr>
            </a:lvl2pPr>
            <a:lvl3pPr>
              <a:defRPr kumimoji="1" sz="2400">
                <a:solidFill>
                  <a:schemeClr val="tx1"/>
                </a:solidFill>
                <a:latin typeface="Tahoma" charset="0"/>
                <a:ea typeface="ＭＳ Ｐゴシック" charset="0"/>
              </a:defRPr>
            </a:lvl3pPr>
            <a:lvl4pPr>
              <a:defRPr kumimoji="1" sz="2000">
                <a:solidFill>
                  <a:schemeClr val="tx1"/>
                </a:solidFill>
                <a:latin typeface="Tahoma" charset="0"/>
                <a:ea typeface="ＭＳ Ｐゴシック" charset="0"/>
              </a:defRPr>
            </a:lvl4pPr>
            <a:lvl5pPr>
              <a:defRPr kumimoji="1" sz="2000">
                <a:solidFill>
                  <a:schemeClr val="tx1"/>
                </a:solidFill>
                <a:latin typeface="Tahoma" charset="0"/>
                <a:ea typeface="ＭＳ Ｐゴシック" charset="0"/>
              </a:defRPr>
            </a:lvl5pPr>
            <a:lvl6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6pPr>
            <a:lvl7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7pPr>
            <a:lvl8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8pPr>
            <a:lvl9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9pPr>
          </a:lstStyle>
          <a:p>
            <a:pPr eaLnBrk="1" hangingPunct="1">
              <a:defRPr/>
            </a:pPr>
            <a:r>
              <a:rPr kumimoji="0" lang="en-US" smtClean="0">
                <a:latin typeface="Times New Roman" charset="0"/>
                <a:cs typeface="+mn-cs"/>
              </a:rPr>
              <a:t>%</a:t>
            </a:r>
          </a:p>
        </p:txBody>
      </p:sp>
      <p:sp>
        <p:nvSpPr>
          <p:cNvPr id="31750" name="Line 6"/>
          <p:cNvSpPr>
            <a:spLocks noChangeShapeType="1"/>
          </p:cNvSpPr>
          <p:nvPr/>
        </p:nvSpPr>
        <p:spPr bwMode="auto">
          <a:xfrm>
            <a:off x="6934200" y="4800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31751" name="Text Box 7"/>
          <p:cNvSpPr txBox="1">
            <a:spLocks noChangeArrowheads="1"/>
          </p:cNvSpPr>
          <p:nvPr/>
        </p:nvSpPr>
        <p:spPr bwMode="auto">
          <a:xfrm>
            <a:off x="7908925" y="4362450"/>
            <a:ext cx="5222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kumimoji="1" sz="3200">
                <a:solidFill>
                  <a:schemeClr val="tx1"/>
                </a:solidFill>
                <a:latin typeface="Tahoma" charset="0"/>
                <a:ea typeface="ＭＳ Ｐゴシック" charset="0"/>
              </a:defRPr>
            </a:lvl1pPr>
            <a:lvl2pPr>
              <a:defRPr kumimoji="1" sz="2800">
                <a:solidFill>
                  <a:schemeClr val="tx1"/>
                </a:solidFill>
                <a:latin typeface="Tahoma" charset="0"/>
                <a:ea typeface="ＭＳ Ｐゴシック" charset="0"/>
              </a:defRPr>
            </a:lvl2pPr>
            <a:lvl3pPr>
              <a:defRPr kumimoji="1" sz="2400">
                <a:solidFill>
                  <a:schemeClr val="tx1"/>
                </a:solidFill>
                <a:latin typeface="Tahoma" charset="0"/>
                <a:ea typeface="ＭＳ Ｐゴシック" charset="0"/>
              </a:defRPr>
            </a:lvl3pPr>
            <a:lvl4pPr>
              <a:defRPr kumimoji="1" sz="2000">
                <a:solidFill>
                  <a:schemeClr val="tx1"/>
                </a:solidFill>
                <a:latin typeface="Tahoma" charset="0"/>
                <a:ea typeface="ＭＳ Ｐゴシック" charset="0"/>
              </a:defRPr>
            </a:lvl4pPr>
            <a:lvl5pPr>
              <a:defRPr kumimoji="1" sz="2000">
                <a:solidFill>
                  <a:schemeClr val="tx1"/>
                </a:solidFill>
                <a:latin typeface="Tahoma" charset="0"/>
                <a:ea typeface="ＭＳ Ｐゴシック" charset="0"/>
              </a:defRPr>
            </a:lvl5pPr>
            <a:lvl6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6pPr>
            <a:lvl7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7pPr>
            <a:lvl8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8pPr>
            <a:lvl9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9pPr>
          </a:lstStyle>
          <a:p>
            <a:pPr eaLnBrk="1" hangingPunct="1">
              <a:defRPr/>
            </a:pPr>
            <a:r>
              <a:rPr kumimoji="0" lang="en-US" smtClean="0">
                <a:latin typeface="Times New Roman" charset="0"/>
                <a:cs typeface="+mn-cs"/>
              </a:rPr>
              <a:t>%</a:t>
            </a:r>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63246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dirty="0">
                <a:solidFill>
                  <a:srgbClr val="FFFFFF"/>
                </a:solidFill>
                <a:latin typeface="Arial Black" charset="0"/>
                <a:cs typeface="Times New Roman" charset="0"/>
              </a:rPr>
              <a:t>Why</a:t>
            </a:r>
            <a:r>
              <a:rPr lang="en-US" dirty="0">
                <a:solidFill>
                  <a:srgbClr val="FFFFFF"/>
                </a:solidFill>
                <a:latin typeface="Tahoma" charset="0"/>
                <a:cs typeface="Times New Roman" charset="0"/>
              </a:rPr>
              <a:t> </a:t>
            </a:r>
            <a:r>
              <a:rPr lang="en-US" dirty="0">
                <a:solidFill>
                  <a:srgbClr val="FFFFFF"/>
                </a:solidFill>
                <a:latin typeface="Arial Black" charset="0"/>
                <a:cs typeface="Times New Roman" charset="0"/>
              </a:rPr>
              <a:t>is ROI important?</a:t>
            </a:r>
          </a:p>
        </p:txBody>
      </p:sp>
      <p:sp>
        <p:nvSpPr>
          <p:cNvPr id="40962" name="Rectangle 3"/>
          <p:cNvSpPr>
            <a:spLocks noGrp="1" noChangeArrowheads="1"/>
          </p:cNvSpPr>
          <p:nvPr>
            <p:ph type="body" sz="half" idx="1"/>
          </p:nvPr>
        </p:nvSpPr>
        <p:spPr>
          <a:xfrm>
            <a:off x="457200" y="1885950"/>
            <a:ext cx="4008438" cy="4171950"/>
          </a:xfrm>
        </p:spPr>
        <p:txBody>
          <a:bodyPr/>
          <a:lstStyle/>
          <a:p>
            <a:pPr>
              <a:lnSpc>
                <a:spcPct val="90000"/>
              </a:lnSpc>
            </a:pPr>
            <a:r>
              <a:rPr lang="en-US" sz="2800" b="1">
                <a:latin typeface="Tahoma" charset="0"/>
              </a:rPr>
              <a:t>Set priorities</a:t>
            </a:r>
          </a:p>
          <a:p>
            <a:pPr>
              <a:lnSpc>
                <a:spcPct val="90000"/>
              </a:lnSpc>
            </a:pPr>
            <a:r>
              <a:rPr lang="en-US" sz="2800" b="1">
                <a:latin typeface="Tahoma" charset="0"/>
              </a:rPr>
              <a:t>Quantify success</a:t>
            </a:r>
          </a:p>
          <a:p>
            <a:pPr>
              <a:lnSpc>
                <a:spcPct val="90000"/>
              </a:lnSpc>
            </a:pPr>
            <a:r>
              <a:rPr lang="en-US" sz="2800" b="1">
                <a:latin typeface="Tahoma" charset="0"/>
              </a:rPr>
              <a:t>Assess outcomes</a:t>
            </a:r>
          </a:p>
          <a:p>
            <a:pPr>
              <a:lnSpc>
                <a:spcPct val="90000"/>
              </a:lnSpc>
            </a:pPr>
            <a:endParaRPr lang="en-US" sz="2800" b="1">
              <a:latin typeface="Tahoma" charset="0"/>
            </a:endParaRPr>
          </a:p>
          <a:p>
            <a:pPr>
              <a:lnSpc>
                <a:spcPct val="90000"/>
              </a:lnSpc>
              <a:buFont typeface="Monotype Sorts" charset="0"/>
              <a:buNone/>
            </a:pPr>
            <a:r>
              <a:rPr lang="en-US" sz="2400" b="1">
                <a:latin typeface="Tahoma" charset="0"/>
              </a:rPr>
              <a:t>(“we’ve been so busy rolling things out, we have not had time or resources to sit down and evaluate what we have done”)</a:t>
            </a:r>
          </a:p>
        </p:txBody>
      </p:sp>
      <p:pic>
        <p:nvPicPr>
          <p:cNvPr id="40963" name="Picture 4" descr="pe01616_"/>
          <p:cNvPicPr>
            <a:picLocks noGrp="1" noChangeAspect="1" noChangeArrowheads="1"/>
          </p:cNvPicPr>
          <p:nvPr>
            <p:ph type="body" sz="half" idx="2"/>
          </p:nvPr>
        </p:nvPicPr>
        <p:blipFill>
          <a:blip r:embed="rId2">
            <a:extLst>
              <a:ext uri="{28A0092B-C50C-407E-A947-70E740481C1C}">
                <a14:useLocalDpi xmlns:a14="http://schemas.microsoft.com/office/drawing/2010/main" xmlns="" val="0"/>
              </a:ext>
            </a:extLst>
          </a:blip>
          <a:srcRect/>
          <a:stretch>
            <a:fillRect/>
          </a:stretch>
        </p:blipFill>
        <p:spPr>
          <a:xfrm>
            <a:off x="4627563" y="2159000"/>
            <a:ext cx="4008437" cy="3625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p:txBody>
          <a:bodyPr/>
          <a:lstStyle/>
          <a:p>
            <a:r>
              <a:rPr lang="en-US" dirty="0">
                <a:solidFill>
                  <a:srgbClr val="FFFFFF"/>
                </a:solidFill>
                <a:latin typeface="Arial Black" charset="0"/>
                <a:cs typeface="Times New Roman" charset="0"/>
              </a:rPr>
              <a:t>Why is ROI important?</a:t>
            </a:r>
          </a:p>
        </p:txBody>
      </p:sp>
      <p:sp>
        <p:nvSpPr>
          <p:cNvPr id="41986" name="Rectangle 1027"/>
          <p:cNvSpPr>
            <a:spLocks noGrp="1" noChangeArrowheads="1"/>
          </p:cNvSpPr>
          <p:nvPr>
            <p:ph type="body" idx="1"/>
          </p:nvPr>
        </p:nvSpPr>
        <p:spPr/>
        <p:txBody>
          <a:bodyPr/>
          <a:lstStyle/>
          <a:p>
            <a:r>
              <a:rPr lang="en-US" sz="2800" b="1">
                <a:latin typeface="Tahoma" charset="0"/>
              </a:rPr>
              <a:t>Obtain project funding</a:t>
            </a:r>
          </a:p>
          <a:p>
            <a:r>
              <a:rPr lang="en-US" sz="2800" b="1">
                <a:latin typeface="Tahoma" charset="0"/>
              </a:rPr>
              <a:t>Justify expenditures</a:t>
            </a:r>
          </a:p>
          <a:p>
            <a:r>
              <a:rPr lang="en-US" sz="2800" b="1">
                <a:latin typeface="Tahoma" charset="0"/>
              </a:rPr>
              <a:t>Counter perceptions of “free” information</a:t>
            </a:r>
          </a:p>
          <a:p>
            <a:r>
              <a:rPr lang="en-US" sz="2800" b="1">
                <a:latin typeface="Tahoma" charset="0"/>
              </a:rPr>
              <a:t>Eliminate speculation on value of investments in information resources</a:t>
            </a:r>
          </a:p>
          <a:p>
            <a:r>
              <a:rPr lang="en-US" sz="2800" b="1">
                <a:latin typeface="Tahoma" charset="0"/>
              </a:rPr>
              <a:t>General accountability</a:t>
            </a:r>
          </a:p>
          <a:p>
            <a:endParaRPr lang="en-US">
              <a:latin typeface="Tahoma" charset="0"/>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p:txBody>
          <a:bodyPr/>
          <a:lstStyle/>
          <a:p>
            <a:r>
              <a:rPr lang="en-US" sz="3600" dirty="0">
                <a:solidFill>
                  <a:srgbClr val="FFFFFF"/>
                </a:solidFill>
                <a:latin typeface="Arial Black" charset="0"/>
              </a:rPr>
              <a:t>ROI</a:t>
            </a:r>
          </a:p>
        </p:txBody>
      </p:sp>
      <p:sp>
        <p:nvSpPr>
          <p:cNvPr id="44034" name="Rectangle 1027"/>
          <p:cNvSpPr>
            <a:spLocks noGrp="1" noChangeArrowheads="1"/>
          </p:cNvSpPr>
          <p:nvPr>
            <p:ph type="body" idx="1"/>
          </p:nvPr>
        </p:nvSpPr>
        <p:spPr>
          <a:xfrm>
            <a:off x="990600" y="1600200"/>
            <a:ext cx="7954963" cy="4495800"/>
          </a:xfrm>
        </p:spPr>
        <p:txBody>
          <a:bodyPr/>
          <a:lstStyle/>
          <a:p>
            <a:pPr algn="ctr">
              <a:buFont typeface="Monotype Sorts" charset="0"/>
              <a:buNone/>
            </a:pPr>
            <a:r>
              <a:rPr lang="en-US" sz="4400">
                <a:latin typeface="Tahoma" charset="0"/>
              </a:rPr>
              <a:t>What is the most important short-term benefit you might achieve by calculating ROI for information services in your organization?</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a:solidFill>
                  <a:srgbClr val="FFFFFF"/>
                </a:solidFill>
                <a:latin typeface="Arial Black" charset="0"/>
                <a:cs typeface="Times New Roman" charset="0"/>
              </a:rPr>
              <a:t>How can we measure ROI for information services?</a:t>
            </a:r>
          </a:p>
        </p:txBody>
      </p:sp>
      <p:sp>
        <p:nvSpPr>
          <p:cNvPr id="45058" name="Rectangle 3"/>
          <p:cNvSpPr>
            <a:spLocks noGrp="1" noChangeArrowheads="1"/>
          </p:cNvSpPr>
          <p:nvPr>
            <p:ph type="body" sz="half" idx="1"/>
          </p:nvPr>
        </p:nvSpPr>
        <p:spPr>
          <a:xfrm>
            <a:off x="1143000" y="2209800"/>
            <a:ext cx="3840163" cy="3886200"/>
          </a:xfrm>
        </p:spPr>
        <p:txBody>
          <a:bodyPr/>
          <a:lstStyle/>
          <a:p>
            <a:r>
              <a:rPr lang="en-US">
                <a:latin typeface="Tahoma" charset="0"/>
              </a:rPr>
              <a:t>Determine business drivers</a:t>
            </a:r>
          </a:p>
          <a:p>
            <a:endParaRPr lang="en-US">
              <a:latin typeface="Tahoma" charset="0"/>
            </a:endParaRPr>
          </a:p>
          <a:p>
            <a:r>
              <a:rPr lang="en-US">
                <a:latin typeface="Tahoma" charset="0"/>
              </a:rPr>
              <a:t>Determine appropriate metrics</a:t>
            </a:r>
          </a:p>
          <a:p>
            <a:endParaRPr lang="en-US">
              <a:latin typeface="Tahoma" charset="0"/>
            </a:endParaRPr>
          </a:p>
        </p:txBody>
      </p:sp>
      <p:pic>
        <p:nvPicPr>
          <p:cNvPr id="45059" name="Picture 4" descr="bd04972_"/>
          <p:cNvPicPr>
            <a:picLocks noGrp="1" noChangeAspect="1" noChangeArrowheads="1"/>
          </p:cNvPicPr>
          <p:nvPr>
            <p:ph type="body" sz="half" idx="2"/>
          </p:nvPr>
        </p:nvPicPr>
        <p:blipFill>
          <a:blip r:embed="rId2">
            <a:extLst>
              <a:ext uri="{28A0092B-C50C-407E-A947-70E740481C1C}">
                <a14:useLocalDpi xmlns:a14="http://schemas.microsoft.com/office/drawing/2010/main" xmlns="" val="0"/>
              </a:ext>
            </a:extLst>
          </a:blip>
          <a:srcRect/>
          <a:stretch>
            <a:fillRect/>
          </a:stretch>
        </p:blipFill>
        <p:spPr>
          <a:xfrm>
            <a:off x="5105400" y="2343150"/>
            <a:ext cx="4038600" cy="302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dirty="0">
                <a:solidFill>
                  <a:srgbClr val="FFFFFF"/>
                </a:solidFill>
                <a:latin typeface="Arial Black" charset="0"/>
                <a:cs typeface="Times New Roman" charset="0"/>
              </a:rPr>
              <a:t>Business Drivers</a:t>
            </a:r>
          </a:p>
        </p:txBody>
      </p:sp>
      <p:sp>
        <p:nvSpPr>
          <p:cNvPr id="46082" name="Rectangle 3"/>
          <p:cNvSpPr>
            <a:spLocks noGrp="1" noChangeArrowheads="1"/>
          </p:cNvSpPr>
          <p:nvPr>
            <p:ph type="body" idx="1"/>
          </p:nvPr>
        </p:nvSpPr>
        <p:spPr/>
        <p:txBody>
          <a:bodyPr/>
          <a:lstStyle/>
          <a:p>
            <a:r>
              <a:rPr lang="en-US">
                <a:latin typeface="Tahoma" charset="0"/>
              </a:rPr>
              <a:t>Patient care</a:t>
            </a:r>
          </a:p>
          <a:p>
            <a:r>
              <a:rPr lang="en-US">
                <a:latin typeface="Tahoma" charset="0"/>
              </a:rPr>
              <a:t>Capitalizing on emerging technologies </a:t>
            </a:r>
          </a:p>
          <a:p>
            <a:r>
              <a:rPr lang="en-US">
                <a:latin typeface="Tahoma" charset="0"/>
              </a:rPr>
              <a:t>Customer satisfaction</a:t>
            </a:r>
          </a:p>
          <a:p>
            <a:r>
              <a:rPr lang="en-US">
                <a:latin typeface="Tahoma" charset="0"/>
              </a:rPr>
              <a:t>Cost reduction</a:t>
            </a:r>
          </a:p>
          <a:p>
            <a:r>
              <a:rPr lang="en-US">
                <a:latin typeface="Tahoma" charset="0"/>
              </a:rPr>
              <a:t>Improved shareholder value</a:t>
            </a:r>
          </a:p>
          <a:p>
            <a:endParaRPr lang="en-US">
              <a:latin typeface="Tahoma" charset="0"/>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p:cNvSpPr>
            <a:spLocks noGrp="1" noChangeArrowheads="1"/>
          </p:cNvSpPr>
          <p:nvPr>
            <p:ph type="title"/>
          </p:nvPr>
        </p:nvSpPr>
        <p:spPr/>
        <p:txBody>
          <a:bodyPr/>
          <a:lstStyle/>
          <a:p>
            <a:r>
              <a:rPr lang="en-US" dirty="0">
                <a:solidFill>
                  <a:srgbClr val="FFFFFF"/>
                </a:solidFill>
                <a:latin typeface="Arial Black" charset="0"/>
                <a:cs typeface="Times New Roman" charset="0"/>
              </a:rPr>
              <a:t>Business Drivers</a:t>
            </a:r>
          </a:p>
        </p:txBody>
      </p:sp>
      <p:sp>
        <p:nvSpPr>
          <p:cNvPr id="47106" name="Rectangle 1027"/>
          <p:cNvSpPr>
            <a:spLocks noGrp="1" noChangeArrowheads="1"/>
          </p:cNvSpPr>
          <p:nvPr>
            <p:ph type="body" idx="1"/>
          </p:nvPr>
        </p:nvSpPr>
        <p:spPr/>
        <p:txBody>
          <a:bodyPr/>
          <a:lstStyle/>
          <a:p>
            <a:r>
              <a:rPr lang="en-US">
                <a:latin typeface="Tahoma" charset="0"/>
              </a:rPr>
              <a:t>Innovation </a:t>
            </a:r>
          </a:p>
          <a:p>
            <a:r>
              <a:rPr lang="en-US">
                <a:latin typeface="Tahoma" charset="0"/>
              </a:rPr>
              <a:t>Employee retention</a:t>
            </a:r>
          </a:p>
          <a:p>
            <a:r>
              <a:rPr lang="en-US">
                <a:latin typeface="Tahoma" charset="0"/>
              </a:rPr>
              <a:t>Safety</a:t>
            </a:r>
          </a:p>
          <a:p>
            <a:r>
              <a:rPr lang="en-US">
                <a:latin typeface="Tahoma" charset="0"/>
              </a:rPr>
              <a:t>Quality</a:t>
            </a:r>
          </a:p>
          <a:p>
            <a:endParaRPr lang="en-US">
              <a:latin typeface="Tahoma" charset="0"/>
            </a:endParaRP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3600" b="1" dirty="0" smtClean="0">
                <a:solidFill>
                  <a:schemeClr val="tx1"/>
                </a:solidFill>
                <a:latin typeface="Arial Black" charset="0"/>
              </a:rPr>
              <a:t>Business Drivers</a:t>
            </a:r>
            <a:endParaRPr lang="en-US" dirty="0">
              <a:solidFill>
                <a:schemeClr val="tx1"/>
              </a:solidFill>
              <a:latin typeface="Arial Black" charset="0"/>
            </a:endParaRPr>
          </a:p>
        </p:txBody>
      </p:sp>
      <p:sp>
        <p:nvSpPr>
          <p:cNvPr id="13314" name="Rectangle 3"/>
          <p:cNvSpPr>
            <a:spLocks noGrp="1" noChangeArrowheads="1"/>
          </p:cNvSpPr>
          <p:nvPr>
            <p:ph type="body" idx="1"/>
          </p:nvPr>
        </p:nvSpPr>
        <p:spPr>
          <a:xfrm>
            <a:off x="685800" y="1981200"/>
            <a:ext cx="8077200" cy="4572000"/>
          </a:xfrm>
        </p:spPr>
        <p:txBody>
          <a:bodyPr/>
          <a:lstStyle/>
          <a:p>
            <a:r>
              <a:rPr lang="en-US" sz="2800" dirty="0" smtClean="0">
                <a:latin typeface="Tahoma" charset="0"/>
                <a:cs typeface="Times New Roman" charset="0"/>
              </a:rPr>
              <a:t>PATIENT FIRST</a:t>
            </a:r>
            <a:br>
              <a:rPr lang="en-US" sz="2800" dirty="0" smtClean="0">
                <a:latin typeface="Tahoma" charset="0"/>
                <a:cs typeface="Times New Roman" charset="0"/>
              </a:rPr>
            </a:br>
            <a:r>
              <a:rPr lang="en-US" sz="2800" dirty="0" smtClean="0">
                <a:latin typeface="Tahoma" charset="0"/>
                <a:cs typeface="Times New Roman" charset="0"/>
              </a:rPr>
              <a:t>Provide information when &amp; where needed</a:t>
            </a:r>
            <a:br>
              <a:rPr lang="en-US" sz="2800" dirty="0" smtClean="0">
                <a:latin typeface="Tahoma" charset="0"/>
                <a:cs typeface="Times New Roman" charset="0"/>
              </a:rPr>
            </a:br>
            <a:r>
              <a:rPr lang="en-US" sz="2800" dirty="0" smtClean="0">
                <a:latin typeface="Tahoma" charset="0"/>
                <a:cs typeface="Times New Roman" charset="0"/>
              </a:rPr>
              <a:t>At the Point of Care</a:t>
            </a:r>
            <a:br>
              <a:rPr lang="en-US" sz="2800" dirty="0" smtClean="0">
                <a:latin typeface="Tahoma" charset="0"/>
                <a:cs typeface="Times New Roman" charset="0"/>
              </a:rPr>
            </a:br>
            <a:r>
              <a:rPr lang="en-US" sz="2800" dirty="0" smtClean="0">
                <a:latin typeface="Tahoma" charset="0"/>
                <a:cs typeface="Times New Roman" charset="0"/>
              </a:rPr>
              <a:t>At the Point of Need</a:t>
            </a:r>
          </a:p>
          <a:p>
            <a:endParaRPr lang="en-US" sz="2800" dirty="0">
              <a:latin typeface="Tahoma" charset="0"/>
              <a:cs typeface="Times New Roman" charset="0"/>
            </a:endParaRP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62484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03555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533400" y="152400"/>
            <a:ext cx="7772400" cy="1143000"/>
          </a:xfrm>
        </p:spPr>
        <p:txBody>
          <a:bodyPr/>
          <a:lstStyle/>
          <a:p>
            <a:r>
              <a:rPr lang="en-US" sz="3600" b="1" dirty="0" smtClean="0">
                <a:solidFill>
                  <a:schemeClr val="tx1"/>
                </a:solidFill>
                <a:latin typeface="Arial Black" charset="0"/>
              </a:rPr>
              <a:t>Trends</a:t>
            </a:r>
            <a:endParaRPr lang="en-US" dirty="0">
              <a:solidFill>
                <a:schemeClr val="tx1"/>
              </a:solidFill>
              <a:latin typeface="Arial Black" charset="0"/>
            </a:endParaRPr>
          </a:p>
        </p:txBody>
      </p:sp>
      <p:sp>
        <p:nvSpPr>
          <p:cNvPr id="7170" name="Rectangle 3"/>
          <p:cNvSpPr>
            <a:spLocks noGrp="1" noChangeArrowheads="1"/>
          </p:cNvSpPr>
          <p:nvPr>
            <p:ph type="body" idx="1"/>
          </p:nvPr>
        </p:nvSpPr>
        <p:spPr>
          <a:xfrm>
            <a:off x="685800" y="1981200"/>
            <a:ext cx="8077200" cy="4572000"/>
          </a:xfrm>
        </p:spPr>
        <p:txBody>
          <a:bodyPr/>
          <a:lstStyle/>
          <a:p>
            <a:pPr marL="457200" lvl="1" indent="0">
              <a:buClr>
                <a:srgbClr val="FFCC00"/>
              </a:buClr>
              <a:buFont typeface="Monotype Sorts" charset="0"/>
              <a:buNone/>
            </a:pPr>
            <a:endParaRPr lang="en-US" sz="2400">
              <a:latin typeface="Tahoma" charset="0"/>
              <a:cs typeface="Times New Roman" charset="0"/>
            </a:endParaRPr>
          </a:p>
          <a:p>
            <a:pPr marL="457200" lvl="1" indent="0">
              <a:buClr>
                <a:srgbClr val="FFCC00"/>
              </a:buClr>
              <a:buFont typeface="Monotype Sorts" charset="0"/>
              <a:buNone/>
            </a:pPr>
            <a:r>
              <a:rPr lang="en-US" sz="2400">
                <a:latin typeface="Tahoma" charset="0"/>
                <a:cs typeface="Times New Roman" charset="0"/>
              </a:rPr>
              <a:t>Healthcare industry and hospital libraries operating within it are going through tremendous changes. Soaring cost of U.S. health care, Downsizing, reorganization, and budget cuts have adversely affected the hospital libraries. Expansion of digital content, information technology, and Internet has impacted the way the libraries are perceived. </a:t>
            </a:r>
            <a:endParaRPr lang="en-US" sz="2400">
              <a:latin typeface="Tahoma" charset="0"/>
            </a:endParaRP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63246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26"/>
          <p:cNvSpPr>
            <a:spLocks noGrp="1" noChangeArrowheads="1"/>
          </p:cNvSpPr>
          <p:nvPr>
            <p:ph type="title"/>
          </p:nvPr>
        </p:nvSpPr>
        <p:spPr/>
        <p:txBody>
          <a:bodyPr/>
          <a:lstStyle/>
          <a:p>
            <a:r>
              <a:rPr lang="en-US">
                <a:latin typeface="Arial Black" charset="0"/>
                <a:cs typeface="Times New Roman" charset="0"/>
              </a:rPr>
              <a:t>What is the principal cause of failure to achieve ROI?</a:t>
            </a:r>
          </a:p>
        </p:txBody>
      </p:sp>
      <p:sp>
        <p:nvSpPr>
          <p:cNvPr id="48130" name="Rectangle 1027"/>
          <p:cNvSpPr>
            <a:spLocks noGrp="1" noChangeArrowheads="1"/>
          </p:cNvSpPr>
          <p:nvPr>
            <p:ph type="body" idx="1"/>
          </p:nvPr>
        </p:nvSpPr>
        <p:spPr/>
        <p:txBody>
          <a:bodyPr/>
          <a:lstStyle/>
          <a:p>
            <a:r>
              <a:rPr lang="en-US">
                <a:latin typeface="Tahoma" charset="0"/>
              </a:rPr>
              <a:t>Lack of focus on need of users in selection and deployment of resources or services.</a:t>
            </a:r>
          </a:p>
          <a:p>
            <a:pPr>
              <a:buFont typeface="Monotype Sorts" charset="0"/>
              <a:buNone/>
            </a:pPr>
            <a:endParaRPr lang="en-US">
              <a:latin typeface="Tahoma" charset="0"/>
            </a:endParaRPr>
          </a:p>
        </p:txBody>
      </p:sp>
      <p:pic>
        <p:nvPicPr>
          <p:cNvPr id="48131" name="Picture 1028" descr="pe01496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800" y="3200400"/>
            <a:ext cx="2279650"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Grp="1" noChangeArrowheads="1"/>
          </p:cNvSpPr>
          <p:nvPr>
            <p:ph type="title"/>
          </p:nvPr>
        </p:nvSpPr>
        <p:spPr>
          <a:xfrm>
            <a:off x="152400" y="228600"/>
            <a:ext cx="8991600" cy="1219200"/>
          </a:xfrm>
        </p:spPr>
        <p:txBody>
          <a:bodyPr/>
          <a:lstStyle/>
          <a:p>
            <a:r>
              <a:rPr lang="en-US">
                <a:latin typeface="Arial Black" charset="0"/>
                <a:cs typeface="Times New Roman" charset="0"/>
              </a:rPr>
              <a:t>No </a:t>
            </a:r>
            <a:r>
              <a:rPr lang="en-US" u="sng">
                <a:latin typeface="Arial Black" charset="0"/>
                <a:cs typeface="Times New Roman" charset="0"/>
              </a:rPr>
              <a:t>single</a:t>
            </a:r>
            <a:r>
              <a:rPr lang="en-US">
                <a:latin typeface="Arial Black" charset="0"/>
                <a:cs typeface="Times New Roman" charset="0"/>
              </a:rPr>
              <a:t> ROI formula because:</a:t>
            </a:r>
          </a:p>
        </p:txBody>
      </p:sp>
      <p:sp>
        <p:nvSpPr>
          <p:cNvPr id="49154" name="Rectangle 1027"/>
          <p:cNvSpPr>
            <a:spLocks noGrp="1" noChangeArrowheads="1"/>
          </p:cNvSpPr>
          <p:nvPr>
            <p:ph type="body" idx="1"/>
          </p:nvPr>
        </p:nvSpPr>
        <p:spPr>
          <a:xfrm>
            <a:off x="1143000" y="1600200"/>
            <a:ext cx="7802563" cy="4495800"/>
          </a:xfrm>
        </p:spPr>
        <p:txBody>
          <a:bodyPr/>
          <a:lstStyle/>
          <a:p>
            <a:pPr>
              <a:lnSpc>
                <a:spcPct val="90000"/>
              </a:lnSpc>
            </a:pPr>
            <a:endParaRPr lang="en-US">
              <a:latin typeface="Tahoma" charset="0"/>
            </a:endParaRPr>
          </a:p>
          <a:p>
            <a:pPr>
              <a:lnSpc>
                <a:spcPct val="90000"/>
              </a:lnSpc>
            </a:pPr>
            <a:r>
              <a:rPr lang="en-US">
                <a:latin typeface="Tahoma" charset="0"/>
              </a:rPr>
              <a:t>No single metric captures the financial contribution of the work performed by information professionals in mission critical areas of the business.</a:t>
            </a:r>
          </a:p>
          <a:p>
            <a:pPr>
              <a:lnSpc>
                <a:spcPct val="90000"/>
              </a:lnSpc>
            </a:pPr>
            <a:r>
              <a:rPr lang="en-US">
                <a:latin typeface="Tahoma" charset="0"/>
              </a:rPr>
              <a:t>Motivation for buying and using information resources varies from one organization to the next, and varies by departments and individuals</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p:txBody>
          <a:bodyPr/>
          <a:lstStyle/>
          <a:p>
            <a:r>
              <a:rPr lang="en-US" dirty="0">
                <a:solidFill>
                  <a:srgbClr val="FFFFFF"/>
                </a:solidFill>
                <a:latin typeface="Arial Black" charset="0"/>
                <a:cs typeface="Times New Roman" charset="0"/>
              </a:rPr>
              <a:t>Because there is no </a:t>
            </a:r>
            <a:r>
              <a:rPr lang="en-US" u="sng" dirty="0">
                <a:solidFill>
                  <a:srgbClr val="FFFFFF"/>
                </a:solidFill>
                <a:latin typeface="Arial Black" charset="0"/>
                <a:cs typeface="Times New Roman" charset="0"/>
              </a:rPr>
              <a:t>single, simple</a:t>
            </a:r>
            <a:r>
              <a:rPr lang="en-US" dirty="0">
                <a:solidFill>
                  <a:srgbClr val="FFFFFF"/>
                </a:solidFill>
                <a:latin typeface="Arial Black" charset="0"/>
                <a:cs typeface="Times New Roman" charset="0"/>
              </a:rPr>
              <a:t> ROI formula…</a:t>
            </a:r>
          </a:p>
        </p:txBody>
      </p:sp>
      <p:sp>
        <p:nvSpPr>
          <p:cNvPr id="50178" name="Rectangle 1027"/>
          <p:cNvSpPr>
            <a:spLocks noGrp="1" noChangeArrowheads="1"/>
          </p:cNvSpPr>
          <p:nvPr>
            <p:ph type="body" idx="1"/>
          </p:nvPr>
        </p:nvSpPr>
        <p:spPr>
          <a:xfrm>
            <a:off x="1143000" y="2133600"/>
            <a:ext cx="7772400" cy="3962400"/>
          </a:xfrm>
        </p:spPr>
        <p:txBody>
          <a:bodyPr/>
          <a:lstStyle/>
          <a:p>
            <a:r>
              <a:rPr lang="en-US">
                <a:latin typeface="Tahoma" charset="0"/>
              </a:rPr>
              <a:t>Information and knowledge professionals must construct the framework for meaningful ROI discussions based on their understanding of business objectives, value systems, and reward structures of an organization.</a:t>
            </a:r>
          </a:p>
          <a:p>
            <a:pPr>
              <a:buFont typeface="Monotype Sorts" charset="0"/>
              <a:buNone/>
            </a:pPr>
            <a:endParaRPr lang="en-US">
              <a:latin typeface="Tahoma" charset="0"/>
            </a:endParaRP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050"/>
          <p:cNvSpPr>
            <a:spLocks noGrp="1" noChangeArrowheads="1"/>
          </p:cNvSpPr>
          <p:nvPr>
            <p:ph type="title"/>
          </p:nvPr>
        </p:nvSpPr>
        <p:spPr/>
        <p:txBody>
          <a:bodyPr/>
          <a:lstStyle/>
          <a:p>
            <a:r>
              <a:rPr lang="en-US" dirty="0">
                <a:solidFill>
                  <a:srgbClr val="FFFFFF"/>
                </a:solidFill>
                <a:latin typeface="Arial Black" charset="0"/>
                <a:cs typeface="Times New Roman" charset="0"/>
              </a:rPr>
              <a:t>Metrics</a:t>
            </a:r>
          </a:p>
        </p:txBody>
      </p:sp>
      <p:sp>
        <p:nvSpPr>
          <p:cNvPr id="51202" name="Rectangle 2051"/>
          <p:cNvSpPr>
            <a:spLocks noGrp="1" noChangeArrowheads="1"/>
          </p:cNvSpPr>
          <p:nvPr>
            <p:ph type="body" idx="1"/>
          </p:nvPr>
        </p:nvSpPr>
        <p:spPr/>
        <p:txBody>
          <a:bodyPr/>
          <a:lstStyle/>
          <a:p>
            <a:r>
              <a:rPr lang="en-US">
                <a:latin typeface="Tahoma" charset="0"/>
              </a:rPr>
              <a:t>Soft Metrics</a:t>
            </a:r>
          </a:p>
          <a:p>
            <a:pPr>
              <a:buFont typeface="Monotype Sorts" charset="0"/>
              <a:buNone/>
            </a:pPr>
            <a:endParaRPr lang="en-US">
              <a:latin typeface="Tahoma" charset="0"/>
            </a:endParaRPr>
          </a:p>
          <a:p>
            <a:r>
              <a:rPr lang="en-US">
                <a:latin typeface="Tahoma" charset="0"/>
              </a:rPr>
              <a:t>Hard Metrics</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p:cNvSpPr>
            <a:spLocks noGrp="1" noChangeArrowheads="1"/>
          </p:cNvSpPr>
          <p:nvPr>
            <p:ph type="title"/>
          </p:nvPr>
        </p:nvSpPr>
        <p:spPr/>
        <p:txBody>
          <a:bodyPr/>
          <a:lstStyle/>
          <a:p>
            <a:r>
              <a:rPr lang="en-US" dirty="0">
                <a:solidFill>
                  <a:srgbClr val="FFFFFF"/>
                </a:solidFill>
                <a:latin typeface="Arial Black" charset="0"/>
              </a:rPr>
              <a:t>How can we estimate ROI for information services?</a:t>
            </a:r>
          </a:p>
        </p:txBody>
      </p:sp>
      <p:sp>
        <p:nvSpPr>
          <p:cNvPr id="53250" name="Rectangle 1027"/>
          <p:cNvSpPr>
            <a:spLocks noGrp="1" noChangeArrowheads="1"/>
          </p:cNvSpPr>
          <p:nvPr>
            <p:ph type="body" idx="1"/>
          </p:nvPr>
        </p:nvSpPr>
        <p:spPr/>
        <p:txBody>
          <a:bodyPr/>
          <a:lstStyle/>
          <a:p>
            <a:pPr>
              <a:buFont typeface="Monotype Sorts" charset="0"/>
              <a:buNone/>
            </a:pPr>
            <a:r>
              <a:rPr lang="en-US">
                <a:latin typeface="Tahoma" charset="0"/>
              </a:rPr>
              <a:t>Scenario 1:</a:t>
            </a:r>
          </a:p>
          <a:p>
            <a:endParaRPr lang="en-US">
              <a:latin typeface="Tahoma" charset="0"/>
            </a:endParaRPr>
          </a:p>
          <a:p>
            <a:r>
              <a:rPr lang="en-US">
                <a:latin typeface="Tahoma" charset="0"/>
              </a:rPr>
              <a:t>Persons with access to desktop information resources report average savings of 2 hours/week due to having appropriate information when needed.</a:t>
            </a:r>
          </a:p>
          <a:p>
            <a:pPr>
              <a:buFont typeface="Monotype Sorts" charset="0"/>
              <a:buNone/>
            </a:pPr>
            <a:endParaRPr lang="en-US">
              <a:latin typeface="Tahoma" charset="0"/>
            </a:endParaRPr>
          </a:p>
          <a:p>
            <a:pPr>
              <a:buFont typeface="Monotype Sorts" charset="0"/>
              <a:buNone/>
            </a:pPr>
            <a:endParaRPr lang="en-US">
              <a:latin typeface="Tahoma" charset="0"/>
            </a:endParaRP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p:cNvSpPr>
            <a:spLocks noGrp="1" noChangeArrowheads="1"/>
          </p:cNvSpPr>
          <p:nvPr>
            <p:ph type="title"/>
          </p:nvPr>
        </p:nvSpPr>
        <p:spPr/>
        <p:txBody>
          <a:bodyPr/>
          <a:lstStyle/>
          <a:p>
            <a:r>
              <a:rPr lang="en-US">
                <a:latin typeface="Arial Black" charset="0"/>
              </a:rPr>
              <a:t>Assumptions (Scenario 1):</a:t>
            </a:r>
          </a:p>
        </p:txBody>
      </p:sp>
      <p:sp>
        <p:nvSpPr>
          <p:cNvPr id="54274" name="Rectangle 1027"/>
          <p:cNvSpPr>
            <a:spLocks noGrp="1" noChangeArrowheads="1"/>
          </p:cNvSpPr>
          <p:nvPr>
            <p:ph type="body" idx="1"/>
          </p:nvPr>
        </p:nvSpPr>
        <p:spPr/>
        <p:txBody>
          <a:bodyPr/>
          <a:lstStyle/>
          <a:p>
            <a:r>
              <a:rPr lang="en-US">
                <a:latin typeface="Tahoma" charset="0"/>
              </a:rPr>
              <a:t>$70K average annual salary</a:t>
            </a:r>
          </a:p>
          <a:p>
            <a:r>
              <a:rPr lang="en-US">
                <a:latin typeface="Tahoma" charset="0"/>
              </a:rPr>
              <a:t>3,000 persons subscribe to information service</a:t>
            </a:r>
          </a:p>
          <a:p>
            <a:r>
              <a:rPr lang="en-US">
                <a:latin typeface="Tahoma" charset="0"/>
              </a:rPr>
              <a:t>Annual cost for subscription to this information resource is $350K</a:t>
            </a:r>
          </a:p>
          <a:p>
            <a:endParaRPr lang="en-US">
              <a:latin typeface="Tahoma" charset="0"/>
            </a:endParaRP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a:latin typeface="Arial Black" charset="0"/>
              </a:rPr>
              <a:t>Calculation of Cost Savings (Scenario 1):</a:t>
            </a:r>
          </a:p>
        </p:txBody>
      </p:sp>
      <p:sp>
        <p:nvSpPr>
          <p:cNvPr id="55298" name="Rectangle 3"/>
          <p:cNvSpPr>
            <a:spLocks noGrp="1" noChangeArrowheads="1"/>
          </p:cNvSpPr>
          <p:nvPr>
            <p:ph type="body" idx="1"/>
          </p:nvPr>
        </p:nvSpPr>
        <p:spPr>
          <a:xfrm>
            <a:off x="506413" y="2271713"/>
            <a:ext cx="8129587" cy="3786187"/>
          </a:xfrm>
        </p:spPr>
        <p:txBody>
          <a:bodyPr/>
          <a:lstStyle/>
          <a:p>
            <a:r>
              <a:rPr lang="en-US" b="1">
                <a:latin typeface="Tahoma" charset="0"/>
              </a:rPr>
              <a:t>$70,000 </a:t>
            </a:r>
            <a:r>
              <a:rPr lang="en-US" b="1">
                <a:latin typeface="Tahoma" charset="0"/>
                <a:cs typeface="Times New Roman" charset="0"/>
              </a:rPr>
              <a:t>÷ 52 weeks ÷ 40 hours/week x 2 hours/week x 3,000 </a:t>
            </a:r>
          </a:p>
          <a:p>
            <a:pPr>
              <a:buFont typeface="Monotype Sorts" charset="0"/>
              <a:buNone/>
            </a:pPr>
            <a:endParaRPr lang="en-US">
              <a:latin typeface="Tahoma" charset="0"/>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050"/>
          <p:cNvSpPr>
            <a:spLocks noGrp="1" noChangeArrowheads="1"/>
          </p:cNvSpPr>
          <p:nvPr>
            <p:ph type="title"/>
          </p:nvPr>
        </p:nvSpPr>
        <p:spPr/>
        <p:txBody>
          <a:bodyPr/>
          <a:lstStyle/>
          <a:p>
            <a:r>
              <a:rPr lang="en-US" dirty="0">
                <a:latin typeface="Tahoma" charset="0"/>
              </a:rPr>
              <a:t/>
            </a:r>
            <a:br>
              <a:rPr lang="en-US" dirty="0">
                <a:latin typeface="Tahoma" charset="0"/>
              </a:rPr>
            </a:br>
            <a:r>
              <a:rPr lang="en-US" dirty="0">
                <a:latin typeface="Tahoma" charset="0"/>
              </a:rPr>
              <a:t/>
            </a:r>
            <a:br>
              <a:rPr lang="en-US" dirty="0">
                <a:latin typeface="Tahoma" charset="0"/>
              </a:rPr>
            </a:br>
            <a:r>
              <a:rPr lang="en-US" dirty="0">
                <a:latin typeface="Tahoma" charset="0"/>
              </a:rPr>
              <a:t> </a:t>
            </a:r>
            <a:r>
              <a:rPr lang="en-US" dirty="0">
                <a:solidFill>
                  <a:srgbClr val="FFFFFF"/>
                </a:solidFill>
                <a:latin typeface="Arial Black" charset="0"/>
              </a:rPr>
              <a:t>Estimated Savings/Value—Scenario 1</a:t>
            </a:r>
            <a:r>
              <a:rPr lang="en-US" dirty="0">
                <a:solidFill>
                  <a:srgbClr val="FFFFFF"/>
                </a:solidFill>
                <a:latin typeface="Tahoma" charset="0"/>
              </a:rPr>
              <a:t> </a:t>
            </a:r>
          </a:p>
        </p:txBody>
      </p:sp>
      <p:sp>
        <p:nvSpPr>
          <p:cNvPr id="56322" name="Rectangle 2051"/>
          <p:cNvSpPr>
            <a:spLocks noGrp="1" noChangeArrowheads="1"/>
          </p:cNvSpPr>
          <p:nvPr>
            <p:ph type="body" idx="1"/>
          </p:nvPr>
        </p:nvSpPr>
        <p:spPr/>
        <p:txBody>
          <a:bodyPr/>
          <a:lstStyle/>
          <a:p>
            <a:pPr>
              <a:buFont typeface="Monotype Sorts" charset="0"/>
              <a:buNone/>
            </a:pPr>
            <a:r>
              <a:rPr lang="en-US">
                <a:latin typeface="Tahoma" charset="0"/>
                <a:cs typeface="Times New Roman" charset="0"/>
              </a:rPr>
              <a:t>$201,920/week or almost $1,050,000/year minus $350,000 for subscription fee*</a:t>
            </a:r>
          </a:p>
          <a:p>
            <a:pPr>
              <a:buFont typeface="Monotype Sorts" charset="0"/>
              <a:buNone/>
            </a:pPr>
            <a:r>
              <a:rPr lang="en-US">
                <a:latin typeface="Tahoma" charset="0"/>
                <a:cs typeface="Times New Roman" charset="0"/>
              </a:rPr>
              <a:t>   = $700,000</a:t>
            </a:r>
          </a:p>
          <a:p>
            <a:pPr>
              <a:buFont typeface="Monotype Sorts" charset="0"/>
              <a:buNone/>
            </a:pPr>
            <a:r>
              <a:rPr lang="en-US">
                <a:latin typeface="Tahoma" charset="0"/>
                <a:cs typeface="Times New Roman" charset="0"/>
              </a:rPr>
              <a:t>  </a:t>
            </a:r>
          </a:p>
          <a:p>
            <a:pPr>
              <a:buFont typeface="Monotype Sorts" charset="0"/>
              <a:buNone/>
            </a:pPr>
            <a:r>
              <a:rPr lang="en-US">
                <a:latin typeface="Tahoma" charset="0"/>
                <a:cs typeface="Times New Roman" charset="0"/>
              </a:rPr>
              <a:t>*Consider any other expenses as well, e.g. training, interface design, IT costs</a:t>
            </a:r>
          </a:p>
          <a:p>
            <a:endParaRPr lang="en-US">
              <a:latin typeface="Tahoma" charset="0"/>
            </a:endParaRP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63246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26"/>
          <p:cNvSpPr>
            <a:spLocks noGrp="1" noChangeArrowheads="1"/>
          </p:cNvSpPr>
          <p:nvPr>
            <p:ph type="title"/>
          </p:nvPr>
        </p:nvSpPr>
        <p:spPr/>
        <p:txBody>
          <a:bodyPr/>
          <a:lstStyle/>
          <a:p>
            <a:r>
              <a:rPr lang="en-US" dirty="0">
                <a:solidFill>
                  <a:srgbClr val="FFFFFF"/>
                </a:solidFill>
                <a:latin typeface="Arial Black" charset="0"/>
                <a:cs typeface="Times New Roman" charset="0"/>
              </a:rPr>
              <a:t>ROI Estimates--Scenario 2</a:t>
            </a:r>
          </a:p>
        </p:txBody>
      </p:sp>
      <p:sp>
        <p:nvSpPr>
          <p:cNvPr id="57346" name="Rectangle 1027"/>
          <p:cNvSpPr>
            <a:spLocks noGrp="1" noChangeArrowheads="1"/>
          </p:cNvSpPr>
          <p:nvPr>
            <p:ph type="body" idx="1"/>
          </p:nvPr>
        </p:nvSpPr>
        <p:spPr>
          <a:xfrm>
            <a:off x="1066800" y="1600200"/>
            <a:ext cx="7772400" cy="4343400"/>
          </a:xfrm>
        </p:spPr>
        <p:txBody>
          <a:bodyPr/>
          <a:lstStyle/>
          <a:p>
            <a:pPr>
              <a:lnSpc>
                <a:spcPct val="90000"/>
              </a:lnSpc>
            </a:pPr>
            <a:r>
              <a:rPr lang="en-US" sz="2400">
                <a:latin typeface="Tahoma" charset="0"/>
                <a:cs typeface="Times New Roman" charset="0"/>
              </a:rPr>
              <a:t>A health care company passes on an acquisition, for which discussions were already underway, based on facts uncovered in background/due diligence research. </a:t>
            </a:r>
          </a:p>
          <a:p>
            <a:pPr>
              <a:lnSpc>
                <a:spcPct val="90000"/>
              </a:lnSpc>
              <a:buFont typeface="Monotype Sorts" charset="0"/>
              <a:buNone/>
            </a:pPr>
            <a:r>
              <a:rPr lang="en-US" sz="2400">
                <a:latin typeface="Tahoma" charset="0"/>
                <a:cs typeface="Times New Roman" charset="0"/>
              </a:rPr>
              <a:t> </a:t>
            </a:r>
          </a:p>
          <a:p>
            <a:pPr>
              <a:lnSpc>
                <a:spcPct val="90000"/>
              </a:lnSpc>
              <a:buFont typeface="Monotype Sorts" charset="0"/>
              <a:buNone/>
            </a:pPr>
            <a:r>
              <a:rPr lang="en-US" sz="2400">
                <a:latin typeface="Tahoma" charset="0"/>
                <a:cs typeface="Times New Roman" charset="0"/>
              </a:rPr>
              <a:t>    The acquisition was valued at $260M, but the acquiring company withdrew from discussions because of red flags raised in publicly-available information resources. </a:t>
            </a:r>
          </a:p>
          <a:p>
            <a:pPr>
              <a:lnSpc>
                <a:spcPct val="90000"/>
              </a:lnSpc>
              <a:buFont typeface="Monotype Sorts" charset="0"/>
              <a:buNone/>
            </a:pPr>
            <a:r>
              <a:rPr lang="en-US" sz="2400">
                <a:latin typeface="Tahoma" charset="0"/>
                <a:cs typeface="Times New Roman" charset="0"/>
              </a:rPr>
              <a:t> </a:t>
            </a:r>
          </a:p>
          <a:p>
            <a:pPr>
              <a:lnSpc>
                <a:spcPct val="90000"/>
              </a:lnSpc>
              <a:buFont typeface="Monotype Sorts" charset="0"/>
              <a:buNone/>
            </a:pPr>
            <a:r>
              <a:rPr lang="en-US" sz="2400">
                <a:latin typeface="Tahoma" charset="0"/>
                <a:cs typeface="Times New Roman" charset="0"/>
              </a:rPr>
              <a:t>    Cost for the research was several hundred dollars; the impact to the company was huge!</a:t>
            </a:r>
          </a:p>
          <a:p>
            <a:pPr>
              <a:lnSpc>
                <a:spcPct val="90000"/>
              </a:lnSpc>
              <a:buFont typeface="Monotype Sorts" charset="0"/>
              <a:buNone/>
            </a:pPr>
            <a:r>
              <a:rPr lang="en-US" sz="2000" b="1">
                <a:latin typeface="Tahoma" charset="0"/>
                <a:cs typeface="Times New Roman" charset="0"/>
              </a:rPr>
              <a:t> </a:t>
            </a:r>
          </a:p>
          <a:p>
            <a:pPr>
              <a:lnSpc>
                <a:spcPct val="90000"/>
              </a:lnSpc>
            </a:pPr>
            <a:endParaRPr lang="en-US" sz="2800">
              <a:latin typeface="Tahoma" charset="0"/>
            </a:endParaRP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ChangeArrowheads="1"/>
          </p:cNvSpPr>
          <p:nvPr>
            <p:ph type="title"/>
          </p:nvPr>
        </p:nvSpPr>
        <p:spPr>
          <a:xfrm>
            <a:off x="152400" y="0"/>
            <a:ext cx="8991600" cy="1371600"/>
          </a:xfrm>
        </p:spPr>
        <p:txBody>
          <a:bodyPr/>
          <a:lstStyle/>
          <a:p>
            <a:r>
              <a:rPr lang="en-US" sz="2800" dirty="0">
                <a:solidFill>
                  <a:srgbClr val="FFFFFF"/>
                </a:solidFill>
                <a:latin typeface="Arial Black" charset="0"/>
              </a:rPr>
              <a:t>What would be the most convincing metric to convey the value of the information center to your management?</a:t>
            </a:r>
          </a:p>
        </p:txBody>
      </p:sp>
      <p:sp>
        <p:nvSpPr>
          <p:cNvPr id="58370" name="Rectangle 1027"/>
          <p:cNvSpPr>
            <a:spLocks noGrp="1" noChangeArrowheads="1"/>
          </p:cNvSpPr>
          <p:nvPr>
            <p:ph type="body" idx="1"/>
          </p:nvPr>
        </p:nvSpPr>
        <p:spPr>
          <a:xfrm>
            <a:off x="762000" y="2438400"/>
            <a:ext cx="7874000" cy="3619500"/>
          </a:xfrm>
        </p:spPr>
        <p:txBody>
          <a:bodyPr/>
          <a:lstStyle/>
          <a:p>
            <a:pPr>
              <a:buFont typeface="Monotype Sorts" charset="0"/>
              <a:buNone/>
            </a:pPr>
            <a:r>
              <a:rPr lang="en-US">
                <a:latin typeface="Tahoma" charset="0"/>
              </a:rPr>
              <a:t>+ Time saved</a:t>
            </a:r>
          </a:p>
          <a:p>
            <a:pPr>
              <a:buFont typeface="Monotype Sorts" charset="0"/>
              <a:buNone/>
            </a:pPr>
            <a:r>
              <a:rPr lang="en-US">
                <a:latin typeface="Tahoma" charset="0"/>
              </a:rPr>
              <a:t>+ Cost reductions</a:t>
            </a:r>
          </a:p>
          <a:p>
            <a:pPr>
              <a:buFont typeface="Monotype Sorts" charset="0"/>
              <a:buNone/>
            </a:pPr>
            <a:r>
              <a:rPr lang="en-US">
                <a:latin typeface="Tahoma" charset="0"/>
              </a:rPr>
              <a:t>+ Improved patient care</a:t>
            </a:r>
          </a:p>
          <a:p>
            <a:pPr>
              <a:buFont typeface="Monotype Sorts" charset="0"/>
              <a:buNone/>
            </a:pPr>
            <a:r>
              <a:rPr lang="en-US">
                <a:latin typeface="Tahoma" charset="0"/>
              </a:rPr>
              <a:t>+ More informed decision making</a:t>
            </a:r>
          </a:p>
          <a:p>
            <a:pPr>
              <a:buFont typeface="Monotype Sorts" charset="0"/>
              <a:buNone/>
            </a:pPr>
            <a:r>
              <a:rPr lang="en-US">
                <a:latin typeface="Tahoma" charset="0"/>
              </a:rPr>
              <a:t>+ Faster uptake of new technology</a:t>
            </a:r>
          </a:p>
          <a:p>
            <a:pPr>
              <a:buFont typeface="Monotype Sorts" charset="0"/>
              <a:buNone/>
            </a:pPr>
            <a:r>
              <a:rPr lang="en-US">
                <a:latin typeface="Tahoma" charset="0"/>
              </a:rPr>
              <a:t>+ New business</a:t>
            </a:r>
          </a:p>
          <a:p>
            <a:pPr>
              <a:buFont typeface="Monotype Sorts" charset="0"/>
              <a:buNone/>
            </a:pPr>
            <a:endParaRPr lang="en-US">
              <a:latin typeface="Tahoma" charset="0"/>
            </a:endParaRP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Arial Black" charset="0"/>
              </a:rPr>
              <a:t/>
            </a:r>
            <a:br>
              <a:rPr lang="en-US" dirty="0">
                <a:latin typeface="Arial Black" charset="0"/>
              </a:rPr>
            </a:br>
            <a:r>
              <a:rPr lang="en-US" dirty="0" smtClean="0">
                <a:solidFill>
                  <a:srgbClr val="FFFFFF"/>
                </a:solidFill>
                <a:latin typeface="Arial Black" charset="0"/>
              </a:rPr>
              <a:t>Trends</a:t>
            </a:r>
            <a:endParaRPr lang="en-US" dirty="0">
              <a:solidFill>
                <a:srgbClr val="FFFFFF"/>
              </a:solidFill>
              <a:latin typeface="Arial Black" charset="0"/>
            </a:endParaRPr>
          </a:p>
        </p:txBody>
      </p:sp>
      <p:sp>
        <p:nvSpPr>
          <p:cNvPr id="17410" name="Rectangle 3"/>
          <p:cNvSpPr>
            <a:spLocks noGrp="1" noChangeArrowheads="1"/>
          </p:cNvSpPr>
          <p:nvPr>
            <p:ph type="body" idx="1"/>
          </p:nvPr>
        </p:nvSpPr>
        <p:spPr/>
        <p:txBody>
          <a:bodyPr/>
          <a:lstStyle/>
          <a:p>
            <a:pPr>
              <a:buFont typeface="Monotype Sorts" charset="0"/>
              <a:buNone/>
            </a:pPr>
            <a:r>
              <a:rPr lang="en-US" dirty="0">
                <a:latin typeface="Tahoma" charset="0"/>
              </a:rPr>
              <a:t>		</a:t>
            </a:r>
          </a:p>
          <a:p>
            <a:pPr lvl="1">
              <a:buFont typeface="Monotype Sorts" charset="0"/>
              <a:buChar char="z"/>
            </a:pPr>
            <a:r>
              <a:rPr lang="en-US" dirty="0" smtClean="0">
                <a:latin typeface="Tahoma" charset="0"/>
              </a:rPr>
              <a:t>Downsizing</a:t>
            </a:r>
            <a:r>
              <a:rPr lang="en-US" dirty="0">
                <a:latin typeface="Tahoma" charset="0"/>
              </a:rPr>
              <a:t>, reorganization, and budget cuts</a:t>
            </a:r>
          </a:p>
          <a:p>
            <a:pPr lvl="1">
              <a:buFont typeface="Monotype Sorts" charset="0"/>
              <a:buChar char="z"/>
            </a:pPr>
            <a:r>
              <a:rPr lang="en-US" dirty="0">
                <a:latin typeface="Tahoma" charset="0"/>
              </a:rPr>
              <a:t>Expansion of digital information technology and Internet</a:t>
            </a:r>
          </a:p>
          <a:p>
            <a:pPr lvl="1">
              <a:buFont typeface="Monotype Sorts" charset="0"/>
              <a:buChar char="z"/>
            </a:pPr>
            <a:r>
              <a:rPr lang="en-US" dirty="0">
                <a:latin typeface="Tahoma" charset="0"/>
              </a:rPr>
              <a:t>Glass ceiling for librarians</a:t>
            </a:r>
          </a:p>
          <a:p>
            <a:pPr lvl="1">
              <a:buFont typeface="Monotype Sorts" charset="0"/>
              <a:buChar char="z"/>
            </a:pPr>
            <a:endParaRPr lang="en-US" dirty="0">
              <a:latin typeface="Tahoma" charset="0"/>
            </a:endParaRPr>
          </a:p>
          <a:p>
            <a:pPr lvl="1"/>
            <a:endParaRPr lang="en-US" dirty="0">
              <a:latin typeface="Tahoma" charset="0"/>
            </a:endParaRPr>
          </a:p>
          <a:p>
            <a:pPr lvl="1"/>
            <a:endParaRPr lang="en-US" dirty="0">
              <a:latin typeface="Tahoma" charset="0"/>
            </a:endParaRPr>
          </a:p>
          <a:p>
            <a:pPr lvl="1"/>
            <a:endParaRPr lang="en-US" dirty="0">
              <a:latin typeface="Tahoma" charset="0"/>
            </a:endParaRP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23064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ChangeArrowheads="1"/>
          </p:cNvSpPr>
          <p:nvPr>
            <p:ph type="title"/>
          </p:nvPr>
        </p:nvSpPr>
        <p:spPr/>
        <p:txBody>
          <a:bodyPr/>
          <a:lstStyle/>
          <a:p>
            <a:r>
              <a:rPr lang="en-US" dirty="0">
                <a:solidFill>
                  <a:srgbClr val="FFFFFF"/>
                </a:solidFill>
                <a:latin typeface="Arial Black" charset="0"/>
                <a:cs typeface="Times New Roman" charset="0"/>
              </a:rPr>
              <a:t>Presentation of ROI data</a:t>
            </a:r>
          </a:p>
        </p:txBody>
      </p:sp>
      <p:sp>
        <p:nvSpPr>
          <p:cNvPr id="59394" name="Rectangle 1027"/>
          <p:cNvSpPr>
            <a:spLocks noGrp="1" noChangeArrowheads="1"/>
          </p:cNvSpPr>
          <p:nvPr>
            <p:ph type="body" idx="1"/>
          </p:nvPr>
        </p:nvSpPr>
        <p:spPr/>
        <p:txBody>
          <a:bodyPr/>
          <a:lstStyle/>
          <a:p>
            <a:r>
              <a:rPr lang="en-US">
                <a:latin typeface="Tahoma" charset="0"/>
              </a:rPr>
              <a:t>Know frame of reference of person/group to whom you are presenting </a:t>
            </a:r>
          </a:p>
          <a:p>
            <a:r>
              <a:rPr lang="en-US">
                <a:latin typeface="Tahoma" charset="0"/>
              </a:rPr>
              <a:t>Double check facts and numbers</a:t>
            </a:r>
          </a:p>
          <a:p>
            <a:r>
              <a:rPr lang="en-US">
                <a:latin typeface="Tahoma" charset="0"/>
              </a:rPr>
              <a:t>Present conservative estimates for return</a:t>
            </a:r>
          </a:p>
          <a:p>
            <a:r>
              <a:rPr lang="en-US">
                <a:latin typeface="Tahoma" charset="0"/>
              </a:rPr>
              <a:t>Be able to defend assumptions</a:t>
            </a:r>
          </a:p>
          <a:p>
            <a:endParaRPr lang="en-US">
              <a:latin typeface="Tahoma" charset="0"/>
            </a:endParaRP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ChangeArrowheads="1"/>
          </p:cNvSpPr>
          <p:nvPr>
            <p:ph type="title"/>
          </p:nvPr>
        </p:nvSpPr>
        <p:spPr/>
        <p:txBody>
          <a:bodyPr/>
          <a:lstStyle/>
          <a:p>
            <a:r>
              <a:rPr lang="en-US" dirty="0" err="1" smtClean="0">
                <a:solidFill>
                  <a:srgbClr val="FFFFFF"/>
                </a:solidFill>
                <a:latin typeface="Arial Black" charset="0"/>
                <a:cs typeface="Times New Roman" charset="0"/>
              </a:rPr>
              <a:t>Marianjoy</a:t>
            </a:r>
            <a:r>
              <a:rPr lang="en-US" dirty="0" smtClean="0">
                <a:solidFill>
                  <a:srgbClr val="FFFFFF"/>
                </a:solidFill>
                <a:latin typeface="Arial Black" charset="0"/>
                <a:cs typeface="Times New Roman" charset="0"/>
              </a:rPr>
              <a:t>: Case Study</a:t>
            </a:r>
            <a:endParaRPr lang="en-US" dirty="0">
              <a:solidFill>
                <a:srgbClr val="FFFFFF"/>
              </a:solidFill>
              <a:latin typeface="Arial Black" charset="0"/>
              <a:cs typeface="Times New Roman" charset="0"/>
            </a:endParaRPr>
          </a:p>
        </p:txBody>
      </p:sp>
      <p:sp>
        <p:nvSpPr>
          <p:cNvPr id="59394" name="Rectangle 1027"/>
          <p:cNvSpPr>
            <a:spLocks noGrp="1" noChangeArrowheads="1"/>
          </p:cNvSpPr>
          <p:nvPr>
            <p:ph type="body" idx="1"/>
          </p:nvPr>
        </p:nvSpPr>
        <p:spPr/>
        <p:txBody>
          <a:bodyPr/>
          <a:lstStyle/>
          <a:p>
            <a:r>
              <a:rPr lang="en-US" dirty="0" smtClean="0">
                <a:latin typeface="Tahoma" charset="0"/>
              </a:rPr>
              <a:t>Embedded Librarian</a:t>
            </a:r>
            <a:br>
              <a:rPr lang="en-US" dirty="0" smtClean="0">
                <a:latin typeface="Tahoma" charset="0"/>
              </a:rPr>
            </a:br>
            <a:r>
              <a:rPr lang="en-US" sz="1800" dirty="0" smtClean="0">
                <a:latin typeface="Tahoma" charset="0"/>
              </a:rPr>
              <a:t>Impact of online searching on patient Care</a:t>
            </a:r>
          </a:p>
          <a:p>
            <a:r>
              <a:rPr lang="en-US" sz="1800" dirty="0" smtClean="0">
                <a:latin typeface="Tahoma" charset="0"/>
              </a:rPr>
              <a:t>Presentations at medical conferences</a:t>
            </a:r>
          </a:p>
          <a:p>
            <a:r>
              <a:rPr lang="en-US" sz="1800" dirty="0" smtClean="0">
                <a:latin typeface="Tahoma" charset="0"/>
              </a:rPr>
              <a:t>Published </a:t>
            </a:r>
            <a:r>
              <a:rPr lang="en-US" sz="1800" dirty="0">
                <a:latin typeface="Tahoma" charset="0"/>
              </a:rPr>
              <a:t> </a:t>
            </a:r>
            <a:r>
              <a:rPr lang="en-US" sz="1800" dirty="0" smtClean="0">
                <a:latin typeface="Tahoma" charset="0"/>
              </a:rPr>
              <a:t>in Medical journals</a:t>
            </a:r>
          </a:p>
          <a:p>
            <a:r>
              <a:rPr lang="en-US" sz="1800" dirty="0" smtClean="0">
                <a:latin typeface="Tahoma" charset="0"/>
              </a:rPr>
              <a:t>Partnerships with physicians, IS, Marketing &amp; other dept.</a:t>
            </a:r>
          </a:p>
          <a:p>
            <a:r>
              <a:rPr lang="en-US" sz="1800" dirty="0" smtClean="0">
                <a:latin typeface="Tahoma" charset="0"/>
              </a:rPr>
              <a:t>Grant writing</a:t>
            </a:r>
          </a:p>
          <a:p>
            <a:r>
              <a:rPr lang="en-US" sz="1800" dirty="0" smtClean="0">
                <a:latin typeface="Tahoma" charset="0"/>
              </a:rPr>
              <a:t>Website development</a:t>
            </a:r>
          </a:p>
          <a:p>
            <a:r>
              <a:rPr lang="en-US" sz="1800" dirty="0" smtClean="0">
                <a:latin typeface="Tahoma" charset="0"/>
              </a:rPr>
              <a:t>Consumer Health Information initiatives</a:t>
            </a:r>
          </a:p>
          <a:p>
            <a:endParaRPr lang="en-US" sz="1800" dirty="0" smtClean="0">
              <a:latin typeface="Tahoma" charset="0"/>
            </a:endParaRPr>
          </a:p>
          <a:p>
            <a:endParaRPr lang="en-US" dirty="0">
              <a:latin typeface="Tahoma" charset="0"/>
            </a:endParaRP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29080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ChangeArrowheads="1"/>
          </p:cNvSpPr>
          <p:nvPr>
            <p:ph type="title"/>
          </p:nvPr>
        </p:nvSpPr>
        <p:spPr/>
        <p:txBody>
          <a:bodyPr/>
          <a:lstStyle/>
          <a:p>
            <a:r>
              <a:rPr lang="en-US" dirty="0" err="1" smtClean="0">
                <a:solidFill>
                  <a:srgbClr val="FFFFFF"/>
                </a:solidFill>
                <a:latin typeface="Arial Black" charset="0"/>
                <a:cs typeface="Times New Roman" charset="0"/>
              </a:rPr>
              <a:t>Marianjoy</a:t>
            </a:r>
            <a:r>
              <a:rPr lang="en-US" dirty="0" smtClean="0">
                <a:solidFill>
                  <a:srgbClr val="FFFFFF"/>
                </a:solidFill>
                <a:latin typeface="Arial Black" charset="0"/>
                <a:cs typeface="Times New Roman" charset="0"/>
              </a:rPr>
              <a:t>: Case Study</a:t>
            </a:r>
            <a:endParaRPr lang="en-US" dirty="0">
              <a:solidFill>
                <a:srgbClr val="FFFFFF"/>
              </a:solidFill>
              <a:latin typeface="Arial Black" charset="0"/>
              <a:cs typeface="Times New Roman" charset="0"/>
            </a:endParaRPr>
          </a:p>
        </p:txBody>
      </p:sp>
      <p:sp>
        <p:nvSpPr>
          <p:cNvPr id="59394" name="Rectangle 1027"/>
          <p:cNvSpPr>
            <a:spLocks noGrp="1" noChangeArrowheads="1"/>
          </p:cNvSpPr>
          <p:nvPr>
            <p:ph type="body" idx="1"/>
          </p:nvPr>
        </p:nvSpPr>
        <p:spPr/>
        <p:txBody>
          <a:bodyPr/>
          <a:lstStyle/>
          <a:p>
            <a:r>
              <a:rPr lang="en-US" dirty="0" smtClean="0">
                <a:latin typeface="Tahoma" charset="0"/>
              </a:rPr>
              <a:t>ILL  for staff Justification</a:t>
            </a:r>
          </a:p>
          <a:p>
            <a:endParaRPr lang="en-US" dirty="0">
              <a:latin typeface="Tahoma" charset="0"/>
            </a:endParaRP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63310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ChangeArrowheads="1"/>
          </p:cNvSpPr>
          <p:nvPr>
            <p:ph type="title"/>
          </p:nvPr>
        </p:nvSpPr>
        <p:spPr>
          <a:xfrm>
            <a:off x="381000" y="0"/>
            <a:ext cx="7772400" cy="1143000"/>
          </a:xfrm>
        </p:spPr>
        <p:txBody>
          <a:bodyPr/>
          <a:lstStyle/>
          <a:p>
            <a:r>
              <a:rPr lang="en-US" dirty="0" smtClean="0">
                <a:solidFill>
                  <a:srgbClr val="FFFFFF"/>
                </a:solidFill>
                <a:latin typeface="Arial Black" charset="0"/>
                <a:cs typeface="Times New Roman" charset="0"/>
              </a:rPr>
              <a:t>ROI Calculators</a:t>
            </a:r>
            <a:endParaRPr lang="en-US" dirty="0">
              <a:solidFill>
                <a:srgbClr val="FFFFFF"/>
              </a:solidFill>
              <a:latin typeface="Arial Black" charset="0"/>
              <a:cs typeface="Times New Roman" charset="0"/>
            </a:endParaRPr>
          </a:p>
        </p:txBody>
      </p:sp>
      <p:sp>
        <p:nvSpPr>
          <p:cNvPr id="59394" name="Rectangle 1027"/>
          <p:cNvSpPr>
            <a:spLocks noGrp="1" noChangeArrowheads="1"/>
          </p:cNvSpPr>
          <p:nvPr>
            <p:ph type="body" idx="1"/>
          </p:nvPr>
        </p:nvSpPr>
        <p:spPr>
          <a:xfrm>
            <a:off x="10695" y="1828800"/>
            <a:ext cx="8178800" cy="4171950"/>
          </a:xfrm>
        </p:spPr>
        <p:txBody>
          <a:bodyPr/>
          <a:lstStyle/>
          <a:p>
            <a:pPr marL="0" indent="0">
              <a:buNone/>
            </a:pPr>
            <a:endParaRPr lang="en-US" dirty="0" smtClean="0">
              <a:latin typeface="Tahoma" charset="0"/>
            </a:endParaRPr>
          </a:p>
          <a:p>
            <a:endParaRPr lang="en-US" dirty="0">
              <a:latin typeface="Tahoma" charset="0"/>
            </a:endParaRP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Screen Shot 2018-02-02 at 9.49.54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1524000"/>
            <a:ext cx="7823200" cy="4782100"/>
          </a:xfrm>
          <a:prstGeom prst="rect">
            <a:avLst/>
          </a:prstGeom>
        </p:spPr>
      </p:pic>
    </p:spTree>
    <p:extLst>
      <p:ext uri="{BB962C8B-B14F-4D97-AF65-F5344CB8AC3E}">
        <p14:creationId xmlns:p14="http://schemas.microsoft.com/office/powerpoint/2010/main" xmlns="" val="16463310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401" name="Text Box 9"/>
          <p:cNvSpPr txBox="1">
            <a:spLocks noChangeArrowheads="1"/>
          </p:cNvSpPr>
          <p:nvPr/>
        </p:nvSpPr>
        <p:spPr bwMode="auto">
          <a:xfrm>
            <a:off x="3581400" y="5029200"/>
            <a:ext cx="28956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Tahoma" charset="0"/>
                <a:ea typeface="ＭＳ Ｐゴシック" charset="0"/>
              </a:defRPr>
            </a:lvl1pPr>
            <a:lvl2pPr>
              <a:defRPr kumimoji="1" sz="2800">
                <a:solidFill>
                  <a:schemeClr val="tx1"/>
                </a:solidFill>
                <a:latin typeface="Tahoma" charset="0"/>
                <a:ea typeface="ＭＳ Ｐゴシック" charset="0"/>
              </a:defRPr>
            </a:lvl2pPr>
            <a:lvl3pPr>
              <a:defRPr kumimoji="1" sz="2400">
                <a:solidFill>
                  <a:schemeClr val="tx1"/>
                </a:solidFill>
                <a:latin typeface="Tahoma" charset="0"/>
                <a:ea typeface="ＭＳ Ｐゴシック" charset="0"/>
              </a:defRPr>
            </a:lvl3pPr>
            <a:lvl4pPr>
              <a:defRPr kumimoji="1" sz="2000">
                <a:solidFill>
                  <a:schemeClr val="tx1"/>
                </a:solidFill>
                <a:latin typeface="Tahoma" charset="0"/>
                <a:ea typeface="ＭＳ Ｐゴシック" charset="0"/>
              </a:defRPr>
            </a:lvl4pPr>
            <a:lvl5pPr>
              <a:defRPr kumimoji="1" sz="2000">
                <a:solidFill>
                  <a:schemeClr val="tx1"/>
                </a:solidFill>
                <a:latin typeface="Tahoma" charset="0"/>
                <a:ea typeface="ＭＳ Ｐゴシック" charset="0"/>
              </a:defRPr>
            </a:lvl5pPr>
            <a:lvl6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6pPr>
            <a:lvl7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7pPr>
            <a:lvl8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8pPr>
            <a:lvl9pPr eaLnBrk="0" fontAlgn="base" hangingPunct="0">
              <a:spcBef>
                <a:spcPct val="20000"/>
              </a:spcBef>
              <a:spcAft>
                <a:spcPct val="0"/>
              </a:spcAft>
              <a:buClr>
                <a:schemeClr val="accent2"/>
              </a:buClr>
              <a:buChar char="–"/>
              <a:defRPr kumimoji="1" sz="2000">
                <a:solidFill>
                  <a:schemeClr val="tx1"/>
                </a:solidFill>
                <a:latin typeface="Tahoma" charset="0"/>
                <a:ea typeface="ＭＳ Ｐゴシック" charset="0"/>
              </a:defRPr>
            </a:lvl9pPr>
          </a:lstStyle>
          <a:p>
            <a:pPr>
              <a:spcBef>
                <a:spcPct val="50000"/>
              </a:spcBef>
              <a:defRPr/>
            </a:pPr>
            <a:r>
              <a:rPr kumimoji="0" lang="en-US" sz="9600" b="1" dirty="0" smtClean="0">
                <a:solidFill>
                  <a:srgbClr val="FF3300"/>
                </a:solidFill>
                <a:latin typeface="EngraversGothic BT" charset="0"/>
                <a:cs typeface="+mn-cs"/>
              </a:rPr>
              <a:t> </a:t>
            </a:r>
          </a:p>
        </p:txBody>
      </p:sp>
      <p:pic>
        <p:nvPicPr>
          <p:cNvPr id="2" name="Picture 1" descr="_MG_187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70000" y="0"/>
            <a:ext cx="6584752" cy="6858000"/>
          </a:xfrm>
          <a:prstGeom prst="rect">
            <a:avLst/>
          </a:prstGeom>
        </p:spPr>
      </p:pic>
    </p:spTree>
    <p:extLst>
      <p:ext uri="{BB962C8B-B14F-4D97-AF65-F5344CB8AC3E}">
        <p14:creationId xmlns:p14="http://schemas.microsoft.com/office/powerpoint/2010/main" xmlns="" val="6000921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r>
              <a:rPr lang="en-US">
                <a:latin typeface="Arial Black" charset="0"/>
              </a:rPr>
              <a:t>Questions???</a:t>
            </a:r>
          </a:p>
        </p:txBody>
      </p:sp>
      <p:pic>
        <p:nvPicPr>
          <p:cNvPr id="141314" name="Picture 3" descr="bd00028_"/>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2341563" y="1885950"/>
            <a:ext cx="4410075" cy="4171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457200" y="152400"/>
            <a:ext cx="7772400" cy="1143000"/>
          </a:xfrm>
        </p:spPr>
        <p:txBody>
          <a:bodyPr/>
          <a:lstStyle/>
          <a:p>
            <a:r>
              <a:rPr lang="en-US" sz="3600" b="1" dirty="0" err="1" smtClean="0">
                <a:solidFill>
                  <a:srgbClr val="FFFFFF"/>
                </a:solidFill>
                <a:latin typeface="Arial Black" charset="0"/>
              </a:rPr>
              <a:t>Challanges</a:t>
            </a:r>
            <a:endParaRPr lang="en-US" dirty="0">
              <a:solidFill>
                <a:srgbClr val="FFFFFF"/>
              </a:solidFill>
              <a:latin typeface="Arial Black" charset="0"/>
            </a:endParaRPr>
          </a:p>
        </p:txBody>
      </p:sp>
      <p:sp>
        <p:nvSpPr>
          <p:cNvPr id="9218" name="Rectangle 3"/>
          <p:cNvSpPr>
            <a:spLocks noGrp="1" noChangeArrowheads="1"/>
          </p:cNvSpPr>
          <p:nvPr>
            <p:ph type="body" idx="1"/>
          </p:nvPr>
        </p:nvSpPr>
        <p:spPr>
          <a:xfrm>
            <a:off x="685800" y="1981200"/>
            <a:ext cx="8077200" cy="4572000"/>
          </a:xfrm>
        </p:spPr>
        <p:txBody>
          <a:bodyPr/>
          <a:lstStyle/>
          <a:p>
            <a:pPr marL="457200" lvl="1" indent="0">
              <a:buClr>
                <a:srgbClr val="FFCC00"/>
              </a:buClr>
              <a:buNone/>
            </a:pPr>
            <a:r>
              <a:rPr lang="en-US" sz="3200" dirty="0" smtClean="0">
                <a:latin typeface="Tahoma" charset="0"/>
              </a:rPr>
              <a:t>Measuring the library’s value</a:t>
            </a:r>
          </a:p>
          <a:p>
            <a:pPr marL="457200" lvl="1" indent="0">
              <a:buClr>
                <a:srgbClr val="FFCC00"/>
              </a:buClr>
              <a:buNone/>
            </a:pPr>
            <a:endParaRPr lang="en-US" sz="3200" dirty="0" smtClean="0">
              <a:latin typeface="Tahoma" charset="0"/>
            </a:endParaRPr>
          </a:p>
          <a:p>
            <a:pPr marL="457200" lvl="1" indent="0">
              <a:buClr>
                <a:srgbClr val="FFCC00"/>
              </a:buClr>
              <a:buFont typeface="Monotype Sorts" charset="0"/>
              <a:buNone/>
            </a:pPr>
            <a:r>
              <a:rPr lang="en-US" sz="2400" dirty="0" smtClean="0">
                <a:latin typeface="Tahoma" charset="0"/>
              </a:rPr>
              <a:t>Even </a:t>
            </a:r>
            <a:r>
              <a:rPr lang="en-US" sz="2400" dirty="0">
                <a:latin typeface="Tahoma" charset="0"/>
              </a:rPr>
              <a:t>though medical librarians continue to provide vital expertise in retrieving, evaluating, and disseminating critical information for improved patient outcomes, the greatest challenge lies in demonstrating the library’s value across the organization. </a:t>
            </a: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62484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228600"/>
            <a:ext cx="7772400" cy="1143000"/>
          </a:xfrm>
        </p:spPr>
        <p:txBody>
          <a:bodyPr/>
          <a:lstStyle/>
          <a:p>
            <a:r>
              <a:rPr lang="en-US" b="1" dirty="0" smtClean="0">
                <a:solidFill>
                  <a:schemeClr val="tx1"/>
                </a:solidFill>
                <a:latin typeface="Arial Black" charset="0"/>
              </a:rPr>
              <a:t>Some Solutions</a:t>
            </a:r>
            <a:endParaRPr lang="en-US" b="1" dirty="0">
              <a:latin typeface="Arial Black" charset="0"/>
            </a:endParaRPr>
          </a:p>
        </p:txBody>
      </p:sp>
      <p:sp>
        <p:nvSpPr>
          <p:cNvPr id="21506" name="Rectangle 3"/>
          <p:cNvSpPr>
            <a:spLocks noGrp="1" noChangeArrowheads="1"/>
          </p:cNvSpPr>
          <p:nvPr>
            <p:ph type="body" idx="1"/>
          </p:nvPr>
        </p:nvSpPr>
        <p:spPr>
          <a:xfrm>
            <a:off x="304800" y="1752600"/>
            <a:ext cx="8534400" cy="4572000"/>
          </a:xfrm>
        </p:spPr>
        <p:txBody>
          <a:bodyPr/>
          <a:lstStyle/>
          <a:p>
            <a:pPr>
              <a:lnSpc>
                <a:spcPct val="90000"/>
              </a:lnSpc>
              <a:buFont typeface="Monotype Sorts" charset="0"/>
              <a:buNone/>
            </a:pPr>
            <a:r>
              <a:rPr lang="en-US">
                <a:latin typeface="Tahoma" charset="0"/>
              </a:rPr>
              <a:t>   In today’s competitive environment the information professionals must:</a:t>
            </a:r>
          </a:p>
          <a:p>
            <a:pPr>
              <a:lnSpc>
                <a:spcPct val="90000"/>
              </a:lnSpc>
              <a:buFont typeface="Monotype Sorts" charset="0"/>
              <a:buNone/>
            </a:pPr>
            <a:endParaRPr lang="en-US">
              <a:latin typeface="Tahoma" charset="0"/>
            </a:endParaRPr>
          </a:p>
          <a:p>
            <a:pPr lvl="1">
              <a:lnSpc>
                <a:spcPct val="90000"/>
              </a:lnSpc>
              <a:buClr>
                <a:srgbClr val="FFCC00"/>
              </a:buClr>
              <a:buFont typeface="Monotype Sorts" charset="0"/>
              <a:buChar char="z"/>
            </a:pPr>
            <a:r>
              <a:rPr lang="en-US">
                <a:latin typeface="Tahoma" charset="0"/>
              </a:rPr>
              <a:t>Understand the corporate culture</a:t>
            </a:r>
          </a:p>
          <a:p>
            <a:pPr lvl="1">
              <a:lnSpc>
                <a:spcPct val="90000"/>
              </a:lnSpc>
              <a:buClr>
                <a:srgbClr val="FFCC00"/>
              </a:buClr>
              <a:buFont typeface="Monotype Sorts" charset="0"/>
              <a:buChar char="z"/>
            </a:pPr>
            <a:endParaRPr lang="en-US">
              <a:latin typeface="Tahoma" charset="0"/>
            </a:endParaRPr>
          </a:p>
          <a:p>
            <a:pPr lvl="1">
              <a:lnSpc>
                <a:spcPct val="90000"/>
              </a:lnSpc>
              <a:buClr>
                <a:srgbClr val="FFCC00"/>
              </a:buClr>
              <a:buFont typeface="Monotype Sorts" charset="0"/>
              <a:buChar char="z"/>
            </a:pPr>
            <a:r>
              <a:rPr lang="en-US">
                <a:latin typeface="Tahoma" charset="0"/>
              </a:rPr>
              <a:t>Seek new ways to increase their visibility</a:t>
            </a:r>
          </a:p>
          <a:p>
            <a:pPr lvl="1">
              <a:lnSpc>
                <a:spcPct val="90000"/>
              </a:lnSpc>
              <a:buClr>
                <a:srgbClr val="FFCC00"/>
              </a:buClr>
              <a:buFont typeface="Monotype Sorts" charset="0"/>
              <a:buChar char="z"/>
            </a:pPr>
            <a:endParaRPr lang="en-US">
              <a:latin typeface="Tahoma" charset="0"/>
            </a:endParaRPr>
          </a:p>
          <a:p>
            <a:pPr lvl="1">
              <a:lnSpc>
                <a:spcPct val="90000"/>
              </a:lnSpc>
              <a:buClr>
                <a:srgbClr val="FFCC00"/>
              </a:buClr>
              <a:buFont typeface="Monotype Sorts" charset="0"/>
              <a:buChar char="z"/>
            </a:pPr>
            <a:r>
              <a:rPr lang="en-US">
                <a:latin typeface="Tahoma" charset="0"/>
              </a:rPr>
              <a:t>Explore new and innovative methods to become an important part of the management</a:t>
            </a:r>
          </a:p>
          <a:p>
            <a:pPr>
              <a:lnSpc>
                <a:spcPct val="90000"/>
              </a:lnSpc>
              <a:buClr>
                <a:srgbClr val="FFCC00"/>
              </a:buClr>
            </a:pPr>
            <a:endParaRPr lang="en-US">
              <a:latin typeface="Tahoma" charset="0"/>
            </a:endParaRP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64198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b="1" dirty="0" smtClean="0">
                <a:solidFill>
                  <a:schemeClr val="tx1"/>
                </a:solidFill>
                <a:latin typeface="Arial Black" charset="0"/>
              </a:rPr>
              <a:t>Some Solutions</a:t>
            </a:r>
            <a:endParaRPr lang="en-US" b="1" dirty="0">
              <a:latin typeface="Arial Black" charset="0"/>
            </a:endParaRPr>
          </a:p>
        </p:txBody>
      </p:sp>
      <p:sp>
        <p:nvSpPr>
          <p:cNvPr id="23554" name="Rectangle 3"/>
          <p:cNvSpPr>
            <a:spLocks noGrp="1" noChangeArrowheads="1"/>
          </p:cNvSpPr>
          <p:nvPr>
            <p:ph type="body" idx="1"/>
          </p:nvPr>
        </p:nvSpPr>
        <p:spPr>
          <a:xfrm>
            <a:off x="304800" y="1905000"/>
            <a:ext cx="8178800" cy="4171950"/>
          </a:xfrm>
        </p:spPr>
        <p:txBody>
          <a:bodyPr/>
          <a:lstStyle/>
          <a:p>
            <a:pPr lvl="1">
              <a:buClr>
                <a:schemeClr val="tx1"/>
              </a:buClr>
              <a:buFontTx/>
              <a:buChar char="•"/>
            </a:pPr>
            <a:endParaRPr lang="en-US">
              <a:latin typeface="Tahoma" charset="0"/>
            </a:endParaRPr>
          </a:p>
          <a:p>
            <a:pPr lvl="1">
              <a:buClr>
                <a:srgbClr val="FFCC00"/>
              </a:buClr>
              <a:buFont typeface="Monotype Sorts" charset="0"/>
              <a:buChar char="z"/>
            </a:pPr>
            <a:r>
              <a:rPr lang="en-US" sz="3200">
                <a:latin typeface="Tahoma" charset="0"/>
              </a:rPr>
              <a:t>Play a pivotal role in the organization's knowledge culture</a:t>
            </a:r>
          </a:p>
          <a:p>
            <a:pPr lvl="1">
              <a:buClr>
                <a:srgbClr val="FFCC00"/>
              </a:buClr>
              <a:buFont typeface="Monotype Sorts" charset="0"/>
              <a:buChar char="z"/>
            </a:pPr>
            <a:r>
              <a:rPr lang="en-US" sz="3200">
                <a:latin typeface="Tahoma" charset="0"/>
              </a:rPr>
              <a:t>Adopt a higher management profile</a:t>
            </a:r>
          </a:p>
          <a:p>
            <a:pPr lvl="1">
              <a:buClr>
                <a:srgbClr val="FFCC00"/>
              </a:buClr>
              <a:buFont typeface="Monotype Sorts" charset="0"/>
              <a:buChar char="z"/>
            </a:pPr>
            <a:r>
              <a:rPr lang="en-US" sz="3200">
                <a:latin typeface="Tahoma" charset="0"/>
              </a:rPr>
              <a:t>Gain clout and expand their influence</a:t>
            </a:r>
          </a:p>
          <a:p>
            <a:endParaRPr lang="en-US">
              <a:latin typeface="Tahoma" charset="0"/>
            </a:endParaRPr>
          </a:p>
        </p:txBody>
      </p:sp>
      <p:pic>
        <p:nvPicPr>
          <p:cNvPr id="2355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762000" y="304800"/>
            <a:ext cx="7696200" cy="838200"/>
          </a:xfrm>
        </p:spPr>
        <p:txBody>
          <a:bodyPr/>
          <a:lstStyle/>
          <a:p>
            <a:r>
              <a:rPr lang="en-US" sz="2000" b="1">
                <a:solidFill>
                  <a:srgbClr val="FFFFFF"/>
                </a:solidFill>
                <a:latin typeface="Arial Black" charset="0"/>
              </a:rPr>
              <a:t/>
            </a:r>
            <a:br>
              <a:rPr lang="en-US" sz="2000" b="1">
                <a:solidFill>
                  <a:srgbClr val="FFFFFF"/>
                </a:solidFill>
                <a:latin typeface="Arial Black" charset="0"/>
              </a:rPr>
            </a:br>
            <a:r>
              <a:rPr lang="en-US" sz="3600" b="1">
                <a:solidFill>
                  <a:srgbClr val="FFFFFF"/>
                </a:solidFill>
                <a:latin typeface="Arial Black" charset="0"/>
              </a:rPr>
              <a:t>Changing Roles…..</a:t>
            </a:r>
            <a:endParaRPr lang="en-US" sz="3600">
              <a:solidFill>
                <a:srgbClr val="FFFFFF"/>
              </a:solidFill>
              <a:latin typeface="Arial Black" charset="0"/>
            </a:endParaRPr>
          </a:p>
        </p:txBody>
      </p:sp>
      <p:sp>
        <p:nvSpPr>
          <p:cNvPr id="26626" name="Rectangle 3"/>
          <p:cNvSpPr>
            <a:spLocks noGrp="1" noChangeArrowheads="1"/>
          </p:cNvSpPr>
          <p:nvPr>
            <p:ph type="body" idx="1"/>
          </p:nvPr>
        </p:nvSpPr>
        <p:spPr>
          <a:xfrm>
            <a:off x="228600" y="1447800"/>
            <a:ext cx="8534400" cy="4419600"/>
          </a:xfrm>
        </p:spPr>
        <p:txBody>
          <a:bodyPr/>
          <a:lstStyle/>
          <a:p>
            <a:pPr>
              <a:buFont typeface="Monotype Sorts" charset="0"/>
              <a:buNone/>
            </a:pPr>
            <a:r>
              <a:rPr lang="en-US" sz="2800" dirty="0">
                <a:latin typeface="Tahoma" charset="0"/>
              </a:rPr>
              <a:t>  	</a:t>
            </a:r>
            <a:r>
              <a:rPr lang="en-US" sz="2400" dirty="0">
                <a:latin typeface="Tahoma" charset="0"/>
              </a:rPr>
              <a:t>According to SLA, special librarians are “information source experts dedicated to putting knowledge to work”</a:t>
            </a:r>
            <a:endParaRPr lang="en-US" altLang="ja-JP" sz="2800" dirty="0">
              <a:latin typeface="Tahoma" charset="0"/>
            </a:endParaRPr>
          </a:p>
          <a:p>
            <a:pPr lvl="1"/>
            <a:r>
              <a:rPr lang="en-US" sz="2400" dirty="0">
                <a:latin typeface="Tahoma" charset="0"/>
              </a:rPr>
              <a:t>Knowledge management</a:t>
            </a:r>
          </a:p>
          <a:p>
            <a:pPr lvl="1"/>
            <a:r>
              <a:rPr lang="en-US" sz="2400" dirty="0">
                <a:latin typeface="Tahoma" charset="0"/>
              </a:rPr>
              <a:t>Information management</a:t>
            </a:r>
          </a:p>
          <a:p>
            <a:pPr lvl="1"/>
            <a:r>
              <a:rPr lang="en-US" sz="2400" dirty="0">
                <a:latin typeface="Tahoma" charset="0"/>
              </a:rPr>
              <a:t>Value added services</a:t>
            </a:r>
          </a:p>
          <a:p>
            <a:pPr lvl="1"/>
            <a:r>
              <a:rPr lang="en-US" sz="2400" dirty="0">
                <a:latin typeface="Tahoma" charset="0"/>
              </a:rPr>
              <a:t>Evaluation of company information software and sources prior to purchase</a:t>
            </a:r>
          </a:p>
          <a:p>
            <a:pPr lvl="1"/>
            <a:r>
              <a:rPr lang="en-US" sz="2400" dirty="0">
                <a:latin typeface="Tahoma" charset="0"/>
              </a:rPr>
              <a:t>Internal data base development</a:t>
            </a:r>
          </a:p>
          <a:p>
            <a:pPr lvl="1"/>
            <a:r>
              <a:rPr lang="en-US" sz="2400" dirty="0">
                <a:latin typeface="Tahoma" charset="0"/>
              </a:rPr>
              <a:t>Intranet  and web site </a:t>
            </a:r>
            <a:r>
              <a:rPr lang="en-US" sz="2400" dirty="0" smtClean="0">
                <a:latin typeface="Tahoma" charset="0"/>
              </a:rPr>
              <a:t>development</a:t>
            </a:r>
            <a:endParaRPr lang="en-US" sz="2400" dirty="0">
              <a:latin typeface="Tahoma" charset="0"/>
            </a:endParaRPr>
          </a:p>
          <a:p>
            <a:pPr lvl="1"/>
            <a:r>
              <a:rPr lang="en-US" sz="2400" dirty="0">
                <a:latin typeface="Tahoma" charset="0"/>
              </a:rPr>
              <a:t>Competitive Intelligence</a:t>
            </a:r>
          </a:p>
          <a:p>
            <a:pPr lvl="1"/>
            <a:endParaRPr lang="en-US" sz="2400" dirty="0">
              <a:latin typeface="Tahoma" charset="0"/>
            </a:endParaRPr>
          </a:p>
          <a:p>
            <a:pPr lvl="1"/>
            <a:endParaRPr lang="en-US" sz="2400" dirty="0">
              <a:latin typeface="Tahoma" charset="0"/>
            </a:endParaRPr>
          </a:p>
          <a:p>
            <a:endParaRPr lang="en-US" sz="2800" dirty="0">
              <a:latin typeface="Tahoma" charset="0"/>
            </a:endParaRPr>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64008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06400" y="228600"/>
            <a:ext cx="8356600" cy="1066800"/>
          </a:xfrm>
        </p:spPr>
        <p:txBody>
          <a:bodyPr/>
          <a:lstStyle/>
          <a:p>
            <a:r>
              <a:rPr lang="en-US" sz="2800" b="1" dirty="0">
                <a:solidFill>
                  <a:srgbClr val="FFFFFF"/>
                </a:solidFill>
                <a:latin typeface="Arial Black" charset="0"/>
              </a:rPr>
              <a:t>What is</a:t>
            </a:r>
            <a:r>
              <a:rPr lang="en-US" sz="2800" dirty="0">
                <a:solidFill>
                  <a:srgbClr val="FFFFFF"/>
                </a:solidFill>
                <a:latin typeface="Arial Black" charset="0"/>
              </a:rPr>
              <a:t> </a:t>
            </a:r>
            <a:br>
              <a:rPr lang="en-US" sz="2800" dirty="0">
                <a:solidFill>
                  <a:srgbClr val="FFFFFF"/>
                </a:solidFill>
                <a:latin typeface="Arial Black" charset="0"/>
              </a:rPr>
            </a:br>
            <a:r>
              <a:rPr lang="en-US" sz="3600" dirty="0">
                <a:solidFill>
                  <a:srgbClr val="FFFFFF"/>
                </a:solidFill>
                <a:latin typeface="Arial Black" charset="0"/>
              </a:rPr>
              <a:t>COMPETITIVE INTELLIGENCE?</a:t>
            </a:r>
          </a:p>
        </p:txBody>
      </p:sp>
      <p:sp>
        <p:nvSpPr>
          <p:cNvPr id="28674" name="Rectangle 3"/>
          <p:cNvSpPr>
            <a:spLocks noGrp="1" noChangeArrowheads="1"/>
          </p:cNvSpPr>
          <p:nvPr>
            <p:ph type="body" idx="1"/>
          </p:nvPr>
        </p:nvSpPr>
        <p:spPr/>
        <p:txBody>
          <a:bodyPr/>
          <a:lstStyle/>
          <a:p>
            <a:endParaRPr lang="en-US" sz="3600">
              <a:latin typeface="Tahoma" charset="0"/>
            </a:endParaRPr>
          </a:p>
          <a:p>
            <a:r>
              <a:rPr lang="en-US">
                <a:latin typeface="Tahoma" charset="0"/>
              </a:rPr>
              <a:t>Cutting edge information which allows an organization to stay ahead in Today’s global competition	</a:t>
            </a:r>
          </a:p>
          <a:p>
            <a:pPr lvl="1"/>
            <a:r>
              <a:rPr lang="en-US">
                <a:latin typeface="Tahoma" charset="0"/>
              </a:rPr>
              <a:t>Competitors: their strengths, weaknesses, market share, mergers &amp; acquisitions, new products,  and  intellectual property</a:t>
            </a:r>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632460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b="1" dirty="0">
                <a:solidFill>
                  <a:srgbClr val="FFFFFF"/>
                </a:solidFill>
                <a:latin typeface="Arial Black" charset="0"/>
              </a:rPr>
              <a:t>MORE SOLUTIONS</a:t>
            </a:r>
          </a:p>
        </p:txBody>
      </p:sp>
      <p:sp>
        <p:nvSpPr>
          <p:cNvPr id="31746" name="Rectangle 3"/>
          <p:cNvSpPr>
            <a:spLocks noGrp="1" noChangeArrowheads="1"/>
          </p:cNvSpPr>
          <p:nvPr>
            <p:ph type="body" idx="1"/>
          </p:nvPr>
        </p:nvSpPr>
        <p:spPr>
          <a:xfrm>
            <a:off x="685800" y="1828800"/>
            <a:ext cx="8178800" cy="4171950"/>
          </a:xfrm>
        </p:spPr>
        <p:txBody>
          <a:bodyPr/>
          <a:lstStyle/>
          <a:p>
            <a:pPr lvl="1"/>
            <a:endParaRPr lang="en-US" sz="3600" dirty="0">
              <a:latin typeface="Tahoma" charset="0"/>
            </a:endParaRPr>
          </a:p>
          <a:p>
            <a:pPr lvl="1"/>
            <a:endParaRPr lang="en-US" sz="3600" dirty="0">
              <a:latin typeface="Tahoma" charset="0"/>
            </a:endParaRPr>
          </a:p>
          <a:p>
            <a:pPr lvl="1"/>
            <a:r>
              <a:rPr lang="en-US" sz="4000" dirty="0">
                <a:latin typeface="Tahoma" charset="0"/>
              </a:rPr>
              <a:t>Return on Investment (ROI)</a:t>
            </a:r>
          </a:p>
          <a:p>
            <a:endParaRPr lang="en-US" sz="3600" dirty="0">
              <a:latin typeface="Tahoma" charset="0"/>
            </a:endParaRPr>
          </a:p>
          <a:p>
            <a:endParaRPr lang="en-US" dirty="0">
              <a:latin typeface="Tahoma"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496050"/>
            <a:ext cx="2336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
      <a:dk1>
        <a:srgbClr val="000000"/>
      </a:dk1>
      <a:lt1>
        <a:srgbClr val="FFFFFF"/>
      </a:lt1>
      <a:dk2>
        <a:srgbClr val="000066"/>
      </a:dk2>
      <a:lt2>
        <a:srgbClr val="FFCC00"/>
      </a:lt2>
      <a:accent1>
        <a:srgbClr val="0066FF"/>
      </a:accent1>
      <a:accent2>
        <a:srgbClr val="FFCC00"/>
      </a:accent2>
      <a:accent3>
        <a:srgbClr val="AAAAB8"/>
      </a:accent3>
      <a:accent4>
        <a:srgbClr val="DADADA"/>
      </a:accent4>
      <a:accent5>
        <a:srgbClr val="AAB8FF"/>
      </a:accent5>
      <a:accent6>
        <a:srgbClr val="E7B900"/>
      </a:accent6>
      <a:hlink>
        <a:srgbClr val="99CCFF"/>
      </a:hlink>
      <a:folHlink>
        <a:srgbClr val="9933FF"/>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6871</TotalTime>
  <Words>898</Words>
  <Application>Microsoft Macintosh PowerPoint</Application>
  <PresentationFormat>On-screen Show (4:3)</PresentationFormat>
  <Paragraphs>199</Paragraphs>
  <Slides>35</Slides>
  <Notes>9</Notes>
  <HiddenSlides>2</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Contemporary Portrait</vt:lpstr>
      <vt:lpstr>    COMMUNICATING OUR VALUE AS HEALTH INFORMATION  PROFESSIONALS: ARE WE WORTH IT? </vt:lpstr>
      <vt:lpstr>Trends</vt:lpstr>
      <vt:lpstr> Trends</vt:lpstr>
      <vt:lpstr>Challanges</vt:lpstr>
      <vt:lpstr>Some Solutions</vt:lpstr>
      <vt:lpstr>Some Solutions</vt:lpstr>
      <vt:lpstr> Changing Roles…..</vt:lpstr>
      <vt:lpstr>What is  COMPETITIVE INTELLIGENCE?</vt:lpstr>
      <vt:lpstr>MORE SOLUTIONS</vt:lpstr>
      <vt:lpstr>Return on Investment (ROI)</vt:lpstr>
      <vt:lpstr>What is ROI?</vt:lpstr>
      <vt:lpstr>What is ROI?</vt:lpstr>
      <vt:lpstr>Why is ROI important?</vt:lpstr>
      <vt:lpstr>Why is ROI important?</vt:lpstr>
      <vt:lpstr>ROI</vt:lpstr>
      <vt:lpstr>How can we measure ROI for information services?</vt:lpstr>
      <vt:lpstr>Business Drivers</vt:lpstr>
      <vt:lpstr>Business Drivers</vt:lpstr>
      <vt:lpstr>Business Drivers</vt:lpstr>
      <vt:lpstr>What is the principal cause of failure to achieve ROI?</vt:lpstr>
      <vt:lpstr>No single ROI formula because:</vt:lpstr>
      <vt:lpstr>Because there is no single, simple ROI formula…</vt:lpstr>
      <vt:lpstr>Metrics</vt:lpstr>
      <vt:lpstr>How can we estimate ROI for information services?</vt:lpstr>
      <vt:lpstr>Assumptions (Scenario 1):</vt:lpstr>
      <vt:lpstr>Calculation of Cost Savings (Scenario 1):</vt:lpstr>
      <vt:lpstr>   Estimated Savings/Value—Scenario 1 </vt:lpstr>
      <vt:lpstr>ROI Estimates--Scenario 2</vt:lpstr>
      <vt:lpstr>What would be the most convincing metric to convey the value of the information center to your management?</vt:lpstr>
      <vt:lpstr>Presentation of ROI data</vt:lpstr>
      <vt:lpstr>Marianjoy: Case Study</vt:lpstr>
      <vt:lpstr>Marianjoy: Case Study</vt:lpstr>
      <vt:lpstr>ROI Calculators</vt:lpstr>
      <vt:lpstr>Slide 34</vt:lpstr>
      <vt:lpstr>Questions???</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BIOBUSINESS RESOURCES FOR HEALTH SCIENCES LIBRARIANS</dc:title>
  <dc:creator>Preferred Customer</dc:creator>
  <cp:lastModifiedBy>Deepak Yadav</cp:lastModifiedBy>
  <cp:revision>476</cp:revision>
  <cp:lastPrinted>2000-04-29T14:24:59Z</cp:lastPrinted>
  <dcterms:created xsi:type="dcterms:W3CDTF">2000-04-23T00:11:58Z</dcterms:created>
  <dcterms:modified xsi:type="dcterms:W3CDTF">2018-02-02T07:59:48Z</dcterms:modified>
</cp:coreProperties>
</file>