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36"/>
  </p:notesMasterIdLst>
  <p:handoutMasterIdLst>
    <p:handoutMasterId r:id="rId37"/>
  </p:handoutMasterIdLst>
  <p:sldIdLst>
    <p:sldId id="461" r:id="rId3"/>
    <p:sldId id="410" r:id="rId4"/>
    <p:sldId id="680" r:id="rId5"/>
    <p:sldId id="681" r:id="rId6"/>
    <p:sldId id="682" r:id="rId7"/>
    <p:sldId id="684" r:id="rId8"/>
    <p:sldId id="679" r:id="rId9"/>
    <p:sldId id="580" r:id="rId10"/>
    <p:sldId id="581" r:id="rId11"/>
    <p:sldId id="582" r:id="rId12"/>
    <p:sldId id="584" r:id="rId13"/>
    <p:sldId id="586" r:id="rId14"/>
    <p:sldId id="585" r:id="rId15"/>
    <p:sldId id="588" r:id="rId16"/>
    <p:sldId id="589" r:id="rId17"/>
    <p:sldId id="654" r:id="rId18"/>
    <p:sldId id="655" r:id="rId19"/>
    <p:sldId id="657" r:id="rId20"/>
    <p:sldId id="656" r:id="rId21"/>
    <p:sldId id="660" r:id="rId22"/>
    <p:sldId id="661" r:id="rId23"/>
    <p:sldId id="662" r:id="rId24"/>
    <p:sldId id="666" r:id="rId25"/>
    <p:sldId id="667" r:id="rId26"/>
    <p:sldId id="669" r:id="rId27"/>
    <p:sldId id="673" r:id="rId28"/>
    <p:sldId id="674" r:id="rId29"/>
    <p:sldId id="675" r:id="rId30"/>
    <p:sldId id="670" r:id="rId31"/>
    <p:sldId id="671" r:id="rId32"/>
    <p:sldId id="676" r:id="rId33"/>
    <p:sldId id="685" r:id="rId34"/>
    <p:sldId id="414" r:id="rId35"/>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844">
          <p15:clr>
            <a:srgbClr val="A4A3A4"/>
          </p15:clr>
        </p15:guide>
        <p15:guide id="2" orient="horz" pos="1054">
          <p15:clr>
            <a:srgbClr val="A4A3A4"/>
          </p15:clr>
        </p15:guide>
        <p15:guide id="3" orient="horz" pos="3362" userDrawn="1">
          <p15:clr>
            <a:srgbClr val="A4A3A4"/>
          </p15:clr>
        </p15:guide>
        <p15:guide id="4" orient="horz" pos="1868">
          <p15:clr>
            <a:srgbClr val="A4A3A4"/>
          </p15:clr>
        </p15:guide>
        <p15:guide id="5" pos="5579">
          <p15:clr>
            <a:srgbClr val="A4A3A4"/>
          </p15:clr>
        </p15:guide>
        <p15:guide id="6" pos="5602" userDrawn="1">
          <p15:clr>
            <a:srgbClr val="A4A3A4"/>
          </p15:clr>
        </p15:guide>
        <p15:guide id="7" pos="2381" userDrawn="1">
          <p15:clr>
            <a:srgbClr val="A4A3A4"/>
          </p15:clr>
        </p15:guide>
        <p15:guide id="8" pos="3193">
          <p15:clr>
            <a:srgbClr val="A4A3A4"/>
          </p15:clr>
        </p15:guide>
        <p15:guide id="9" pos="4934">
          <p15:clr>
            <a:srgbClr val="A4A3A4"/>
          </p15:clr>
        </p15:guide>
        <p15:guide id="10" pos="231">
          <p15:clr>
            <a:srgbClr val="A4A3A4"/>
          </p15:clr>
        </p15:guide>
        <p15:guide id="11" orient="horz" pos="21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cher, Daniel" initials="FD" lastIdx="4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9900"/>
    <a:srgbClr val="FFCC99"/>
    <a:srgbClr val="00CC00"/>
    <a:srgbClr val="33CC33"/>
    <a:srgbClr val="B2B2B2"/>
    <a:srgbClr val="7DC4FF"/>
    <a:srgbClr val="FB7303"/>
    <a:srgbClr val="969696"/>
    <a:srgbClr val="9DC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9" autoAdjust="0"/>
    <p:restoredTop sz="74246" autoAdjust="0"/>
  </p:normalViewPr>
  <p:slideViewPr>
    <p:cSldViewPr snapToGrid="0" snapToObjects="1">
      <p:cViewPr>
        <p:scale>
          <a:sx n="95" d="100"/>
          <a:sy n="95" d="100"/>
        </p:scale>
        <p:origin x="66" y="-204"/>
      </p:cViewPr>
      <p:guideLst>
        <p:guide orient="horz" pos="1844"/>
        <p:guide orient="horz" pos="1054"/>
        <p:guide orient="horz" pos="3362"/>
        <p:guide orient="horz" pos="1868"/>
        <p:guide pos="5579"/>
        <p:guide pos="5602"/>
        <p:guide pos="2381"/>
        <p:guide pos="3193"/>
        <p:guide pos="4934"/>
        <p:guide pos="231"/>
        <p:guide orient="horz" pos="2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9" d="100"/>
          <a:sy n="89" d="100"/>
        </p:scale>
        <p:origin x="2880" y="-5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moskau%20-%20delhi%20%202015\data\org%20enhanced%20-%20bibliometrie%20in%20wos%20in%20germany%202000-2015.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moskau%20-%20delhi%20%202015\data\org%20enhanced%20-%20bibliometrie%20in%20wos%20in%20germany%202000-2015.txt"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22440944881899E-2"/>
          <c:y val="0.141109498031496"/>
          <c:w val="0.81128675893389401"/>
          <c:h val="0.69535999015747996"/>
        </c:manualLayout>
      </c:layout>
      <c:barChart>
        <c:barDir val="col"/>
        <c:grouping val="clustered"/>
        <c:varyColors val="0"/>
        <c:ser>
          <c:idx val="0"/>
          <c:order val="0"/>
          <c:tx>
            <c:strRef>
              <c:f>Tabelle1!$A$1</c:f>
              <c:strCache>
                <c:ptCount val="1"/>
                <c:pt idx="0">
                  <c:v>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val>
            <c:numRef>
              <c:f>Tabelle1!$A$2:$A$3</c:f>
              <c:numCache>
                <c:formatCode>General</c:formatCode>
                <c:ptCount val="2"/>
                <c:pt idx="0">
                  <c:v>0</c:v>
                </c:pt>
                <c:pt idx="1">
                  <c:v>0</c:v>
                </c:pt>
              </c:numCache>
            </c:numRef>
          </c:val>
          <c:extLst>
            <c:ext xmlns:c16="http://schemas.microsoft.com/office/drawing/2014/chart" uri="{C3380CC4-5D6E-409C-BE32-E72D297353CC}">
              <c16:uniqueId val="{00000000-504B-41D7-A9FB-C6C38BFA6992}"/>
            </c:ext>
          </c:extLst>
        </c:ser>
        <c:ser>
          <c:idx val="1"/>
          <c:order val="1"/>
          <c:tx>
            <c:strRef>
              <c:f>Tabelle1!$B$1</c:f>
              <c:strCache>
                <c:ptCount val="1"/>
                <c:pt idx="0">
                  <c:v>Datenreihe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504B-41D7-A9FB-C6C38BFA699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Tabelle1!$B$2:$B$3</c:f>
              <c:numCache>
                <c:formatCode>General</c:formatCode>
                <c:ptCount val="2"/>
                <c:pt idx="0">
                  <c:v>22</c:v>
                </c:pt>
                <c:pt idx="1">
                  <c:v>19</c:v>
                </c:pt>
              </c:numCache>
            </c:numRef>
          </c:val>
          <c:extLst>
            <c:ext xmlns:c16="http://schemas.microsoft.com/office/drawing/2014/chart" uri="{C3380CC4-5D6E-409C-BE32-E72D297353CC}">
              <c16:uniqueId val="{00000003-504B-41D7-A9FB-C6C38BFA6992}"/>
            </c:ext>
          </c:extLst>
        </c:ser>
        <c:dLbls>
          <c:dLblPos val="outEnd"/>
          <c:showLegendKey val="0"/>
          <c:showVal val="1"/>
          <c:showCatName val="0"/>
          <c:showSerName val="0"/>
          <c:showPercent val="0"/>
          <c:showBubbleSize val="0"/>
        </c:dLbls>
        <c:gapWidth val="100"/>
        <c:overlap val="-24"/>
        <c:axId val="303777296"/>
        <c:axId val="303777856"/>
      </c:barChart>
      <c:catAx>
        <c:axId val="303777296"/>
        <c:scaling>
          <c:orientation val="minMax"/>
        </c:scaling>
        <c:delete val="1"/>
        <c:axPos val="b"/>
        <c:numFmt formatCode="General" sourceLinked="1"/>
        <c:majorTickMark val="out"/>
        <c:minorTickMark val="none"/>
        <c:tickLblPos val="nextTo"/>
        <c:crossAx val="303777856"/>
        <c:crosses val="autoZero"/>
        <c:auto val="1"/>
        <c:lblAlgn val="ctr"/>
        <c:lblOffset val="100"/>
        <c:noMultiLvlLbl val="0"/>
      </c:catAx>
      <c:valAx>
        <c:axId val="303777856"/>
        <c:scaling>
          <c:orientation val="minMax"/>
        </c:scaling>
        <c:delete val="1"/>
        <c:axPos val="l"/>
        <c:numFmt formatCode="General" sourceLinked="1"/>
        <c:majorTickMark val="out"/>
        <c:minorTickMark val="none"/>
        <c:tickLblPos val="nextTo"/>
        <c:crossAx val="30377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Verkauf</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EF2-4B59-93DA-D42B63029B0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EF2-4B59-93DA-D42B63029B0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EF2-4B59-93DA-D42B63029B0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EF2-4B59-93DA-D42B63029B03}"/>
              </c:ext>
            </c:extLst>
          </c:dPt>
          <c:cat>
            <c:strRef>
              <c:f>Tabelle1!$A$2:$A$5</c:f>
              <c:strCache>
                <c:ptCount val="2"/>
                <c:pt idx="0">
                  <c:v>1. Quartal</c:v>
                </c:pt>
                <c:pt idx="1">
                  <c:v>2. Quartal</c:v>
                </c:pt>
              </c:strCache>
            </c:strRef>
          </c:cat>
          <c:val>
            <c:numRef>
              <c:f>Tabelle1!$B$2:$B$5</c:f>
              <c:numCache>
                <c:formatCode>General</c:formatCode>
                <c:ptCount val="4"/>
                <c:pt idx="0">
                  <c:v>20</c:v>
                </c:pt>
                <c:pt idx="1">
                  <c:v>20</c:v>
                </c:pt>
              </c:numCache>
            </c:numRef>
          </c:val>
          <c:extLst>
            <c:ext xmlns:c16="http://schemas.microsoft.com/office/drawing/2014/chart" uri="{C3380CC4-5D6E-409C-BE32-E72D297353CC}">
              <c16:uniqueId val="{00000008-FEF2-4B59-93DA-D42B63029B0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'org enhanced - bibliometrie in '!$B$1</c:f>
              <c:strCache>
                <c:ptCount val="1"/>
                <c:pt idx="0">
                  <c:v>records</c:v>
                </c:pt>
              </c:strCache>
            </c:strRef>
          </c:tx>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'org enhanced - bibliometrie in '!$A$2:$A$20</c:f>
              <c:strCache>
                <c:ptCount val="19"/>
                <c:pt idx="0">
                  <c:v>MAX PLANCK SOCIETY</c:v>
                </c:pt>
                <c:pt idx="1">
                  <c:v>UNIVERSITY OF AMSTERDAM</c:v>
                </c:pt>
                <c:pt idx="2">
                  <c:v>UNIVERSITY OF LEIPZIG</c:v>
                </c:pt>
                <c:pt idx="3">
                  <c:v>UNIVERSITY OF FREIBURG</c:v>
                </c:pt>
                <c:pt idx="4">
                  <c:v>UNITED STATES NAVY</c:v>
                </c:pt>
                <c:pt idx="5">
                  <c:v>UNITED STATES DEPARTMENT OF DEFENSE</c:v>
                </c:pt>
                <c:pt idx="6">
                  <c:v>KARLSRUHE INSTITUTE OF TECHNOLOGY</c:v>
                </c:pt>
                <c:pt idx="7">
                  <c:v>GESIS LEIBNIZ INST SOCIAL SCI</c:v>
                </c:pt>
                <c:pt idx="8">
                  <c:v>FRAUNHOFER GESELLSCHAFT</c:v>
                </c:pt>
                <c:pt idx="9">
                  <c:v>SWISS FEDERAL INSTITUTE OF TECHNOLOGY ZURICH</c:v>
                </c:pt>
                <c:pt idx="10">
                  <c:v>LEIBNIZ INSTITUTE FOR PSYCHOLOGY INFORMATION DOCUMENTATION</c:v>
                </c:pt>
                <c:pt idx="11">
                  <c:v>HUNGARIAN ACADEMY OF SCIENCES</c:v>
                </c:pt>
                <c:pt idx="12">
                  <c:v>HUMBOLDT UNIVERSITY OF BERLIN</c:v>
                </c:pt>
                <c:pt idx="13">
                  <c:v>COLLNET CTR</c:v>
                </c:pt>
                <c:pt idx="14">
                  <c:v>UNIVERSITY OF ZURICH</c:v>
                </c:pt>
                <c:pt idx="15">
                  <c:v>UNIVERSITY OF WOLVERHAMPTON</c:v>
                </c:pt>
                <c:pt idx="16">
                  <c:v>UNIVERSITY OF QUEENSLAND</c:v>
                </c:pt>
                <c:pt idx="17">
                  <c:v>UNIVERSITY OF MONTREAL</c:v>
                </c:pt>
                <c:pt idx="18">
                  <c:v>UNIVERSITY OF MINNESOTA TWIN CITIES</c:v>
                </c:pt>
              </c:strCache>
            </c:strRef>
          </c:cat>
          <c:val>
            <c:numRef>
              <c:f>'org enhanced - bibliometrie in '!$B$2:$B$20</c:f>
              <c:numCache>
                <c:formatCode>General</c:formatCode>
                <c:ptCount val="19"/>
                <c:pt idx="0">
                  <c:v>27</c:v>
                </c:pt>
                <c:pt idx="1">
                  <c:v>7</c:v>
                </c:pt>
                <c:pt idx="2">
                  <c:v>6</c:v>
                </c:pt>
                <c:pt idx="3">
                  <c:v>5</c:v>
                </c:pt>
                <c:pt idx="4">
                  <c:v>4</c:v>
                </c:pt>
                <c:pt idx="5">
                  <c:v>4</c:v>
                </c:pt>
                <c:pt idx="6">
                  <c:v>4</c:v>
                </c:pt>
                <c:pt idx="7">
                  <c:v>4</c:v>
                </c:pt>
                <c:pt idx="8">
                  <c:v>4</c:v>
                </c:pt>
                <c:pt idx="9">
                  <c:v>3</c:v>
                </c:pt>
                <c:pt idx="10">
                  <c:v>3</c:v>
                </c:pt>
                <c:pt idx="11">
                  <c:v>3</c:v>
                </c:pt>
                <c:pt idx="12">
                  <c:v>3</c:v>
                </c:pt>
                <c:pt idx="13">
                  <c:v>3</c:v>
                </c:pt>
                <c:pt idx="14">
                  <c:v>2</c:v>
                </c:pt>
                <c:pt idx="15">
                  <c:v>2</c:v>
                </c:pt>
                <c:pt idx="16">
                  <c:v>2</c:v>
                </c:pt>
                <c:pt idx="17">
                  <c:v>2</c:v>
                </c:pt>
                <c:pt idx="18">
                  <c:v>2</c:v>
                </c:pt>
              </c:numCache>
            </c:numRef>
          </c:val>
          <c:extLst>
            <c:ext xmlns:c16="http://schemas.microsoft.com/office/drawing/2014/chart" uri="{C3380CC4-5D6E-409C-BE32-E72D297353CC}">
              <c16:uniqueId val="{00000000-6725-4201-A6F4-35C5060AF3A5}"/>
            </c:ext>
          </c:extLst>
        </c:ser>
        <c:dLbls>
          <c:showLegendKey val="0"/>
          <c:showVal val="0"/>
          <c:showCatName val="0"/>
          <c:showSerName val="0"/>
          <c:showPercent val="0"/>
          <c:showBubbleSize val="0"/>
        </c:dLbls>
        <c:gapWidth val="150"/>
        <c:shape val="box"/>
        <c:axId val="312347104"/>
        <c:axId val="312347664"/>
        <c:axId val="187880848"/>
      </c:bar3DChart>
      <c:catAx>
        <c:axId val="312347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312347664"/>
        <c:crosses val="autoZero"/>
        <c:auto val="1"/>
        <c:lblAlgn val="ctr"/>
        <c:lblOffset val="100"/>
        <c:noMultiLvlLbl val="0"/>
      </c:catAx>
      <c:valAx>
        <c:axId val="312347664"/>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312347104"/>
        <c:crosses val="autoZero"/>
        <c:crossBetween val="between"/>
      </c:valAx>
      <c:serAx>
        <c:axId val="187880848"/>
        <c:scaling>
          <c:orientation val="minMax"/>
        </c:scaling>
        <c:delete val="1"/>
        <c:axPos val="b"/>
        <c:majorTickMark val="none"/>
        <c:minorTickMark val="none"/>
        <c:tickLblPos val="nextTo"/>
        <c:crossAx val="312347664"/>
        <c:crosses val="autoZero"/>
      </c:ser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'org enhanced - bibliometrie in '!$B$1</c:f>
              <c:strCache>
                <c:ptCount val="1"/>
                <c:pt idx="0">
                  <c:v>records</c:v>
                </c:pt>
              </c:strCache>
            </c:strRef>
          </c:tx>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'org enhanced - bibliometrie in '!$A$2:$A$20</c:f>
              <c:strCache>
                <c:ptCount val="19"/>
                <c:pt idx="0">
                  <c:v>MAX PLANCK SOCIETY</c:v>
                </c:pt>
                <c:pt idx="1">
                  <c:v>UNIVERSITY OF AMSTERDAM</c:v>
                </c:pt>
                <c:pt idx="2">
                  <c:v>UNIVERSITY OF LEIPZIG</c:v>
                </c:pt>
                <c:pt idx="3">
                  <c:v>UNIVERSITY OF FREIBURG</c:v>
                </c:pt>
                <c:pt idx="4">
                  <c:v>UNITED STATES NAVY</c:v>
                </c:pt>
                <c:pt idx="5">
                  <c:v>UNITED STATES DEPARTMENT OF DEFENSE</c:v>
                </c:pt>
                <c:pt idx="6">
                  <c:v>KARLSRUHE INSTITUTE OF TECHNOLOGY</c:v>
                </c:pt>
                <c:pt idx="7">
                  <c:v>GESIS LEIBNIZ INST SOCIAL SCI</c:v>
                </c:pt>
                <c:pt idx="8">
                  <c:v>FRAUNHOFER GESELLSCHAFT</c:v>
                </c:pt>
                <c:pt idx="9">
                  <c:v>SWISS FEDERAL INSTITUTE OF TECHNOLOGY ZURICH</c:v>
                </c:pt>
                <c:pt idx="10">
                  <c:v>LEIBNIZ INSTITUTE FOR PSYCHOLOGY INFORMATION DOCUMENTATION</c:v>
                </c:pt>
                <c:pt idx="11">
                  <c:v>HUNGARIAN ACADEMY OF SCIENCES</c:v>
                </c:pt>
                <c:pt idx="12">
                  <c:v>HUMBOLDT UNIVERSITY OF BERLIN</c:v>
                </c:pt>
                <c:pt idx="13">
                  <c:v>COLLNET CTR</c:v>
                </c:pt>
                <c:pt idx="14">
                  <c:v>UNIVERSITY OF ZURICH</c:v>
                </c:pt>
                <c:pt idx="15">
                  <c:v>UNIVERSITY OF WOLVERHAMPTON</c:v>
                </c:pt>
                <c:pt idx="16">
                  <c:v>UNIVERSITY OF QUEENSLAND</c:v>
                </c:pt>
                <c:pt idx="17">
                  <c:v>UNIVERSITY OF MONTREAL</c:v>
                </c:pt>
                <c:pt idx="18">
                  <c:v>UNIVERSITY OF MINNESOTA TWIN CITIES</c:v>
                </c:pt>
              </c:strCache>
            </c:strRef>
          </c:cat>
          <c:val>
            <c:numRef>
              <c:f>'org enhanced - bibliometrie in '!$B$2:$B$20</c:f>
              <c:numCache>
                <c:formatCode>General</c:formatCode>
                <c:ptCount val="19"/>
                <c:pt idx="0">
                  <c:v>27</c:v>
                </c:pt>
                <c:pt idx="1">
                  <c:v>7</c:v>
                </c:pt>
                <c:pt idx="2">
                  <c:v>6</c:v>
                </c:pt>
                <c:pt idx="3">
                  <c:v>5</c:v>
                </c:pt>
                <c:pt idx="4">
                  <c:v>4</c:v>
                </c:pt>
                <c:pt idx="5">
                  <c:v>4</c:v>
                </c:pt>
                <c:pt idx="6">
                  <c:v>4</c:v>
                </c:pt>
                <c:pt idx="7">
                  <c:v>4</c:v>
                </c:pt>
                <c:pt idx="8">
                  <c:v>4</c:v>
                </c:pt>
                <c:pt idx="9">
                  <c:v>3</c:v>
                </c:pt>
                <c:pt idx="10">
                  <c:v>3</c:v>
                </c:pt>
                <c:pt idx="11">
                  <c:v>3</c:v>
                </c:pt>
                <c:pt idx="12">
                  <c:v>3</c:v>
                </c:pt>
                <c:pt idx="13">
                  <c:v>3</c:v>
                </c:pt>
                <c:pt idx="14">
                  <c:v>2</c:v>
                </c:pt>
                <c:pt idx="15">
                  <c:v>2</c:v>
                </c:pt>
                <c:pt idx="16">
                  <c:v>2</c:v>
                </c:pt>
                <c:pt idx="17">
                  <c:v>2</c:v>
                </c:pt>
                <c:pt idx="18">
                  <c:v>2</c:v>
                </c:pt>
              </c:numCache>
            </c:numRef>
          </c:val>
          <c:extLst>
            <c:ext xmlns:c16="http://schemas.microsoft.com/office/drawing/2014/chart" uri="{C3380CC4-5D6E-409C-BE32-E72D297353CC}">
              <c16:uniqueId val="{00000000-FDB3-4EFA-A1BB-68F38C63605A}"/>
            </c:ext>
          </c:extLst>
        </c:ser>
        <c:dLbls>
          <c:showLegendKey val="0"/>
          <c:showVal val="0"/>
          <c:showCatName val="0"/>
          <c:showSerName val="0"/>
          <c:showPercent val="0"/>
          <c:showBubbleSize val="0"/>
        </c:dLbls>
        <c:gapWidth val="150"/>
        <c:shape val="box"/>
        <c:axId val="311810736"/>
        <c:axId val="192149456"/>
        <c:axId val="187880224"/>
      </c:bar3DChart>
      <c:catAx>
        <c:axId val="311810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192149456"/>
        <c:crosses val="autoZero"/>
        <c:auto val="1"/>
        <c:lblAlgn val="ctr"/>
        <c:lblOffset val="100"/>
        <c:noMultiLvlLbl val="0"/>
      </c:catAx>
      <c:valAx>
        <c:axId val="19214945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311810736"/>
        <c:crosses val="autoZero"/>
        <c:crossBetween val="between"/>
      </c:valAx>
      <c:serAx>
        <c:axId val="187880224"/>
        <c:scaling>
          <c:orientation val="minMax"/>
        </c:scaling>
        <c:delete val="1"/>
        <c:axPos val="b"/>
        <c:majorTickMark val="none"/>
        <c:minorTickMark val="none"/>
        <c:tickLblPos val="nextTo"/>
        <c:crossAx val="192149456"/>
        <c:crosses val="autoZero"/>
      </c:ser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71EFB35-BDB8-4892-B179-A9A799A9E133}" type="datetimeFigureOut">
              <a:rPr lang="de-DE"/>
              <a:pPr>
                <a:defRPr/>
              </a:pPr>
              <a:t>15.01.2018</a:t>
            </a:fld>
            <a:endParaRPr lang="de-DE"/>
          </a:p>
        </p:txBody>
      </p:sp>
      <p:sp>
        <p:nvSpPr>
          <p:cNvPr id="38916"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0F891E66-2BA8-4F69-9EFB-A8A312568E16}" type="slidenum">
              <a:rPr lang="de-DE"/>
              <a:pPr>
                <a:defRPr/>
              </a:pPr>
              <a:t>‹Nr.›</a:t>
            </a:fld>
            <a:endParaRPr lang="de-DE"/>
          </a:p>
        </p:txBody>
      </p:sp>
    </p:spTree>
    <p:extLst>
      <p:ext uri="{BB962C8B-B14F-4D97-AF65-F5344CB8AC3E}">
        <p14:creationId xmlns:p14="http://schemas.microsoft.com/office/powerpoint/2010/main" val="3403489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Rectangle 4"/>
          <p:cNvSpPr>
            <a:spLocks noGrp="1" noRot="1" noChangeAspect="1" noChangeArrowheads="1" noTextEdit="1"/>
          </p:cNvSpPr>
          <p:nvPr>
            <p:ph type="sldImg" idx="2"/>
          </p:nvPr>
        </p:nvSpPr>
        <p:spPr bwMode="auto">
          <a:xfrm>
            <a:off x="917575" y="744538"/>
            <a:ext cx="1853760" cy="1390616"/>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492369" y="2405575"/>
            <a:ext cx="5908431" cy="7202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5" name="Rectangle 7"/>
          <p:cNvSpPr>
            <a:spLocks noGrp="1" noChangeArrowheads="1"/>
          </p:cNvSpPr>
          <p:nvPr>
            <p:ph type="sldNum" sz="quarter" idx="5"/>
          </p:nvPr>
        </p:nvSpPr>
        <p:spPr bwMode="auto">
          <a:xfrm>
            <a:off x="3850443" y="4737"/>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C9E0464-D0CA-4568-86BD-69EA3807747E}" type="slidenum">
              <a:rPr lang="de-DE"/>
              <a:pPr>
                <a:defRPr/>
              </a:pPr>
              <a:t>‹Nr.›</a:t>
            </a:fld>
            <a:endParaRPr lang="de-DE"/>
          </a:p>
        </p:txBody>
      </p:sp>
    </p:spTree>
    <p:extLst>
      <p:ext uri="{BB962C8B-B14F-4D97-AF65-F5344CB8AC3E}">
        <p14:creationId xmlns:p14="http://schemas.microsoft.com/office/powerpoint/2010/main" val="3854595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917575" y="744538"/>
            <a:ext cx="1854200" cy="1390650"/>
          </a:xfrm>
          <a:ln/>
        </p:spPr>
      </p:sp>
      <p:sp>
        <p:nvSpPr>
          <p:cNvPr id="343043"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255963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10</a:t>
            </a:fld>
            <a:endParaRPr lang="de-DE" altLang="de-DE" sz="1200" b="0" dirty="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indent="-182563">
              <a:buFontTx/>
              <a:buChar char="•"/>
            </a:pP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382961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11</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indent="-182563">
              <a:buFontTx/>
              <a:buChar char="•"/>
            </a:pP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187248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12</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marR="0" indent="-182563" algn="l" defTabSz="914400" rtl="0" eaLnBrk="0" fontAlgn="base" latinLnBrk="0" hangingPunct="0">
              <a:lnSpc>
                <a:spcPct val="100000"/>
              </a:lnSpc>
              <a:spcBef>
                <a:spcPct val="30000"/>
              </a:spcBef>
              <a:spcAft>
                <a:spcPct val="0"/>
              </a:spcAft>
              <a:buClrTx/>
              <a:buSzTx/>
              <a:buFontTx/>
              <a:buChar char="•"/>
              <a:tabLst/>
              <a:defRPr/>
            </a:pPr>
            <a:r>
              <a:rPr lang="en-GB" sz="1400" kern="1200" dirty="0" smtClean="0">
                <a:solidFill>
                  <a:schemeClr val="tx1"/>
                </a:solidFill>
                <a:effectLst/>
                <a:latin typeface="Arial" charset="0"/>
                <a:ea typeface="+mn-ea"/>
                <a:cs typeface="Arial" charset="0"/>
              </a:rPr>
              <a:t>I have queried the websites of the institutions with the following Google query: </a:t>
            </a:r>
            <a:r>
              <a:rPr lang="en-GB" sz="1400" i="1" kern="1200" dirty="0" err="1" smtClean="0">
                <a:solidFill>
                  <a:schemeClr val="tx1"/>
                </a:solidFill>
                <a:effectLst/>
                <a:latin typeface="Arial" charset="0"/>
                <a:ea typeface="+mn-ea"/>
                <a:cs typeface="Arial" charset="0"/>
              </a:rPr>
              <a:t>Informetrie</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Informetrics</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Scientometrics</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Zitationsanalyse</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Bibliometrics</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Bibliometrie</a:t>
            </a:r>
            <a:r>
              <a:rPr lang="en-GB" sz="1400" i="1" kern="1200" dirty="0" smtClean="0">
                <a:solidFill>
                  <a:schemeClr val="tx1"/>
                </a:solidFill>
                <a:effectLst/>
                <a:latin typeface="Arial" charset="0"/>
                <a:ea typeface="+mn-ea"/>
                <a:cs typeface="Arial" charset="0"/>
              </a:rPr>
              <a:t> </a:t>
            </a:r>
            <a:r>
              <a:rPr lang="en-GB" sz="1400" i="1" kern="1200" dirty="0" err="1" smtClean="0">
                <a:solidFill>
                  <a:schemeClr val="tx1"/>
                </a:solidFill>
                <a:effectLst/>
                <a:latin typeface="Arial" charset="0"/>
                <a:ea typeface="+mn-ea"/>
                <a:cs typeface="Arial" charset="0"/>
              </a:rPr>
              <a:t>site:www.uni</a:t>
            </a:r>
            <a:r>
              <a:rPr lang="en-GB" sz="1400" i="1" kern="1200" dirty="0" smtClean="0">
                <a:solidFill>
                  <a:schemeClr val="tx1"/>
                </a:solidFill>
                <a:effectLst/>
                <a:latin typeface="Arial" charset="0"/>
                <a:ea typeface="+mn-ea"/>
                <a:cs typeface="Arial" charset="0"/>
              </a:rPr>
              <a:t>-???.de. </a:t>
            </a:r>
            <a:r>
              <a:rPr lang="en-GB" sz="1400" kern="1200" dirty="0" smtClean="0">
                <a:solidFill>
                  <a:schemeClr val="tx1"/>
                </a:solidFill>
                <a:effectLst/>
                <a:latin typeface="Arial" charset="0"/>
                <a:ea typeface="+mn-ea"/>
                <a:cs typeface="Arial" charset="0"/>
              </a:rPr>
              <a:t>If there are results, then I took a closer look onto the search engines result set, and analysed the course descriptions and the detailed curriculum in more depth.</a:t>
            </a:r>
            <a:endParaRPr lang="en-US" altLang="de-DE" sz="1600" dirty="0" smtClean="0">
              <a:latin typeface="Arial" panose="020B0604020202020204" pitchFamily="34" charset="0"/>
            </a:endParaRPr>
          </a:p>
          <a:p>
            <a:pPr marL="182563" indent="-182563">
              <a:buFontTx/>
              <a:buChar char="•"/>
            </a:pP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106755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13</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indent="-182563">
              <a:buFontTx/>
              <a:buChar char="•"/>
            </a:pPr>
            <a:r>
              <a:rPr lang="en-US" altLang="de-DE" sz="1400" dirty="0" smtClean="0">
                <a:latin typeface="Arial" panose="020B0604020202020204" pitchFamily="34" charset="0"/>
              </a:rPr>
              <a:t>Humboldt </a:t>
            </a:r>
            <a:r>
              <a:rPr lang="en-US" altLang="de-DE" sz="1400" dirty="0" err="1" smtClean="0">
                <a:latin typeface="Arial" panose="020B0604020202020204" pitchFamily="34" charset="0"/>
              </a:rPr>
              <a:t>Uni</a:t>
            </a:r>
            <a:r>
              <a:rPr lang="en-US" altLang="de-DE" sz="1400" dirty="0" smtClean="0">
                <a:latin typeface="Arial" panose="020B0604020202020204" pitchFamily="34" charset="0"/>
              </a:rPr>
              <a:t> and University Düsseldorf are the only on universities which are  offering a special module or course in Bibliometrics</a:t>
            </a:r>
          </a:p>
          <a:p>
            <a:pPr marL="182563" indent="-182563">
              <a:buFontTx/>
              <a:buChar char="•"/>
            </a:pPr>
            <a:r>
              <a:rPr lang="en-US" altLang="de-DE" sz="1400" b="1" i="1" u="sng" dirty="0" smtClean="0">
                <a:latin typeface="Arial" panose="020B0604020202020204" pitchFamily="34" charset="0"/>
              </a:rPr>
              <a:t>All other Information or </a:t>
            </a:r>
            <a:r>
              <a:rPr lang="en-US" altLang="de-DE" sz="1400" b="1" i="1" u="sng" dirty="0" err="1" smtClean="0">
                <a:latin typeface="Arial" panose="020B0604020202020204" pitchFamily="34" charset="0"/>
              </a:rPr>
              <a:t>Librarie</a:t>
            </a:r>
            <a:r>
              <a:rPr lang="en-US" altLang="de-DE" sz="1400" b="1" i="1" u="sng" dirty="0" smtClean="0">
                <a:latin typeface="Arial" panose="020B0604020202020204" pitchFamily="34" charset="0"/>
              </a:rPr>
              <a:t> </a:t>
            </a:r>
            <a:r>
              <a:rPr lang="en-US" altLang="de-DE" sz="1400" b="1" i="1" u="sng" dirty="0" smtClean="0">
                <a:latin typeface="Arial" panose="020B0604020202020204" pitchFamily="34" charset="0"/>
              </a:rPr>
              <a:t>Science Course </a:t>
            </a:r>
            <a:endParaRPr lang="en-US" altLang="de-DE" sz="1400" b="1" i="1" u="sng" dirty="0" smtClean="0">
              <a:latin typeface="Arial" panose="020B0604020202020204" pitchFamily="34" charset="0"/>
            </a:endParaRPr>
          </a:p>
          <a:p>
            <a:r>
              <a:rPr lang="en-US" altLang="de-DE" sz="1400" b="1" i="1" u="sng" dirty="0">
                <a:latin typeface="Arial" panose="020B0604020202020204" pitchFamily="34" charset="0"/>
              </a:rPr>
              <a:t>	</a:t>
            </a:r>
            <a:r>
              <a:rPr lang="en-US" altLang="de-DE" sz="1400" b="1" i="1" u="sng" dirty="0" smtClean="0">
                <a:latin typeface="Arial" panose="020B0604020202020204" pitchFamily="34" charset="0"/>
              </a:rPr>
              <a:t>did </a:t>
            </a:r>
            <a:r>
              <a:rPr lang="en-US" altLang="de-DE" sz="1400" b="1" i="1" u="sng" dirty="0" smtClean="0">
                <a:latin typeface="Arial" panose="020B0604020202020204" pitchFamily="34" charset="0"/>
              </a:rPr>
              <a:t>not touch Bibliometrics</a:t>
            </a:r>
          </a:p>
          <a:p>
            <a:pPr marL="182563" indent="-182563">
              <a:buFontTx/>
              <a:buChar char="•"/>
            </a:pPr>
            <a:r>
              <a:rPr lang="en-US" altLang="de-DE" sz="1400" dirty="0" smtClean="0">
                <a:latin typeface="Arial" panose="020B0604020202020204" pitchFamily="34" charset="0"/>
              </a:rPr>
              <a:t>In Stuttgart there was a special Seminar some years ago which deals with Bibliometrics and </a:t>
            </a:r>
          </a:p>
        </p:txBody>
      </p:sp>
    </p:spTree>
    <p:extLst>
      <p:ext uri="{BB962C8B-B14F-4D97-AF65-F5344CB8AC3E}">
        <p14:creationId xmlns:p14="http://schemas.microsoft.com/office/powerpoint/2010/main" val="2025874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14</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Arial" charset="0"/>
              </a:rPr>
              <a:t>These results where further verified with a </a:t>
            </a:r>
            <a:r>
              <a:rPr lang="en-GB" sz="1200" kern="1200" dirty="0" err="1" smtClean="0">
                <a:solidFill>
                  <a:schemeClr val="tx1"/>
                </a:solidFill>
                <a:effectLst/>
                <a:latin typeface="Arial" charset="0"/>
                <a:ea typeface="+mn-ea"/>
                <a:cs typeface="Arial" charset="0"/>
              </a:rPr>
              <a:t>Bibliometrics</a:t>
            </a:r>
            <a:r>
              <a:rPr lang="en-GB" sz="1200" kern="1200" dirty="0" smtClean="0">
                <a:solidFill>
                  <a:schemeClr val="tx1"/>
                </a:solidFill>
                <a:effectLst/>
                <a:latin typeface="Arial" charset="0"/>
                <a:ea typeface="+mn-ea"/>
                <a:cs typeface="Arial" charset="0"/>
              </a:rPr>
              <a:t> study. I used Web of Science as data source and searched the core collection for the search query:</a:t>
            </a:r>
            <a:endParaRPr lang="de-DE"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r>
            <a:br>
              <a:rPr lang="en-GB" sz="1200" kern="1200" dirty="0" smtClean="0">
                <a:solidFill>
                  <a:schemeClr val="tx1"/>
                </a:solidFill>
                <a:effectLst/>
                <a:latin typeface="Arial" charset="0"/>
                <a:ea typeface="+mn-ea"/>
                <a:cs typeface="Arial" charset="0"/>
              </a:rPr>
            </a:br>
            <a:r>
              <a:rPr lang="en-GB" sz="1200" b="1" i="1" kern="1200" dirty="0" smtClean="0">
                <a:solidFill>
                  <a:schemeClr val="tx1"/>
                </a:solidFill>
                <a:effectLst/>
                <a:latin typeface="Arial" charset="0"/>
                <a:ea typeface="+mn-ea"/>
                <a:cs typeface="Arial" charset="0"/>
              </a:rPr>
              <a:t>Query 1</a:t>
            </a:r>
            <a:r>
              <a:rPr lang="en-GB" sz="1200" i="1" kern="1200" dirty="0" smtClean="0">
                <a:solidFill>
                  <a:schemeClr val="tx1"/>
                </a:solidFill>
                <a:effectLst/>
                <a:latin typeface="Arial" charset="0"/>
                <a:ea typeface="+mn-ea"/>
                <a:cs typeface="Arial" charset="0"/>
              </a:rPr>
              <a:t>: TOPIC: (</a:t>
            </a:r>
            <a:r>
              <a:rPr lang="en-GB" sz="1200" i="1" kern="1200" dirty="0" err="1" smtClean="0">
                <a:solidFill>
                  <a:schemeClr val="tx1"/>
                </a:solidFill>
                <a:effectLst/>
                <a:latin typeface="Arial" charset="0"/>
                <a:ea typeface="+mn-ea"/>
                <a:cs typeface="Arial" charset="0"/>
              </a:rPr>
              <a:t>bibliometrics</a:t>
            </a:r>
            <a:r>
              <a:rPr lang="en-GB" sz="1200" i="1" kern="1200" dirty="0" smtClean="0">
                <a:solidFill>
                  <a:schemeClr val="tx1"/>
                </a:solidFill>
                <a:effectLst/>
                <a:latin typeface="Arial" charset="0"/>
                <a:ea typeface="+mn-ea"/>
                <a:cs typeface="Arial" charset="0"/>
              </a:rPr>
              <a:t> or webometrics or </a:t>
            </a:r>
            <a:r>
              <a:rPr lang="en-GB" sz="1200" i="1" kern="1200" dirty="0" err="1" smtClean="0">
                <a:solidFill>
                  <a:schemeClr val="tx1"/>
                </a:solidFill>
                <a:effectLst/>
                <a:latin typeface="Arial" charset="0"/>
                <a:ea typeface="+mn-ea"/>
                <a:cs typeface="Arial" charset="0"/>
              </a:rPr>
              <a:t>informetrics</a:t>
            </a:r>
            <a:r>
              <a:rPr lang="en-GB" sz="1200" i="1" kern="1200" dirty="0" smtClean="0">
                <a:solidFill>
                  <a:schemeClr val="tx1"/>
                </a:solidFill>
                <a:effectLst/>
                <a:latin typeface="Arial" charset="0"/>
                <a:ea typeface="+mn-ea"/>
                <a:cs typeface="Arial" charset="0"/>
              </a:rPr>
              <a:t>) OR TITLE: </a:t>
            </a:r>
            <a:br>
              <a:rPr lang="en-GB" sz="1200" i="1" kern="1200" dirty="0" smtClean="0">
                <a:solidFill>
                  <a:schemeClr val="tx1"/>
                </a:solidFill>
                <a:effectLst/>
                <a:latin typeface="Arial" charset="0"/>
                <a:ea typeface="+mn-ea"/>
                <a:cs typeface="Arial" charset="0"/>
              </a:rPr>
            </a:br>
            <a:r>
              <a:rPr lang="en-GB" sz="1200" i="1" kern="1200" dirty="0" smtClean="0">
                <a:solidFill>
                  <a:schemeClr val="tx1"/>
                </a:solidFill>
                <a:effectLst/>
                <a:latin typeface="Arial" charset="0"/>
                <a:ea typeface="+mn-ea"/>
                <a:cs typeface="Arial" charset="0"/>
              </a:rPr>
              <a:t>(</a:t>
            </a:r>
            <a:r>
              <a:rPr lang="en-GB" sz="1200" i="1" kern="1200" dirty="0" err="1" smtClean="0">
                <a:solidFill>
                  <a:schemeClr val="tx1"/>
                </a:solidFill>
                <a:effectLst/>
                <a:latin typeface="Arial" charset="0"/>
                <a:ea typeface="+mn-ea"/>
                <a:cs typeface="Arial" charset="0"/>
              </a:rPr>
              <a:t>bibliometrics</a:t>
            </a:r>
            <a:r>
              <a:rPr lang="en-GB" sz="1200" i="1" kern="1200" dirty="0" smtClean="0">
                <a:solidFill>
                  <a:schemeClr val="tx1"/>
                </a:solidFill>
                <a:effectLst/>
                <a:latin typeface="Arial" charset="0"/>
                <a:ea typeface="+mn-ea"/>
                <a:cs typeface="Arial" charset="0"/>
              </a:rPr>
              <a:t> or webometrics or </a:t>
            </a:r>
            <a:r>
              <a:rPr lang="en-GB" sz="1200" i="1" kern="1200" dirty="0" err="1" smtClean="0">
                <a:solidFill>
                  <a:schemeClr val="tx1"/>
                </a:solidFill>
                <a:effectLst/>
                <a:latin typeface="Arial" charset="0"/>
                <a:ea typeface="+mn-ea"/>
                <a:cs typeface="Arial" charset="0"/>
              </a:rPr>
              <a:t>informetrics</a:t>
            </a:r>
            <a:r>
              <a:rPr lang="en-GB" sz="1200" i="1" kern="1200" dirty="0" smtClean="0">
                <a:solidFill>
                  <a:schemeClr val="tx1"/>
                </a:solidFill>
                <a:effectLst/>
                <a:latin typeface="Arial" charset="0"/>
                <a:ea typeface="+mn-ea"/>
                <a:cs typeface="Arial" charset="0"/>
              </a:rPr>
              <a:t>)</a:t>
            </a:r>
            <a:r>
              <a:rPr lang="en-GB" sz="1200" kern="1200" dirty="0" smtClean="0">
                <a:solidFill>
                  <a:schemeClr val="tx1"/>
                </a:solidFill>
                <a:effectLst/>
                <a:latin typeface="Arial" charset="0"/>
                <a:ea typeface="+mn-ea"/>
                <a:cs typeface="Arial" charset="0"/>
              </a:rPr>
              <a:t> </a:t>
            </a:r>
            <a:br>
              <a:rPr lang="en-GB" sz="1200" kern="1200" dirty="0" smtClean="0">
                <a:solidFill>
                  <a:schemeClr val="tx1"/>
                </a:solidFill>
                <a:effectLst/>
                <a:latin typeface="Arial" charset="0"/>
                <a:ea typeface="+mn-ea"/>
                <a:cs typeface="Arial" charset="0"/>
              </a:rPr>
            </a:br>
            <a:endParaRPr lang="de-DE" sz="1200" kern="1200" dirty="0" smtClean="0">
              <a:solidFill>
                <a:schemeClr val="tx1"/>
              </a:solidFill>
              <a:effectLst/>
              <a:latin typeface="Arial" charset="0"/>
              <a:ea typeface="+mn-ea"/>
              <a:cs typeface="Arial" charset="0"/>
            </a:endParaRPr>
          </a:p>
          <a:p>
            <a:pPr marL="182563" indent="-182563">
              <a:buFontTx/>
              <a:buChar char="•"/>
            </a:pP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88400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15</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563" indent="-182563">
              <a:buFontTx/>
              <a:buChar char="•"/>
            </a:pPr>
            <a:r>
              <a:rPr lang="en-GB" sz="1200" kern="1200" dirty="0" smtClean="0">
                <a:solidFill>
                  <a:schemeClr val="tx1"/>
                </a:solidFill>
                <a:effectLst/>
                <a:latin typeface="Arial" charset="0"/>
                <a:ea typeface="+mn-ea"/>
                <a:cs typeface="Arial" charset="0"/>
              </a:rPr>
              <a:t>analysed the enhanced organisations. </a:t>
            </a:r>
          </a:p>
          <a:p>
            <a:pPr marL="182563" indent="-182563">
              <a:buFontTx/>
              <a:buChar char="•"/>
            </a:pPr>
            <a:r>
              <a:rPr lang="en-GB" sz="1200" kern="1200" dirty="0" smtClean="0">
                <a:solidFill>
                  <a:schemeClr val="tx1"/>
                </a:solidFill>
                <a:effectLst/>
                <a:latin typeface="Arial" charset="0"/>
                <a:ea typeface="+mn-ea"/>
                <a:cs typeface="Arial" charset="0"/>
              </a:rPr>
              <a:t>In total 21 different organisation where found. </a:t>
            </a:r>
          </a:p>
          <a:p>
            <a:pPr marL="182563" indent="-182563">
              <a:buFontTx/>
              <a:buChar char="•"/>
            </a:pPr>
            <a:r>
              <a:rPr lang="en-GB" sz="1200" kern="1200" dirty="0" smtClean="0">
                <a:solidFill>
                  <a:schemeClr val="tx1"/>
                </a:solidFill>
                <a:effectLst/>
                <a:latin typeface="Arial" charset="0"/>
                <a:ea typeface="+mn-ea"/>
                <a:cs typeface="Arial" charset="0"/>
              </a:rPr>
              <a:t>Among these were several institutions with no or small impact to university education (e.g. Max Planck society, COLLNET centre etc.) </a:t>
            </a:r>
          </a:p>
          <a:p>
            <a:pPr marL="182563" indent="-182563">
              <a:buFontTx/>
              <a:buChar char="•"/>
            </a:pPr>
            <a:endParaRPr lang="en-GB" altLang="de-DE" sz="1200" kern="1200" dirty="0" smtClean="0">
              <a:solidFill>
                <a:schemeClr val="tx1"/>
              </a:solidFill>
              <a:effectLst/>
              <a:latin typeface="Arial" charset="0"/>
              <a:ea typeface="+mn-ea"/>
              <a:cs typeface="Arial" charset="0"/>
            </a:endParaRPr>
          </a:p>
          <a:p>
            <a:pPr marL="182563" indent="-182563">
              <a:buFontTx/>
              <a:buChar char="•"/>
            </a:pPr>
            <a:r>
              <a:rPr lang="en-GB" sz="1200" kern="1200" dirty="0" smtClean="0">
                <a:solidFill>
                  <a:schemeClr val="tx1"/>
                </a:solidFill>
                <a:effectLst/>
                <a:latin typeface="Arial" charset="0"/>
                <a:ea typeface="+mn-ea"/>
                <a:cs typeface="Arial" charset="0"/>
              </a:rPr>
              <a:t>The papers of the refined German results were analysed according to its institution. </a:t>
            </a:r>
          </a:p>
          <a:p>
            <a:pPr marL="182563" indent="-182563">
              <a:buFontTx/>
              <a:buChar char="•"/>
            </a:pPr>
            <a:r>
              <a:rPr lang="en-GB" sz="1200" kern="1200" dirty="0" smtClean="0">
                <a:solidFill>
                  <a:schemeClr val="tx1"/>
                </a:solidFill>
                <a:effectLst/>
                <a:latin typeface="Arial" charset="0"/>
                <a:ea typeface="+mn-ea"/>
                <a:cs typeface="Arial" charset="0"/>
              </a:rPr>
              <a:t>I found for example that the papers from Leipzig University were published by a database group or a by a research group in the field of psychology, at University of Freiburg the </a:t>
            </a:r>
            <a:r>
              <a:rPr lang="en-GB" sz="1200" kern="1200" dirty="0" err="1" smtClean="0">
                <a:solidFill>
                  <a:schemeClr val="tx1"/>
                </a:solidFill>
                <a:effectLst/>
                <a:latin typeface="Arial" charset="0"/>
                <a:ea typeface="+mn-ea"/>
                <a:cs typeface="Arial" charset="0"/>
              </a:rPr>
              <a:t>bibliometrics</a:t>
            </a:r>
            <a:r>
              <a:rPr lang="en-GB" sz="1200" kern="1200" dirty="0" smtClean="0">
                <a:solidFill>
                  <a:schemeClr val="tx1"/>
                </a:solidFill>
                <a:effectLst/>
                <a:latin typeface="Arial" charset="0"/>
                <a:ea typeface="+mn-ea"/>
                <a:cs typeface="Arial" charset="0"/>
              </a:rPr>
              <a:t> papers were published by a </a:t>
            </a:r>
            <a:r>
              <a:rPr lang="en-GB" sz="1200" i="1" kern="1200" dirty="0" smtClean="0">
                <a:solidFill>
                  <a:schemeClr val="tx1"/>
                </a:solidFill>
                <a:effectLst/>
                <a:latin typeface="Arial" charset="0"/>
                <a:ea typeface="+mn-ea"/>
                <a:cs typeface="Arial" charset="0"/>
              </a:rPr>
              <a:t>political science seminar</a:t>
            </a:r>
            <a:r>
              <a:rPr lang="en-GB" sz="1200" kern="1200" dirty="0" smtClean="0">
                <a:solidFill>
                  <a:schemeClr val="tx1"/>
                </a:solidFill>
                <a:effectLst/>
                <a:latin typeface="Arial" charset="0"/>
                <a:ea typeface="+mn-ea"/>
                <a:cs typeface="Arial" charset="0"/>
              </a:rPr>
              <a:t>, at University Trier also from a </a:t>
            </a:r>
            <a:r>
              <a:rPr lang="en-GB" sz="1200" i="1" kern="1200" dirty="0" smtClean="0">
                <a:solidFill>
                  <a:schemeClr val="tx1"/>
                </a:solidFill>
                <a:effectLst/>
                <a:latin typeface="Arial" charset="0"/>
                <a:ea typeface="+mn-ea"/>
                <a:cs typeface="Arial" charset="0"/>
              </a:rPr>
              <a:t>medicine research group</a:t>
            </a:r>
            <a:r>
              <a:rPr lang="en-GB" sz="1200" kern="1200" dirty="0" smtClean="0">
                <a:solidFill>
                  <a:schemeClr val="tx1"/>
                </a:solidFill>
                <a:effectLst/>
                <a:latin typeface="Arial" charset="0"/>
                <a:ea typeface="+mn-ea"/>
                <a:cs typeface="Arial" charset="0"/>
              </a:rPr>
              <a:t> – hence from a research group with </a:t>
            </a:r>
            <a:r>
              <a:rPr lang="en-GB" sz="1200" u="sng" kern="1200" dirty="0" smtClean="0">
                <a:solidFill>
                  <a:schemeClr val="tx1"/>
                </a:solidFill>
                <a:effectLst/>
                <a:latin typeface="Arial" charset="0"/>
                <a:ea typeface="+mn-ea"/>
                <a:cs typeface="Arial" charset="0"/>
              </a:rPr>
              <a:t>no direct</a:t>
            </a:r>
            <a:r>
              <a:rPr lang="en-GB" sz="1200" kern="1200" dirty="0" smtClean="0">
                <a:solidFill>
                  <a:schemeClr val="tx1"/>
                </a:solidFill>
                <a:effectLst/>
                <a:latin typeface="Arial" charset="0"/>
                <a:ea typeface="+mn-ea"/>
                <a:cs typeface="Arial" charset="0"/>
              </a:rPr>
              <a:t> impact in education. This insight was obtained for each other of the German institutions reflected in this survey. </a:t>
            </a:r>
          </a:p>
          <a:p>
            <a:pPr marL="182563" indent="-182563">
              <a:buFontTx/>
              <a:buChar char="•"/>
            </a:pPr>
            <a:r>
              <a:rPr lang="en-GB" sz="1200" kern="1200" dirty="0" smtClean="0">
                <a:solidFill>
                  <a:schemeClr val="tx1"/>
                </a:solidFill>
                <a:effectLst/>
                <a:latin typeface="Arial" charset="0"/>
                <a:ea typeface="+mn-ea"/>
                <a:cs typeface="Arial" charset="0"/>
              </a:rPr>
              <a:t>So, finally only the above mentioned two universities were identified as cornerstones of </a:t>
            </a:r>
            <a:r>
              <a:rPr lang="en-GB" sz="1200" kern="1200" dirty="0" err="1" smtClean="0">
                <a:solidFill>
                  <a:schemeClr val="tx1"/>
                </a:solidFill>
                <a:effectLst/>
                <a:latin typeface="Arial" charset="0"/>
                <a:ea typeface="+mn-ea"/>
                <a:cs typeface="Arial" charset="0"/>
              </a:rPr>
              <a:t>Informetrics</a:t>
            </a:r>
            <a:r>
              <a:rPr lang="en-GB" sz="1200" kern="1200" dirty="0" smtClean="0">
                <a:solidFill>
                  <a:schemeClr val="tx1"/>
                </a:solidFill>
                <a:effectLst/>
                <a:latin typeface="Arial" charset="0"/>
                <a:ea typeface="+mn-ea"/>
                <a:cs typeface="Arial" charset="0"/>
              </a:rPr>
              <a:t> education.</a:t>
            </a: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346816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16</a:t>
            </a:fld>
            <a:endParaRPr lang="de-DE"/>
          </a:p>
        </p:txBody>
      </p:sp>
    </p:spTree>
    <p:extLst>
      <p:ext uri="{BB962C8B-B14F-4D97-AF65-F5344CB8AC3E}">
        <p14:creationId xmlns:p14="http://schemas.microsoft.com/office/powerpoint/2010/main" val="102490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17</a:t>
            </a:fld>
            <a:endParaRPr lang="de-DE"/>
          </a:p>
        </p:txBody>
      </p:sp>
    </p:spTree>
    <p:extLst>
      <p:ext uri="{BB962C8B-B14F-4D97-AF65-F5344CB8AC3E}">
        <p14:creationId xmlns:p14="http://schemas.microsoft.com/office/powerpoint/2010/main" val="181565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18</a:t>
            </a:fld>
            <a:endParaRPr lang="de-DE"/>
          </a:p>
        </p:txBody>
      </p:sp>
    </p:spTree>
    <p:extLst>
      <p:ext uri="{BB962C8B-B14F-4D97-AF65-F5344CB8AC3E}">
        <p14:creationId xmlns:p14="http://schemas.microsoft.com/office/powerpoint/2010/main" val="2601541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19</a:t>
            </a:fld>
            <a:endParaRPr lang="de-DE"/>
          </a:p>
        </p:txBody>
      </p:sp>
    </p:spTree>
    <p:extLst>
      <p:ext uri="{BB962C8B-B14F-4D97-AF65-F5344CB8AC3E}">
        <p14:creationId xmlns:p14="http://schemas.microsoft.com/office/powerpoint/2010/main" val="142848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7575" y="744538"/>
            <a:ext cx="1854200" cy="1390650"/>
          </a:xfrm>
          <a:ln/>
        </p:spPr>
      </p:sp>
      <p:sp>
        <p:nvSpPr>
          <p:cNvPr id="21811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In this paper I will give an overview of the situation in the field of education in </a:t>
            </a:r>
            <a:r>
              <a:rPr lang="en-GB" dirty="0" err="1" smtClean="0"/>
              <a:t>Bibliometrics</a:t>
            </a:r>
            <a:r>
              <a:rPr lang="en-GB" dirty="0" smtClean="0"/>
              <a:t>| </a:t>
            </a:r>
            <a:r>
              <a:rPr lang="en-GB" dirty="0" err="1" smtClean="0"/>
              <a:t>Scientometrics</a:t>
            </a:r>
            <a:r>
              <a:rPr lang="en-GB" dirty="0" smtClean="0"/>
              <a:t>| </a:t>
            </a:r>
            <a:r>
              <a:rPr lang="en-GB" dirty="0" err="1" smtClean="0"/>
              <a:t>Informetrics</a:t>
            </a:r>
            <a:r>
              <a:rPr lang="en-GB" dirty="0" smtClean="0"/>
              <a:t> in Germany. </a:t>
            </a:r>
          </a:p>
          <a:p>
            <a:endParaRPr lang="en-GB" dirty="0" smtClean="0"/>
          </a:p>
          <a:p>
            <a:endParaRPr lang="en-GB" dirty="0" smtClean="0"/>
          </a:p>
          <a:p>
            <a:r>
              <a:rPr lang="en-GB" dirty="0" smtClean="0"/>
              <a:t>After </a:t>
            </a:r>
            <a:r>
              <a:rPr lang="en-GB" dirty="0"/>
              <a:t>an short introduction, where the importance of this Information Science discipline is reflected, I will explore the educational situation in Germany in a double verified survey. </a:t>
            </a:r>
          </a:p>
          <a:p>
            <a:r>
              <a:rPr lang="en-GB" dirty="0"/>
              <a:t>After a proposal of several approaches for teaching in </a:t>
            </a:r>
            <a:r>
              <a:rPr lang="en-GB" dirty="0" err="1"/>
              <a:t>Informetrics</a:t>
            </a:r>
            <a:r>
              <a:rPr lang="en-GB" dirty="0"/>
              <a:t> I will show an approach in an Information Retrieval context, which is based on an analysis of Alternative Search Engines </a:t>
            </a:r>
            <a:endParaRPr lang="de-DE" noProof="1">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643164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r>
              <a:rPr lang="en-US" sz="1400" dirty="0"/>
              <a:t>The Web of Science database was used to identify universities, faculties, professors, or courses that offer informetrics-related educational content.</a:t>
            </a:r>
            <a:endParaRPr lang="de-DE" sz="1400" dirty="0"/>
          </a:p>
          <a:p>
            <a:r>
              <a:rPr lang="en-US" sz="1400" dirty="0"/>
              <a:t>For educational data, the Japanese College and University Portraits (also called </a:t>
            </a:r>
            <a:r>
              <a:rPr lang="en-US" sz="1400" dirty="0" err="1"/>
              <a:t>Daigaku</a:t>
            </a:r>
            <a:r>
              <a:rPr lang="en-US" sz="1400" dirty="0"/>
              <a:t> Portraits), a database of basic information on Japanese universities, was used to identify informetrics-related undergraduate and graduate faculties and the content of their course offerings. </a:t>
            </a:r>
            <a:endParaRPr lang="en-US" sz="1400" dirty="0" smtClean="0"/>
          </a:p>
          <a:p>
            <a:endParaRPr lang="en-US" sz="1400" dirty="0"/>
          </a:p>
          <a:p>
            <a:r>
              <a:rPr lang="en-US" sz="1400" dirty="0" smtClean="0"/>
              <a:t>Data </a:t>
            </a:r>
            <a:r>
              <a:rPr lang="en-US" sz="1400" dirty="0"/>
              <a:t>on national, public, and private universities in Japan was formally released on the website in 2015. For detailed information on specific courses, each university’s syllabus website was used.</a:t>
            </a:r>
            <a:endParaRPr lang="de-DE" sz="1400" dirty="0"/>
          </a:p>
          <a:p>
            <a:endParaRPr lang="de-DE" sz="1400" dirty="0"/>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20</a:t>
            </a:fld>
            <a:endParaRPr kumimoji="1" lang="ja-JP" altLang="en-US"/>
          </a:p>
        </p:txBody>
      </p:sp>
    </p:spTree>
    <p:extLst>
      <p:ext uri="{BB962C8B-B14F-4D97-AF65-F5344CB8AC3E}">
        <p14:creationId xmlns:p14="http://schemas.microsoft.com/office/powerpoint/2010/main" val="1532772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pPr lvl="0"/>
            <a:r>
              <a:rPr lang="en-US" sz="1400" dirty="0"/>
              <a:t>We sought to find bibliometric researchers and their institutional affiliations based on publications and then investigate whether these researchers have offered informetrics courses and whether there are any curricula concerning informetrics at their universities. </a:t>
            </a:r>
            <a:endParaRPr lang="en-US" sz="1400" dirty="0" smtClean="0"/>
          </a:p>
          <a:p>
            <a:pPr lvl="0"/>
            <a:endParaRPr lang="en-US" sz="1400" dirty="0"/>
          </a:p>
          <a:p>
            <a:pPr lvl="0"/>
            <a:r>
              <a:rPr lang="en-US" sz="1400" dirty="0" smtClean="0"/>
              <a:t>The </a:t>
            </a:r>
            <a:r>
              <a:rPr lang="en-US" sz="1400" dirty="0"/>
              <a:t>Web of Science was the data source. </a:t>
            </a:r>
            <a:endParaRPr lang="en-US" sz="1400" dirty="0" smtClean="0"/>
          </a:p>
          <a:p>
            <a:pPr lvl="0"/>
            <a:r>
              <a:rPr lang="en-US" sz="1400" dirty="0" smtClean="0"/>
              <a:t>For </a:t>
            </a:r>
            <a:r>
              <a:rPr lang="en-US" sz="1400" dirty="0"/>
              <a:t>the comparison with Germany, we used the following search query: keyword = “bibliometric,” “</a:t>
            </a:r>
            <a:r>
              <a:rPr lang="en-US" sz="1400" dirty="0" err="1"/>
              <a:t>scientometric</a:t>
            </a:r>
            <a:r>
              <a:rPr lang="en-US" sz="1400" dirty="0"/>
              <a:t>,” “informetrics,” or “webometric” in the Topic field, AND country = “Japan,” data source = core collection of “SCI,” “</a:t>
            </a:r>
            <a:r>
              <a:rPr lang="en-US" sz="1400" dirty="0" err="1"/>
              <a:t>SSCI</a:t>
            </a:r>
            <a:r>
              <a:rPr lang="en-US" sz="1400" dirty="0"/>
              <a:t>,” and two conferences, year = 2000 to 2017. </a:t>
            </a:r>
            <a:endParaRPr lang="en-US" sz="1400" dirty="0" smtClean="0"/>
          </a:p>
          <a:p>
            <a:pPr lvl="0"/>
            <a:endParaRPr lang="en-US" sz="1400" dirty="0"/>
          </a:p>
          <a:p>
            <a:pPr lvl="0"/>
            <a:r>
              <a:rPr lang="en-US" sz="1400" dirty="0" smtClean="0"/>
              <a:t>This </a:t>
            </a:r>
            <a:r>
              <a:rPr lang="en-US" sz="1400" dirty="0"/>
              <a:t>method involves much less work , but it omits those universities that do not publish papers.</a:t>
            </a:r>
            <a:endParaRPr lang="de-DE" sz="1400" dirty="0"/>
          </a:p>
          <a:p>
            <a:endParaRPr lang="de-DE" dirty="0"/>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21</a:t>
            </a:fld>
            <a:endParaRPr kumimoji="1" lang="ja-JP" altLang="en-US"/>
          </a:p>
        </p:txBody>
      </p:sp>
    </p:spTree>
    <p:extLst>
      <p:ext uri="{BB962C8B-B14F-4D97-AF65-F5344CB8AC3E}">
        <p14:creationId xmlns:p14="http://schemas.microsoft.com/office/powerpoint/2010/main" val="42315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22</a:t>
            </a:fld>
            <a:endParaRPr kumimoji="1" lang="ja-JP" altLang="en-US"/>
          </a:p>
        </p:txBody>
      </p:sp>
    </p:spTree>
    <p:extLst>
      <p:ext uri="{BB962C8B-B14F-4D97-AF65-F5344CB8AC3E}">
        <p14:creationId xmlns:p14="http://schemas.microsoft.com/office/powerpoint/2010/main" val="35339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r>
              <a:rPr kumimoji="1" lang="en-US" altLang="ja-JP" sz="1200" b="1" kern="1200" cap="all" dirty="0" smtClean="0">
                <a:solidFill>
                  <a:schemeClr val="tx1"/>
                </a:solidFill>
                <a:effectLst>
                  <a:outerShdw blurRad="50800" dist="63500" dir="2700000" algn="tl" rotWithShape="0">
                    <a:srgbClr val="000000">
                      <a:alpha val="48000"/>
                    </a:srgbClr>
                  </a:outerShdw>
                </a:effectLst>
                <a:latin typeface="+mn-lt"/>
                <a:ea typeface="+mn-ea"/>
                <a:cs typeface="+mn-cs"/>
              </a:rPr>
              <a:t>31 Japanese universities and number of their</a:t>
            </a:r>
          </a:p>
          <a:p>
            <a:endParaRPr lang="en-US" altLang="ja-JP" b="1" cap="all" dirty="0">
              <a:effectLst>
                <a:outerShdw blurRad="50800" dist="63500" dir="2700000" algn="tl" rotWithShape="0">
                  <a:srgbClr val="000000">
                    <a:alpha val="48000"/>
                  </a:srgbClr>
                </a:outerShdw>
              </a:effectLst>
            </a:endParaRPr>
          </a:p>
          <a:p>
            <a:r>
              <a:rPr lang="en-US" dirty="0"/>
              <a:t>However, most of these universities </a:t>
            </a:r>
            <a:r>
              <a:rPr lang="en-US" b="1" u="sng" dirty="0"/>
              <a:t>do not appear </a:t>
            </a:r>
            <a:r>
              <a:rPr lang="en-US" u="sng" dirty="0"/>
              <a:t>to offer informetrics courses</a:t>
            </a:r>
            <a:r>
              <a:rPr lang="en-US" dirty="0"/>
              <a:t>. </a:t>
            </a:r>
          </a:p>
          <a:p>
            <a:endParaRPr lang="en-US" dirty="0"/>
          </a:p>
          <a:p>
            <a:r>
              <a:rPr lang="en-US" dirty="0"/>
              <a:t>Moreover, most of the authors of informetrics-related papers do not seem to have had regular informetrics education. </a:t>
            </a:r>
          </a:p>
          <a:p>
            <a:r>
              <a:rPr lang="en-US" dirty="0"/>
              <a:t>For example, </a:t>
            </a:r>
            <a:r>
              <a:rPr lang="en-US" u="sng" dirty="0"/>
              <a:t>one of the most productive authors in the field of informetrics </a:t>
            </a:r>
            <a:r>
              <a:rPr lang="en-US" dirty="0"/>
              <a:t>in Japan is </a:t>
            </a:r>
            <a:r>
              <a:rPr lang="en-US" b="1" dirty="0" err="1"/>
              <a:t>Yuya</a:t>
            </a:r>
            <a:r>
              <a:rPr lang="en-US" b="1" dirty="0"/>
              <a:t> Kajikawa</a:t>
            </a:r>
            <a:r>
              <a:rPr lang="en-US" dirty="0"/>
              <a:t>, who is affiliated with the </a:t>
            </a:r>
            <a:r>
              <a:rPr lang="en-US" b="1" dirty="0"/>
              <a:t>Tokyo Institute of Technology</a:t>
            </a:r>
            <a:r>
              <a:rPr lang="en-US" dirty="0"/>
              <a:t>, ranked second in Table 1 (Kajikawa, 2017). He holds a Ph.D. in Chemical System Engineering from the University of Tokyo. </a:t>
            </a:r>
            <a:endParaRPr lang="de-DE" dirty="0"/>
          </a:p>
          <a:p>
            <a:r>
              <a:rPr kumimoji="1" lang="en-US" altLang="ja-JP" sz="1200" b="1" kern="1200" cap="all" dirty="0" smtClean="0">
                <a:solidFill>
                  <a:schemeClr val="tx1"/>
                </a:solidFill>
                <a:effectLst>
                  <a:outerShdw blurRad="50800" dist="63500" dir="2700000" algn="tl" rotWithShape="0">
                    <a:srgbClr val="000000">
                      <a:alpha val="48000"/>
                    </a:srgbClr>
                  </a:outerShdw>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23</a:t>
            </a:fld>
            <a:endParaRPr kumimoji="1" lang="ja-JP" altLang="en-US"/>
          </a:p>
        </p:txBody>
      </p:sp>
    </p:spTree>
    <p:extLst>
      <p:ext uri="{BB962C8B-B14F-4D97-AF65-F5344CB8AC3E}">
        <p14:creationId xmlns:p14="http://schemas.microsoft.com/office/powerpoint/2010/main" val="2238946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24</a:t>
            </a:fld>
            <a:endParaRPr lang="de-DE"/>
          </a:p>
        </p:txBody>
      </p:sp>
    </p:spTree>
    <p:extLst>
      <p:ext uri="{BB962C8B-B14F-4D97-AF65-F5344CB8AC3E}">
        <p14:creationId xmlns:p14="http://schemas.microsoft.com/office/powerpoint/2010/main" val="2109157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25</a:t>
            </a:fld>
            <a:endParaRPr lang="de-DE"/>
          </a:p>
        </p:txBody>
      </p:sp>
    </p:spTree>
    <p:extLst>
      <p:ext uri="{BB962C8B-B14F-4D97-AF65-F5344CB8AC3E}">
        <p14:creationId xmlns:p14="http://schemas.microsoft.com/office/powerpoint/2010/main" val="8551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26</a:t>
            </a:fld>
            <a:endParaRPr kumimoji="1" lang="ja-JP" altLang="en-US"/>
          </a:p>
        </p:txBody>
      </p:sp>
    </p:spTree>
    <p:extLst>
      <p:ext uri="{BB962C8B-B14F-4D97-AF65-F5344CB8AC3E}">
        <p14:creationId xmlns:p14="http://schemas.microsoft.com/office/powerpoint/2010/main" val="6689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27</a:t>
            </a:fld>
            <a:endParaRPr kumimoji="1" lang="ja-JP" altLang="en-US"/>
          </a:p>
        </p:txBody>
      </p:sp>
    </p:spTree>
    <p:extLst>
      <p:ext uri="{BB962C8B-B14F-4D97-AF65-F5344CB8AC3E}">
        <p14:creationId xmlns:p14="http://schemas.microsoft.com/office/powerpoint/2010/main" val="2019905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45ACCD3-FC68-42DE-88D5-EE55AAB1F175}" type="slidenum">
              <a:rPr kumimoji="1" lang="ja-JP" altLang="en-US" smtClean="0"/>
              <a:t>28</a:t>
            </a:fld>
            <a:endParaRPr kumimoji="1" lang="ja-JP" altLang="en-US"/>
          </a:p>
        </p:txBody>
      </p:sp>
    </p:spTree>
    <p:extLst>
      <p:ext uri="{BB962C8B-B14F-4D97-AF65-F5344CB8AC3E}">
        <p14:creationId xmlns:p14="http://schemas.microsoft.com/office/powerpoint/2010/main" val="2244275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29</a:t>
            </a:fld>
            <a:endParaRPr lang="de-DE"/>
          </a:p>
        </p:txBody>
      </p:sp>
    </p:spTree>
    <p:extLst>
      <p:ext uri="{BB962C8B-B14F-4D97-AF65-F5344CB8AC3E}">
        <p14:creationId xmlns:p14="http://schemas.microsoft.com/office/powerpoint/2010/main" val="215548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3</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xfrm>
            <a:off x="492369" y="2405575"/>
            <a:ext cx="6177372" cy="72026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400" dirty="0" smtClean="0"/>
              <a:t>I Introduction</a:t>
            </a:r>
            <a:endParaRPr lang="en-US" altLang="de-DE" sz="1400" dirty="0" smtClean="0"/>
          </a:p>
          <a:p>
            <a:r>
              <a:rPr lang="en-US" altLang="de-DE" sz="1400" b="0" dirty="0" smtClean="0"/>
              <a:t>History of Librarians education = history of libraries</a:t>
            </a:r>
          </a:p>
          <a:p>
            <a:pPr marL="285750" indent="-285750">
              <a:buFontTx/>
              <a:buChar char="-"/>
            </a:pPr>
            <a:r>
              <a:rPr lang="en-US" altLang="de-DE" sz="1400" b="0" dirty="0" smtClean="0"/>
              <a:t>I will present</a:t>
            </a:r>
            <a:r>
              <a:rPr lang="en-US" altLang="de-DE" sz="1400" b="0" baseline="0" dirty="0" smtClean="0"/>
              <a:t> only a few milestones in Library history to motivate the changing role of librarians </a:t>
            </a:r>
          </a:p>
          <a:p>
            <a:pPr marL="285750" indent="-285750">
              <a:buFontTx/>
              <a:buChar char="-"/>
            </a:pPr>
            <a:endParaRPr lang="en-US" altLang="de-DE" sz="1400" b="0" dirty="0" smtClean="0"/>
          </a:p>
          <a:p>
            <a:pPr marL="182563" lvl="2" indent="-182563">
              <a:spcBef>
                <a:spcPct val="0"/>
              </a:spcBef>
              <a:buFont typeface="Arial" panose="020B0604020202020204" pitchFamily="34" charset="0"/>
              <a:buChar char="•"/>
            </a:pPr>
            <a:r>
              <a:rPr lang="en-US" sz="1400" dirty="0" smtClean="0"/>
              <a:t>Ptolemy and son </a:t>
            </a:r>
            <a:r>
              <a:rPr lang="en-US" sz="1400" dirty="0" err="1" smtClean="0"/>
              <a:t>Demetrios</a:t>
            </a:r>
            <a:r>
              <a:rPr lang="en-US" sz="1400" dirty="0" smtClean="0"/>
              <a:t> founded the Alexandrian Museum and Library</a:t>
            </a:r>
          </a:p>
          <a:p>
            <a:pPr marL="182563" lvl="2" indent="-182563">
              <a:spcBef>
                <a:spcPct val="0"/>
              </a:spcBef>
              <a:buFont typeface="Arial" panose="020B0604020202020204" pitchFamily="34" charset="0"/>
              <a:buChar char="•"/>
            </a:pPr>
            <a:r>
              <a:rPr lang="en-US" sz="1400" dirty="0" smtClean="0"/>
              <a:t>Purpose </a:t>
            </a:r>
            <a:r>
              <a:rPr lang="en-US" sz="1400" b="1" dirty="0" smtClean="0"/>
              <a:t>was to collect the entirety of Greek literature</a:t>
            </a:r>
          </a:p>
          <a:p>
            <a:pPr marL="182563" lvl="2" indent="-182563">
              <a:spcBef>
                <a:spcPct val="0"/>
              </a:spcBef>
              <a:buFont typeface="Arial" panose="020B0604020202020204" pitchFamily="34" charset="0"/>
              <a:buChar char="•"/>
            </a:pPr>
            <a:endParaRPr lang="en-US" sz="1400" dirty="0" smtClean="0"/>
          </a:p>
          <a:p>
            <a:pPr marL="182563" lvl="2" indent="-182563">
              <a:spcBef>
                <a:spcPct val="0"/>
              </a:spcBef>
              <a:buFont typeface="Arial" panose="020B0604020202020204" pitchFamily="34" charset="0"/>
              <a:buChar char="•"/>
            </a:pPr>
            <a:r>
              <a:rPr lang="en-US" sz="1400" dirty="0" err="1" smtClean="0"/>
              <a:t>Zenodotus</a:t>
            </a:r>
            <a:r>
              <a:rPr lang="en-US" sz="1400" dirty="0" smtClean="0"/>
              <a:t> ca 325 BCE-260 BCE along with being a Greek grammarian and literary critic, was </a:t>
            </a:r>
            <a:r>
              <a:rPr lang="en-US" sz="1400" b="1" dirty="0" smtClean="0"/>
              <a:t>the first librarian at Alexandria </a:t>
            </a:r>
            <a:r>
              <a:rPr lang="en-US" sz="1400" dirty="0" smtClean="0"/>
              <a:t>as well as the first critical editor of Homer. In addition to other scholarly work, </a:t>
            </a:r>
          </a:p>
          <a:p>
            <a:pPr marL="182563" lvl="3" indent="-182563">
              <a:spcBef>
                <a:spcPct val="0"/>
              </a:spcBef>
              <a:buFont typeface="Arial" panose="020B0604020202020204" pitchFamily="34" charset="0"/>
              <a:buChar char="•"/>
            </a:pPr>
            <a:r>
              <a:rPr lang="en-US" sz="1400" dirty="0" err="1" smtClean="0"/>
              <a:t>Zenodotus</a:t>
            </a:r>
            <a:r>
              <a:rPr lang="en-US" sz="1400" dirty="0" smtClean="0"/>
              <a:t> is noted as having introduced </a:t>
            </a:r>
            <a:r>
              <a:rPr lang="en-US" sz="1400" b="1" dirty="0" smtClean="0"/>
              <a:t>an organization system</a:t>
            </a:r>
            <a:r>
              <a:rPr lang="en-US" sz="1400" dirty="0" smtClean="0"/>
              <a:t> on the materials in the Library of Alexandria. </a:t>
            </a:r>
          </a:p>
          <a:p>
            <a:pPr marL="182563" lvl="3" indent="-182563">
              <a:spcBef>
                <a:spcPct val="0"/>
              </a:spcBef>
              <a:buFont typeface="Arial" panose="020B0604020202020204" pitchFamily="34" charset="0"/>
              <a:buChar char="•"/>
            </a:pPr>
            <a:r>
              <a:rPr lang="en-US" sz="1400" dirty="0" smtClean="0"/>
              <a:t>In his system, texts were placed in different rooms based on their </a:t>
            </a:r>
            <a:r>
              <a:rPr lang="en-US" sz="1400" u="sng" dirty="0" smtClean="0"/>
              <a:t>subject matter. </a:t>
            </a:r>
          </a:p>
          <a:p>
            <a:pPr marL="182563" lvl="3" indent="-182563">
              <a:spcBef>
                <a:spcPct val="0"/>
              </a:spcBef>
              <a:buFont typeface="Arial" panose="020B0604020202020204" pitchFamily="34" charset="0"/>
              <a:buChar char="•"/>
            </a:pPr>
            <a:r>
              <a:rPr lang="en-US" sz="1400" dirty="0" smtClean="0"/>
              <a:t>Then he organized the materials </a:t>
            </a:r>
            <a:r>
              <a:rPr lang="en-US" sz="1400" b="1" dirty="0" smtClean="0"/>
              <a:t>in each room alphabetically </a:t>
            </a:r>
            <a:r>
              <a:rPr lang="en-US" sz="1400" dirty="0" smtClean="0"/>
              <a:t>by the first </a:t>
            </a:r>
            <a:r>
              <a:rPr lang="en-US" sz="1400" u="sng" dirty="0" smtClean="0"/>
              <a:t>letter of the last name of the author</a:t>
            </a:r>
            <a:r>
              <a:rPr lang="en-US" sz="1400" dirty="0" smtClean="0"/>
              <a:t>, so we have him to thank for our modern day system.</a:t>
            </a:r>
          </a:p>
          <a:p>
            <a:pPr marL="182563" lvl="3" indent="-182563">
              <a:spcBef>
                <a:spcPct val="0"/>
              </a:spcBef>
              <a:buFont typeface="Arial" panose="020B0604020202020204" pitchFamily="34" charset="0"/>
              <a:buChar char="•"/>
            </a:pPr>
            <a:r>
              <a:rPr lang="en-US" sz="1400" dirty="0" smtClean="0"/>
              <a:t> </a:t>
            </a:r>
            <a:r>
              <a:rPr lang="en-US" sz="1400" u="sng" dirty="0" smtClean="0"/>
              <a:t>Also small tags were attached to each scroll </a:t>
            </a:r>
            <a:r>
              <a:rPr lang="en-US" sz="1400" dirty="0" smtClean="0"/>
              <a:t>with pertinent information in order for library users easy access to the desired documents. This is considered to be the first use of </a:t>
            </a:r>
            <a:r>
              <a:rPr lang="en-US" sz="1400" b="1" dirty="0" smtClean="0"/>
              <a:t>metadata</a:t>
            </a:r>
            <a:r>
              <a:rPr lang="en-US" sz="1400" dirty="0" smtClean="0"/>
              <a:t> and therefore a landmark in library history. </a:t>
            </a:r>
            <a:endParaRPr lang="en-US" sz="1400" dirty="0" smtClean="0"/>
          </a:p>
          <a:p>
            <a:pPr marL="639763" lvl="4" indent="-182563">
              <a:spcBef>
                <a:spcPct val="0"/>
              </a:spcBef>
              <a:buFont typeface="Arial" panose="020B0604020202020204" pitchFamily="34" charset="0"/>
              <a:buChar char="•"/>
            </a:pPr>
            <a:r>
              <a:rPr lang="en-US" dirty="0" smtClean="0"/>
              <a:t>Following conquest of Greece, libraries were plundered by the Roman Empire</a:t>
            </a:r>
          </a:p>
          <a:p>
            <a:pPr marL="639763" lvl="4" indent="-182563">
              <a:spcBef>
                <a:spcPct val="0"/>
              </a:spcBef>
              <a:buFont typeface="Arial" panose="020B0604020202020204" pitchFamily="34" charset="0"/>
              <a:buChar char="•"/>
            </a:pPr>
            <a:r>
              <a:rPr lang="en-US" dirty="0" smtClean="0"/>
              <a:t>Romans considered possession of a library as a symbol of status, rank &amp; personal pride</a:t>
            </a:r>
          </a:p>
          <a:p>
            <a:pPr marL="639763" lvl="5" indent="-182563">
              <a:spcBef>
                <a:spcPct val="0"/>
              </a:spcBef>
              <a:buFont typeface="Arial" panose="020B0604020202020204" pitchFamily="34" charset="0"/>
              <a:buChar char="•"/>
            </a:pPr>
            <a:r>
              <a:rPr lang="en-US" dirty="0" smtClean="0"/>
              <a:t> 1</a:t>
            </a:r>
            <a:r>
              <a:rPr lang="en-US" baseline="30000" dirty="0" smtClean="0"/>
              <a:t>st</a:t>
            </a:r>
            <a:r>
              <a:rPr lang="en-US" dirty="0" smtClean="0"/>
              <a:t> century AD - numerous private libraries i.e. Aristotle, Cicero, Lucullus &amp; other aristocrats</a:t>
            </a:r>
          </a:p>
          <a:p>
            <a:pPr marL="639763" lvl="5" indent="-182563">
              <a:spcBef>
                <a:spcPct val="0"/>
              </a:spcBef>
              <a:buFont typeface="Arial" panose="020B0604020202020204" pitchFamily="34" charset="0"/>
              <a:buChar char="•"/>
            </a:pPr>
            <a:r>
              <a:rPr lang="en-US" dirty="0" smtClean="0"/>
              <a:t>Julius Caesar had major works in Greek &amp; Latin, believing literature should be made public</a:t>
            </a:r>
          </a:p>
          <a:p>
            <a:pPr marL="639763" lvl="6" indent="-182563">
              <a:spcBef>
                <a:spcPct val="0"/>
              </a:spcBef>
              <a:buFont typeface="Arial" panose="020B0604020202020204" pitchFamily="34" charset="0"/>
              <a:buChar char="•"/>
            </a:pPr>
            <a:r>
              <a:rPr lang="en-US" dirty="0" smtClean="0">
                <a:latin typeface="Arial" charset="0"/>
                <a:cs typeface="Arial" charset="0"/>
              </a:rPr>
              <a:t>Planned &amp; began construction of a major library</a:t>
            </a:r>
          </a:p>
          <a:p>
            <a:pPr marL="639763" lvl="6" indent="-182563">
              <a:spcBef>
                <a:spcPct val="0"/>
              </a:spcBef>
              <a:buFont typeface="Arial" panose="020B0604020202020204" pitchFamily="34" charset="0"/>
              <a:buChar char="•"/>
            </a:pPr>
            <a:r>
              <a:rPr lang="en-US" dirty="0" smtClean="0">
                <a:latin typeface="Arial" charset="0"/>
                <a:cs typeface="Arial" charset="0"/>
              </a:rPr>
              <a:t>Passed away before library was completed</a:t>
            </a:r>
          </a:p>
          <a:p>
            <a:pPr marL="639763" lvl="5" indent="-182563">
              <a:spcBef>
                <a:spcPct val="0"/>
              </a:spcBef>
              <a:buFont typeface="Arial" panose="020B0604020202020204" pitchFamily="34" charset="0"/>
              <a:buChar char="•"/>
            </a:pPr>
            <a:r>
              <a:rPr lang="en-US" dirty="0" smtClean="0"/>
              <a:t> Emperor Augustus, built two additional libraries</a:t>
            </a:r>
          </a:p>
          <a:p>
            <a:pPr marL="639763" lvl="6" indent="-182563">
              <a:buFont typeface="Arial" panose="020B0604020202020204" pitchFamily="34" charset="0"/>
              <a:buChar char="•"/>
            </a:pPr>
            <a:endParaRPr lang="en-US" altLang="de-DE" sz="1100" dirty="0" smtClean="0">
              <a:latin typeface="Arial" panose="020B0604020202020204" pitchFamily="34" charset="0"/>
            </a:endParaRPr>
          </a:p>
        </p:txBody>
      </p:sp>
    </p:spTree>
    <p:extLst>
      <p:ext uri="{BB962C8B-B14F-4D97-AF65-F5344CB8AC3E}">
        <p14:creationId xmlns:p14="http://schemas.microsoft.com/office/powerpoint/2010/main" val="186431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1854200" cy="13906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C9E0464-D0CA-4568-86BD-69EA3807747E}" type="slidenum">
              <a:rPr lang="de-DE" smtClean="0"/>
              <a:pPr>
                <a:defRPr/>
              </a:pPr>
              <a:t>30</a:t>
            </a:fld>
            <a:endParaRPr lang="de-DE"/>
          </a:p>
        </p:txBody>
      </p:sp>
    </p:spTree>
    <p:extLst>
      <p:ext uri="{BB962C8B-B14F-4D97-AF65-F5344CB8AC3E}">
        <p14:creationId xmlns:p14="http://schemas.microsoft.com/office/powerpoint/2010/main" val="3349148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1854200" cy="1390650"/>
          </a:xfrm>
        </p:spPr>
      </p:sp>
      <p:sp>
        <p:nvSpPr>
          <p:cNvPr id="3" name="ノート プレースホルダー 2"/>
          <p:cNvSpPr>
            <a:spLocks noGrp="1"/>
          </p:cNvSpPr>
          <p:nvPr>
            <p:ph type="body" idx="1"/>
          </p:nvPr>
        </p:nvSpPr>
        <p:spPr/>
        <p:txBody>
          <a:bodyPr/>
          <a:lstStyle/>
          <a:p>
            <a:pPr marL="0" indent="0">
              <a:buNone/>
            </a:pPr>
            <a:r>
              <a:rPr lang="en-US" altLang="ja-JP" sz="2000" dirty="0" smtClean="0"/>
              <a:t>for university research administrators (URAs): </a:t>
            </a:r>
            <a:endParaRPr lang="en-US" altLang="ja-JP" sz="2000" dirty="0" smtClean="0"/>
          </a:p>
        </p:txBody>
      </p:sp>
      <p:sp>
        <p:nvSpPr>
          <p:cNvPr id="4" name="スライド番号プレースホルダー 3"/>
          <p:cNvSpPr>
            <a:spLocks noGrp="1"/>
          </p:cNvSpPr>
          <p:nvPr>
            <p:ph type="sldNum" sz="quarter" idx="10"/>
          </p:nvPr>
        </p:nvSpPr>
        <p:spPr/>
        <p:txBody>
          <a:bodyPr/>
          <a:lstStyle/>
          <a:p>
            <a:fld id="{A7B562C0-3C7F-FD4D-83BB-7FC01740130E}" type="slidenum">
              <a:rPr kumimoji="1" lang="ja-JP" altLang="en-US" smtClean="0"/>
              <a:t>31</a:t>
            </a:fld>
            <a:endParaRPr kumimoji="1" lang="ja-JP" altLang="en-US"/>
          </a:p>
        </p:txBody>
      </p:sp>
    </p:spTree>
    <p:extLst>
      <p:ext uri="{BB962C8B-B14F-4D97-AF65-F5344CB8AC3E}">
        <p14:creationId xmlns:p14="http://schemas.microsoft.com/office/powerpoint/2010/main" val="353659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1854200" cy="1390650"/>
          </a:xfrm>
        </p:spPr>
      </p:sp>
      <p:sp>
        <p:nvSpPr>
          <p:cNvPr id="3" name="ノート プレースホルダー 2"/>
          <p:cNvSpPr>
            <a:spLocks noGrp="1"/>
          </p:cNvSpPr>
          <p:nvPr>
            <p:ph type="body" idx="1"/>
          </p:nvPr>
        </p:nvSpPr>
        <p:spPr/>
        <p:txBody>
          <a:bodyPr/>
          <a:lstStyle/>
          <a:p>
            <a:pPr marL="0" indent="0">
              <a:buNone/>
            </a:pPr>
            <a:endParaRPr lang="en-US" altLang="ja-JP" sz="2000" dirty="0" smtClean="0"/>
          </a:p>
        </p:txBody>
      </p:sp>
      <p:sp>
        <p:nvSpPr>
          <p:cNvPr id="4" name="スライド番号プレースホルダー 3"/>
          <p:cNvSpPr>
            <a:spLocks noGrp="1"/>
          </p:cNvSpPr>
          <p:nvPr>
            <p:ph type="sldNum" sz="quarter" idx="10"/>
          </p:nvPr>
        </p:nvSpPr>
        <p:spPr/>
        <p:txBody>
          <a:bodyPr/>
          <a:lstStyle/>
          <a:p>
            <a:fld id="{A7B562C0-3C7F-FD4D-83BB-7FC01740130E}" type="slidenum">
              <a:rPr kumimoji="1" lang="ja-JP" altLang="en-US" smtClean="0"/>
              <a:t>32</a:t>
            </a:fld>
            <a:endParaRPr kumimoji="1" lang="ja-JP" altLang="en-US"/>
          </a:p>
        </p:txBody>
      </p:sp>
    </p:spTree>
    <p:extLst>
      <p:ext uri="{BB962C8B-B14F-4D97-AF65-F5344CB8AC3E}">
        <p14:creationId xmlns:p14="http://schemas.microsoft.com/office/powerpoint/2010/main" val="3977885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917575" y="744538"/>
            <a:ext cx="1854200" cy="1390650"/>
          </a:xfrm>
          <a:ln/>
        </p:spPr>
      </p:sp>
      <p:sp>
        <p:nvSpPr>
          <p:cNvPr id="226307" name="Rectangle 3"/>
          <p:cNvSpPr>
            <a:spLocks noGrp="1" noChangeArrowheads="1"/>
          </p:cNvSpPr>
          <p:nvPr>
            <p:ph type="body" idx="1"/>
          </p:nvPr>
        </p:nvSpPr>
        <p:spPr>
          <a:noFill/>
          <a:ln/>
        </p:spPr>
        <p:txBody>
          <a:bodyPr/>
          <a:lstStyle/>
          <a:p>
            <a:endParaRPr lang="de-DE" noProof="1" smtClean="0">
              <a:latin typeface="Arial" pitchFamily="34" charset="0"/>
              <a:cs typeface="Arial" pitchFamily="34" charset="0"/>
            </a:endParaRPr>
          </a:p>
        </p:txBody>
      </p:sp>
    </p:spTree>
    <p:extLst>
      <p:ext uri="{BB962C8B-B14F-4D97-AF65-F5344CB8AC3E}">
        <p14:creationId xmlns:p14="http://schemas.microsoft.com/office/powerpoint/2010/main" val="126465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4</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xfrm>
            <a:off x="492369" y="2226833"/>
            <a:ext cx="6112826" cy="738140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sz="1000" b="0" i="0" kern="1200" dirty="0" smtClean="0">
                <a:solidFill>
                  <a:schemeClr val="tx1"/>
                </a:solidFill>
                <a:effectLst/>
              </a:rPr>
              <a:t>The Gutenberg Bible (better called Gutenberg-Fust Bible), the first large-scale production of the newly developed system of typographic printing, was completed in Mainz in 1455. Perhaps 180 copies were printed of this Latin Bible, available for purchase in either vellum copies (about a quarter of the edition run) or paper.</a:t>
            </a:r>
          </a:p>
          <a:p>
            <a:pPr marL="285750" indent="-285750">
              <a:buFont typeface="Arial" panose="020B0604020202020204" pitchFamily="34" charset="0"/>
              <a:buChar char="•"/>
            </a:pPr>
            <a:r>
              <a:rPr lang="en-US" sz="1000" b="0" i="0" kern="1200" dirty="0" smtClean="0">
                <a:solidFill>
                  <a:schemeClr val="tx1"/>
                </a:solidFill>
                <a:effectLst/>
              </a:rPr>
              <a:t>. </a:t>
            </a:r>
            <a:r>
              <a:rPr lang="en-US" sz="1000" b="0" dirty="0" smtClean="0">
                <a:solidFill>
                  <a:srgbClr val="0070C0"/>
                </a:solidFill>
                <a:latin typeface="Arial" pitchFamily="34" charset="0"/>
                <a:cs typeface="Arial" pitchFamily="34" charset="0"/>
              </a:rPr>
              <a:t>The three-volume Gutenberg Bible was organized into two 42-line columns per page. In the later stages of production, six people worked simultaneously on composing the type</a:t>
            </a:r>
            <a:r>
              <a:rPr lang="en-US" sz="1000" b="1" u="sng" dirty="0" smtClean="0">
                <a:solidFill>
                  <a:srgbClr val="0070C0"/>
                </a:solidFill>
                <a:latin typeface="Arial" pitchFamily="34" charset="0"/>
                <a:cs typeface="Arial" pitchFamily="34" charset="0"/>
              </a:rPr>
              <a:t>.  About 40 Gutenberg Bibles are still in existence</a:t>
            </a:r>
            <a:r>
              <a:rPr lang="en-US" sz="1000" b="0" dirty="0" smtClean="0">
                <a:solidFill>
                  <a:srgbClr val="0070C0"/>
                </a:solidFill>
                <a:latin typeface="Arial" pitchFamily="34" charset="0"/>
                <a:cs typeface="Arial" pitchFamily="34" charset="0"/>
              </a:rPr>
              <a:t>, including perfect copies in the U.S. Library of Congress, the French </a:t>
            </a:r>
            <a:r>
              <a:rPr lang="en-US" sz="1000" b="0" dirty="0" err="1" smtClean="0">
                <a:solidFill>
                  <a:srgbClr val="0070C0"/>
                </a:solidFill>
                <a:latin typeface="Arial" pitchFamily="34" charset="0"/>
                <a:cs typeface="Arial" pitchFamily="34" charset="0"/>
              </a:rPr>
              <a:t>Bibliothèque</a:t>
            </a:r>
            <a:r>
              <a:rPr lang="en-US" sz="1000" b="0" dirty="0" smtClean="0">
                <a:solidFill>
                  <a:srgbClr val="0070C0"/>
                </a:solidFill>
                <a:latin typeface="Arial" pitchFamily="34" charset="0"/>
                <a:cs typeface="Arial" pitchFamily="34" charset="0"/>
              </a:rPr>
              <a:t> </a:t>
            </a:r>
            <a:r>
              <a:rPr lang="en-US" sz="1000" b="0" dirty="0" err="1" smtClean="0">
                <a:solidFill>
                  <a:srgbClr val="0070C0"/>
                </a:solidFill>
                <a:latin typeface="Arial" pitchFamily="34" charset="0"/>
                <a:cs typeface="Arial" pitchFamily="34" charset="0"/>
              </a:rPr>
              <a:t>Nationale</a:t>
            </a:r>
            <a:r>
              <a:rPr lang="en-US" sz="1000" b="0" dirty="0" smtClean="0">
                <a:solidFill>
                  <a:srgbClr val="0070C0"/>
                </a:solidFill>
                <a:latin typeface="Arial" pitchFamily="34" charset="0"/>
                <a:cs typeface="Arial" pitchFamily="34" charset="0"/>
              </a:rPr>
              <a:t>, and the British Library.</a:t>
            </a:r>
          </a:p>
          <a:p>
            <a:r>
              <a:rPr lang="en-US" sz="1400" dirty="0" smtClean="0"/>
              <a:t>Printing press and moveable type invented by Johannes Gutenberg (c. </a:t>
            </a:r>
            <a:r>
              <a:rPr lang="en-US" sz="1400" dirty="0"/>
              <a:t>1398-1468)</a:t>
            </a:r>
            <a:r>
              <a:rPr lang="en-US" sz="1400" b="1" dirty="0"/>
              <a:t> Re-useable, moveable type.  </a:t>
            </a:r>
          </a:p>
          <a:p>
            <a:pPr lvl="1"/>
            <a:r>
              <a:rPr lang="en-US" sz="1400" dirty="0" smtClean="0"/>
              <a:t>-Paper money became widespread</a:t>
            </a:r>
          </a:p>
          <a:p>
            <a:pPr lvl="1"/>
            <a:r>
              <a:rPr lang="en-US" sz="1400" dirty="0" smtClean="0"/>
              <a:t>-Fed into the information revolution of the renaissance</a:t>
            </a:r>
          </a:p>
          <a:p>
            <a:pPr lvl="1"/>
            <a:r>
              <a:rPr lang="en-US" sz="1400" dirty="0" smtClean="0"/>
              <a:t>-Increased literacy and provided cheaper texts</a:t>
            </a:r>
          </a:p>
          <a:p>
            <a:pPr lvl="1"/>
            <a:r>
              <a:rPr lang="en-US" sz="1400" dirty="0" smtClean="0"/>
              <a:t>-Gutenberg printed the first bible</a:t>
            </a:r>
          </a:p>
          <a:p>
            <a:pPr>
              <a:buFont typeface="Arial"/>
              <a:buChar char="•"/>
            </a:pPr>
            <a:r>
              <a:rPr lang="en-US" sz="1400" b="1" dirty="0" smtClean="0"/>
              <a:t>Printing sped up book production by 1000 -2000 x   </a:t>
            </a:r>
          </a:p>
          <a:p>
            <a:pPr marL="285750" indent="-285750">
              <a:buFont typeface="Arial" panose="020B0604020202020204" pitchFamily="34" charset="0"/>
              <a:buChar char="•"/>
            </a:pPr>
            <a:r>
              <a:rPr lang="en-US" sz="1400" b="1" dirty="0" smtClean="0"/>
              <a:t>Printing impacts </a:t>
            </a:r>
          </a:p>
          <a:p>
            <a:pPr marL="355600" lvl="1" indent="-173038">
              <a:buFont typeface="Arial"/>
              <a:buChar char="•"/>
            </a:pPr>
            <a:r>
              <a:rPr lang="en-US" dirty="0" smtClean="0"/>
              <a:t>Standardized Bibles: Allowed challenge to church authority </a:t>
            </a:r>
            <a:endParaRPr lang="en-US" dirty="0"/>
          </a:p>
          <a:p>
            <a:pPr marL="355600" lvl="1" indent="-173038">
              <a:buFont typeface="Arial"/>
              <a:buChar char="•"/>
            </a:pPr>
            <a:r>
              <a:rPr lang="en-US" i="1" u="sng" dirty="0" smtClean="0"/>
              <a:t>Standardized language</a:t>
            </a:r>
            <a:r>
              <a:rPr lang="en-US" dirty="0" smtClean="0"/>
              <a:t>: Helped form nation-state</a:t>
            </a:r>
          </a:p>
          <a:p>
            <a:pPr marL="355600" lvl="1" indent="-173038">
              <a:buFont typeface="Arial"/>
              <a:buChar char="•"/>
            </a:pPr>
            <a:r>
              <a:rPr lang="en-US" b="1" i="1" u="sng" dirty="0" smtClean="0"/>
              <a:t>Amplified new information and ideas</a:t>
            </a:r>
          </a:p>
          <a:p>
            <a:pPr marL="628650" lvl="1" indent="-171450">
              <a:buFont typeface="Arial" panose="020B0604020202020204" pitchFamily="34" charset="0"/>
              <a:buChar char="•"/>
            </a:pPr>
            <a:r>
              <a:rPr lang="en-US" dirty="0" smtClean="0"/>
              <a:t>Printing spurred the exploration of physical and mental horizons  </a:t>
            </a:r>
          </a:p>
          <a:p>
            <a:pPr marL="628650" lvl="1" indent="-171450">
              <a:buFont typeface="Arial" panose="020B0604020202020204" pitchFamily="34" charset="0"/>
              <a:buChar char="•"/>
            </a:pPr>
            <a:r>
              <a:rPr lang="en-US" b="1" dirty="0" smtClean="0"/>
              <a:t>News of Columbus’ voyages spread rapidly with printing in the 1490s, making him one of the first international heroes  C</a:t>
            </a:r>
          </a:p>
          <a:p>
            <a:pPr marL="628650" lvl="1" indent="-171450">
              <a:buFont typeface="Arial" panose="020B0604020202020204" pitchFamily="34" charset="0"/>
              <a:buChar char="•"/>
            </a:pPr>
            <a:r>
              <a:rPr lang="en-US" b="1" dirty="0"/>
              <a:t>C</a:t>
            </a:r>
            <a:r>
              <a:rPr lang="en-US" dirty="0" smtClean="0"/>
              <a:t>hristopher </a:t>
            </a:r>
            <a:r>
              <a:rPr lang="en-US" dirty="0"/>
              <a:t>Columbus, Martin Luther become famous overnight   </a:t>
            </a:r>
          </a:p>
          <a:p>
            <a:pPr marL="806450"/>
            <a:r>
              <a:rPr lang="en-US" dirty="0" smtClean="0"/>
              <a:t>	Printing </a:t>
            </a:r>
            <a:r>
              <a:rPr lang="en-US" dirty="0"/>
              <a:t>amplified Martin Luther’s dissent in a way that had never happened before.  </a:t>
            </a:r>
          </a:p>
          <a:p>
            <a:pPr marL="1200150" lvl="2" indent="-285750">
              <a:buFont typeface="Arial" panose="020B0604020202020204" pitchFamily="34" charset="0"/>
              <a:buChar char="•"/>
            </a:pPr>
            <a:r>
              <a:rPr lang="en-US" dirty="0"/>
              <a:t>His 95 Theses, published in Germany in 1517,  circulated across Europe in less than a month.   </a:t>
            </a:r>
          </a:p>
          <a:p>
            <a:pPr marL="628650" lvl="1" indent="-171450">
              <a:buFont typeface="Arial" panose="020B0604020202020204" pitchFamily="34" charset="0"/>
              <a:buChar char="•"/>
            </a:pPr>
            <a:r>
              <a:rPr lang="en-US" b="1" dirty="0" smtClean="0"/>
              <a:t>Astronomical observatory of </a:t>
            </a:r>
            <a:r>
              <a:rPr lang="en-US" b="1" dirty="0" err="1" smtClean="0"/>
              <a:t>Tycho</a:t>
            </a:r>
            <a:r>
              <a:rPr lang="en-US" b="1" dirty="0" smtClean="0"/>
              <a:t> Brahe (1546–1601) included a printing shop to help spread new scientific knowledge </a:t>
            </a:r>
            <a:r>
              <a:rPr lang="en-US" dirty="0" smtClean="0"/>
              <a:t>– and prevent repression by the church </a:t>
            </a:r>
          </a:p>
          <a:p>
            <a:pPr>
              <a:buFont typeface="Arial"/>
              <a:buChar char="•"/>
            </a:pPr>
            <a:r>
              <a:rPr lang="en-US" dirty="0" smtClean="0"/>
              <a:t> </a:t>
            </a:r>
          </a:p>
          <a:p>
            <a:pPr marL="285750" indent="-285750">
              <a:buFont typeface="Arial" panose="020B0604020202020204" pitchFamily="34" charset="0"/>
              <a:buChar char="•"/>
            </a:pPr>
            <a:endParaRPr lang="en-US" altLang="de-DE" dirty="0" smtClean="0">
              <a:latin typeface="Arial" panose="020B0604020202020204" pitchFamily="34" charset="0"/>
            </a:endParaRPr>
          </a:p>
        </p:txBody>
      </p:sp>
      <p:sp>
        <p:nvSpPr>
          <p:cNvPr id="5" name="Textfeld 4"/>
          <p:cNvSpPr txBox="1"/>
          <p:nvPr/>
        </p:nvSpPr>
        <p:spPr>
          <a:xfrm>
            <a:off x="2969111" y="103175"/>
            <a:ext cx="3636084" cy="2123658"/>
          </a:xfrm>
          <a:prstGeom prst="rect">
            <a:avLst/>
          </a:prstGeom>
          <a:noFill/>
        </p:spPr>
        <p:txBody>
          <a:bodyPr wrap="square" rtlCol="0">
            <a:spAutoFit/>
          </a:bodyPr>
          <a:lstStyle/>
          <a:p>
            <a:r>
              <a:rPr lang="en-US" sz="1100" dirty="0"/>
              <a:t>Each purchaser received the sheets of an intrinsically two-volume work in what is called Royal folio format, with leaf dimensions of roughly 40-41 cm in height and 29 </a:t>
            </a:r>
            <a:r>
              <a:rPr lang="en-US" sz="1100" dirty="0" smtClean="0"/>
              <a:t>cm</a:t>
            </a:r>
          </a:p>
          <a:p>
            <a:r>
              <a:rPr lang="en-US" sz="1100" dirty="0" smtClean="0"/>
              <a:t> </a:t>
            </a:r>
            <a:r>
              <a:rPr lang="en-US" sz="1100" dirty="0"/>
              <a:t>in width: 324 leaves for the first volume, 319 for the second. Before they could be used, these Bible sheets had to be finished with hand </a:t>
            </a:r>
            <a:r>
              <a:rPr lang="en-US" sz="1100" dirty="0" err="1"/>
              <a:t>rubrication</a:t>
            </a:r>
            <a:r>
              <a:rPr lang="en-US" sz="1100" dirty="0"/>
              <a:t> supplying book, </a:t>
            </a:r>
            <a:r>
              <a:rPr lang="en-US" sz="1100" dirty="0" smtClean="0"/>
              <a:t>prologue</a:t>
            </a:r>
          </a:p>
          <a:p>
            <a:r>
              <a:rPr lang="en-US" sz="1100" dirty="0" smtClean="0"/>
              <a:t> </a:t>
            </a:r>
            <a:r>
              <a:rPr lang="en-US" sz="1100" dirty="0"/>
              <a:t>and psalm tituli, initial letters, chapter numbers, and headlines; and then had to be bound. If purchasers wanted to pay extra they could further commission illuminated initials and borders</a:t>
            </a:r>
            <a:endParaRPr lang="de-DE" sz="1100" dirty="0"/>
          </a:p>
        </p:txBody>
      </p:sp>
    </p:spTree>
    <p:extLst>
      <p:ext uri="{BB962C8B-B14F-4D97-AF65-F5344CB8AC3E}">
        <p14:creationId xmlns:p14="http://schemas.microsoft.com/office/powerpoint/2010/main" val="35444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5</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IN" sz="1200" kern="1200" dirty="0" smtClean="0">
                <a:solidFill>
                  <a:schemeClr val="tx1"/>
                </a:solidFill>
                <a:effectLst/>
                <a:latin typeface="Arial" charset="0"/>
                <a:ea typeface="+mn-ea"/>
                <a:cs typeface="Arial" charset="0"/>
              </a:rPr>
              <a:t>Especially in the Romanesque and Baroque era a lot of magnificent libraries were built by princes and </a:t>
            </a:r>
            <a:r>
              <a:rPr lang="en-IN" sz="1200" kern="1200" dirty="0" err="1" smtClean="0">
                <a:solidFill>
                  <a:schemeClr val="tx1"/>
                </a:solidFill>
                <a:effectLst/>
                <a:latin typeface="Arial" charset="0"/>
                <a:ea typeface="+mn-ea"/>
                <a:cs typeface="Arial" charset="0"/>
              </a:rPr>
              <a:t>aristocratics</a:t>
            </a:r>
            <a:r>
              <a:rPr lang="en-IN" sz="1200" kern="1200" dirty="0" smtClean="0">
                <a:solidFill>
                  <a:schemeClr val="tx1"/>
                </a:solidFill>
                <a:effectLst/>
                <a:latin typeface="Arial" charset="0"/>
                <a:ea typeface="+mn-ea"/>
                <a:cs typeface="Arial" charset="0"/>
              </a:rPr>
              <a:t> and presented themselves </a:t>
            </a:r>
            <a:r>
              <a:rPr lang="en-IN" sz="1200" b="1" u="sng" kern="1200" dirty="0" smtClean="0">
                <a:solidFill>
                  <a:schemeClr val="tx1"/>
                </a:solidFill>
                <a:effectLst/>
                <a:latin typeface="Arial" charset="0"/>
                <a:ea typeface="+mn-ea"/>
                <a:cs typeface="Arial" charset="0"/>
              </a:rPr>
              <a:t>as patrons of scientists, poets and artists. </a:t>
            </a:r>
          </a:p>
          <a:p>
            <a:r>
              <a:rPr lang="en-IN" sz="1200" kern="1200" dirty="0" smtClean="0">
                <a:solidFill>
                  <a:schemeClr val="tx1"/>
                </a:solidFill>
                <a:effectLst/>
                <a:latin typeface="Arial" charset="0"/>
                <a:ea typeface="+mn-ea"/>
                <a:cs typeface="Arial" charset="0"/>
              </a:rPr>
              <a:t>So, </a:t>
            </a:r>
            <a:r>
              <a:rPr lang="en-IN" sz="1200" b="1" kern="1200" dirty="0" smtClean="0">
                <a:solidFill>
                  <a:schemeClr val="tx1"/>
                </a:solidFill>
                <a:effectLst/>
                <a:latin typeface="Arial" charset="0"/>
                <a:ea typeface="+mn-ea"/>
                <a:cs typeface="Arial" charset="0"/>
              </a:rPr>
              <a:t>Goethe managed the Anna </a:t>
            </a:r>
            <a:r>
              <a:rPr lang="en-IN" sz="1200" b="1" kern="1200" dirty="0" err="1" smtClean="0">
                <a:solidFill>
                  <a:schemeClr val="tx1"/>
                </a:solidFill>
                <a:effectLst/>
                <a:latin typeface="Arial" charset="0"/>
                <a:ea typeface="+mn-ea"/>
                <a:cs typeface="Arial" charset="0"/>
              </a:rPr>
              <a:t>Amalia</a:t>
            </a:r>
            <a:r>
              <a:rPr lang="en-IN" sz="1200" b="1" kern="1200" dirty="0" smtClean="0">
                <a:solidFill>
                  <a:schemeClr val="tx1"/>
                </a:solidFill>
                <a:effectLst/>
                <a:latin typeface="Arial" charset="0"/>
                <a:ea typeface="+mn-ea"/>
                <a:cs typeface="Arial" charset="0"/>
              </a:rPr>
              <a:t> library in Weimar</a:t>
            </a:r>
            <a:r>
              <a:rPr lang="en-IN" sz="1200" kern="1200" dirty="0" smtClean="0">
                <a:solidFill>
                  <a:schemeClr val="tx1"/>
                </a:solidFill>
                <a:effectLst/>
                <a:latin typeface="Arial" charset="0"/>
                <a:ea typeface="+mn-ea"/>
                <a:cs typeface="Arial" charset="0"/>
              </a:rPr>
              <a:t>, Lessing the Bibliotheca Augusta in </a:t>
            </a:r>
            <a:r>
              <a:rPr lang="en-IN" sz="1200" kern="1200" dirty="0" err="1" smtClean="0">
                <a:solidFill>
                  <a:schemeClr val="tx1"/>
                </a:solidFill>
                <a:effectLst/>
                <a:latin typeface="Arial" charset="0"/>
                <a:ea typeface="+mn-ea"/>
                <a:cs typeface="Arial" charset="0"/>
              </a:rPr>
              <a:t>Wolfenbüttel</a:t>
            </a:r>
            <a:r>
              <a:rPr lang="en-IN" sz="1200" kern="1200" dirty="0" smtClean="0">
                <a:solidFill>
                  <a:schemeClr val="tx1"/>
                </a:solidFill>
                <a:effectLst/>
                <a:latin typeface="Arial" charset="0"/>
                <a:ea typeface="+mn-ea"/>
                <a:cs typeface="Arial" charset="0"/>
              </a:rPr>
              <a:t>. </a:t>
            </a:r>
          </a:p>
          <a:p>
            <a:endParaRPr lang="de-DE" sz="1200" kern="1200" dirty="0" smtClean="0">
              <a:solidFill>
                <a:schemeClr val="tx1"/>
              </a:solidFill>
              <a:effectLst/>
              <a:latin typeface="Arial" charset="0"/>
              <a:ea typeface="+mn-ea"/>
              <a:cs typeface="Arial" charset="0"/>
            </a:endParaRPr>
          </a:p>
          <a:p>
            <a:r>
              <a:rPr lang="en-IN" sz="1200" kern="1200" dirty="0" smtClean="0">
                <a:solidFill>
                  <a:schemeClr val="tx1"/>
                </a:solidFill>
                <a:effectLst/>
                <a:latin typeface="Arial" charset="0"/>
                <a:ea typeface="+mn-ea"/>
                <a:cs typeface="Arial" charset="0"/>
              </a:rPr>
              <a:t>From 1800 onwards, the influence of the bourgeoisie increases, especially with regard to book production and the library sector. </a:t>
            </a:r>
          </a:p>
          <a:p>
            <a:r>
              <a:rPr lang="en-IN" sz="1200" kern="1200" dirty="0" smtClean="0">
                <a:solidFill>
                  <a:schemeClr val="tx1"/>
                </a:solidFill>
                <a:effectLst/>
                <a:latin typeface="Arial" charset="0"/>
                <a:ea typeface="+mn-ea"/>
                <a:cs typeface="Arial" charset="0"/>
              </a:rPr>
              <a:t>In France, England and the USA the government </a:t>
            </a:r>
            <a:r>
              <a:rPr lang="en-IN" sz="1200" u="sng" kern="1200" dirty="0" smtClean="0">
                <a:solidFill>
                  <a:schemeClr val="tx1"/>
                </a:solidFill>
                <a:effectLst/>
                <a:latin typeface="Arial" charset="0"/>
                <a:ea typeface="+mn-ea"/>
                <a:cs typeface="Arial" charset="0"/>
              </a:rPr>
              <a:t>initiates </a:t>
            </a:r>
          </a:p>
          <a:p>
            <a:r>
              <a:rPr lang="en-IN" sz="1200" b="1" kern="1200" dirty="0" smtClean="0">
                <a:solidFill>
                  <a:schemeClr val="tx1"/>
                </a:solidFill>
                <a:effectLst/>
                <a:latin typeface="Arial" charset="0"/>
                <a:ea typeface="+mn-ea"/>
                <a:cs typeface="Arial" charset="0"/>
              </a:rPr>
              <a:t>the construction of national libraries </a:t>
            </a:r>
            <a:r>
              <a:rPr lang="en-IN" sz="1200" kern="1200" dirty="0" smtClean="0">
                <a:solidFill>
                  <a:schemeClr val="tx1"/>
                </a:solidFill>
                <a:effectLst/>
                <a:latin typeface="Arial" charset="0"/>
                <a:ea typeface="+mn-ea"/>
                <a:cs typeface="Arial" charset="0"/>
              </a:rPr>
              <a:t>in the 19</a:t>
            </a:r>
            <a:r>
              <a:rPr lang="en-IN" sz="1200" kern="1200" baseline="30000" dirty="0" smtClean="0">
                <a:solidFill>
                  <a:schemeClr val="tx1"/>
                </a:solidFill>
                <a:effectLst/>
                <a:latin typeface="Arial" charset="0"/>
                <a:ea typeface="+mn-ea"/>
                <a:cs typeface="Arial" charset="0"/>
              </a:rPr>
              <a:t>th</a:t>
            </a:r>
            <a:r>
              <a:rPr lang="en-IN" sz="1200" kern="1200" dirty="0" smtClean="0">
                <a:solidFill>
                  <a:schemeClr val="tx1"/>
                </a:solidFill>
                <a:effectLst/>
                <a:latin typeface="Arial" charset="0"/>
                <a:ea typeface="+mn-ea"/>
                <a:cs typeface="Arial" charset="0"/>
              </a:rPr>
              <a:t> century. </a:t>
            </a:r>
          </a:p>
          <a:p>
            <a:r>
              <a:rPr lang="en-IN" sz="1200" kern="1200" dirty="0" smtClean="0">
                <a:solidFill>
                  <a:schemeClr val="tx1"/>
                </a:solidFill>
                <a:effectLst/>
                <a:latin typeface="Arial" charset="0"/>
                <a:ea typeface="+mn-ea"/>
                <a:cs typeface="Arial" charset="0"/>
              </a:rPr>
              <a:t>In Germany the foundation of the National library was privately financed. </a:t>
            </a:r>
          </a:p>
          <a:p>
            <a:r>
              <a:rPr lang="en-IN" sz="1200" kern="1200" dirty="0" smtClean="0">
                <a:solidFill>
                  <a:schemeClr val="tx1"/>
                </a:solidFill>
                <a:effectLst/>
                <a:latin typeface="Arial" charset="0"/>
                <a:ea typeface="+mn-ea"/>
                <a:cs typeface="Arial" charset="0"/>
              </a:rPr>
              <a:t>Since the end of the 19</a:t>
            </a:r>
            <a:r>
              <a:rPr lang="en-IN" sz="1200" kern="1200" baseline="30000" dirty="0" smtClean="0">
                <a:solidFill>
                  <a:schemeClr val="tx1"/>
                </a:solidFill>
                <a:effectLst/>
                <a:latin typeface="Arial" charset="0"/>
                <a:ea typeface="+mn-ea"/>
                <a:cs typeface="Arial" charset="0"/>
              </a:rPr>
              <a:t>th</a:t>
            </a:r>
            <a:r>
              <a:rPr lang="en-IN" sz="1200" kern="1200" dirty="0" smtClean="0">
                <a:solidFill>
                  <a:schemeClr val="tx1"/>
                </a:solidFill>
                <a:effectLst/>
                <a:latin typeface="Arial" charset="0"/>
                <a:ea typeface="+mn-ea"/>
                <a:cs typeface="Arial" charset="0"/>
              </a:rPr>
              <a:t> century, </a:t>
            </a:r>
            <a:r>
              <a:rPr lang="en-IN" sz="1200" b="1" kern="1200" dirty="0" smtClean="0">
                <a:solidFill>
                  <a:schemeClr val="tx1"/>
                </a:solidFill>
                <a:effectLst/>
                <a:latin typeface="Arial" charset="0"/>
                <a:ea typeface="+mn-ea"/>
                <a:cs typeface="Arial" charset="0"/>
              </a:rPr>
              <a:t>the model of the American Public Library has been theoretically accepted in Germany</a:t>
            </a:r>
            <a:r>
              <a:rPr lang="en-IN" sz="1200" kern="1200" dirty="0" smtClean="0">
                <a:solidFill>
                  <a:schemeClr val="tx1"/>
                </a:solidFill>
                <a:effectLst/>
                <a:latin typeface="Arial" charset="0"/>
                <a:ea typeface="+mn-ea"/>
                <a:cs typeface="Arial" charset="0"/>
              </a:rPr>
              <a:t>. </a:t>
            </a:r>
          </a:p>
          <a:p>
            <a:r>
              <a:rPr lang="en-IN" sz="1200" kern="1200" dirty="0" smtClean="0">
                <a:solidFill>
                  <a:schemeClr val="tx1"/>
                </a:solidFill>
                <a:effectLst/>
                <a:latin typeface="Arial" charset="0"/>
                <a:ea typeface="+mn-ea"/>
                <a:cs typeface="Arial" charset="0"/>
              </a:rPr>
              <a:t>Such a public library should have the following characteristics:</a:t>
            </a:r>
            <a:endParaRPr lang="de-DE" sz="1200" kern="1200" dirty="0" smtClean="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IN" sz="1200" kern="1200" dirty="0" smtClean="0">
                <a:solidFill>
                  <a:schemeClr val="tx1"/>
                </a:solidFill>
                <a:effectLst/>
                <a:latin typeface="Arial" charset="0"/>
                <a:ea typeface="+mn-ea"/>
                <a:cs typeface="Arial" charset="0"/>
              </a:rPr>
              <a:t>ideological neutrality, professional management and good financial resources,</a:t>
            </a:r>
            <a:endParaRPr lang="de-DE" sz="1200" kern="1200" dirty="0" smtClean="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IN" sz="1200" kern="1200" dirty="0" smtClean="0">
                <a:solidFill>
                  <a:schemeClr val="tx1"/>
                </a:solidFill>
                <a:effectLst/>
                <a:latin typeface="Arial" charset="0"/>
                <a:ea typeface="+mn-ea"/>
                <a:cs typeface="Arial" charset="0"/>
              </a:rPr>
              <a:t>favourable opening hours and accessibility for everyone,</a:t>
            </a:r>
            <a:endParaRPr lang="de-DE" sz="1200" kern="1200" dirty="0" smtClean="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IN" sz="1200" kern="1200" dirty="0" smtClean="0">
                <a:solidFill>
                  <a:schemeClr val="tx1"/>
                </a:solidFill>
                <a:effectLst/>
                <a:latin typeface="Arial" charset="0"/>
                <a:ea typeface="+mn-ea"/>
                <a:cs typeface="Arial" charset="0"/>
              </a:rPr>
              <a:t>a well-assorted range of books for adults and children that convey knowledge, but also entertain and distract.</a:t>
            </a:r>
          </a:p>
          <a:p>
            <a:r>
              <a:rPr lang="en-US" dirty="0"/>
              <a:t>National libraries had a special mission </a:t>
            </a:r>
            <a:r>
              <a:rPr lang="en-US" i="1" u="sng" dirty="0"/>
              <a:t>of preserving the cultural heritage </a:t>
            </a:r>
            <a:r>
              <a:rPr lang="en-US" dirty="0"/>
              <a:t>by </a:t>
            </a:r>
            <a:r>
              <a:rPr lang="en-US" b="1" dirty="0"/>
              <a:t>developing a comprehensive collection of materials by &amp; about their respective countries through books, documents, manuscripts &amp; other records</a:t>
            </a:r>
          </a:p>
          <a:p>
            <a:endParaRPr lang="en-IN" dirty="0" smtClean="0"/>
          </a:p>
          <a:p>
            <a:r>
              <a:rPr lang="en-IN" kern="1200" dirty="0" smtClean="0">
                <a:solidFill>
                  <a:schemeClr val="tx1"/>
                </a:solidFill>
                <a:effectLst/>
                <a:latin typeface="Arial" charset="0"/>
                <a:ea typeface="+mn-ea"/>
                <a:cs typeface="Arial" charset="0"/>
              </a:rPr>
              <a:t>Librarians are</a:t>
            </a:r>
            <a:endParaRPr lang="de-DE" kern="1200" dirty="0" smtClean="0">
              <a:solidFill>
                <a:schemeClr val="tx1"/>
              </a:solidFill>
              <a:effectLst/>
              <a:latin typeface="Arial" charset="0"/>
              <a:ea typeface="+mn-ea"/>
              <a:cs typeface="Arial" charset="0"/>
            </a:endParaRPr>
          </a:p>
          <a:p>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111757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6</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xfrm>
            <a:off x="492369" y="2405575"/>
            <a:ext cx="6303733" cy="72026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The second revolution in libraries was driven by the worldwide cross-industry breakthrough of the internet. </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Digitization, interlinking and connectivity have a lasting effect on how we access information.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It entails fundamental changes in the concept of document and the basic cultural techniques based on it, such as reading, writing, quoting and publishing.</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Information is no longer restricted to the form of a book or, to put it in more generally, a physically bounded linear document;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information is </a:t>
            </a:r>
            <a:r>
              <a:rPr lang="en-IN" sz="1400" b="1" kern="1200" dirty="0" smtClean="0">
                <a:solidFill>
                  <a:schemeClr val="tx1"/>
                </a:solidFill>
                <a:effectLst/>
                <a:latin typeface="Arial" charset="0"/>
                <a:ea typeface="+mn-ea"/>
                <a:cs typeface="Arial" charset="0"/>
              </a:rPr>
              <a:t>available digitally in many different media formats</a:t>
            </a:r>
            <a:r>
              <a:rPr lang="en-IN" sz="1400" kern="1200" dirty="0" smtClean="0">
                <a:solidFill>
                  <a:schemeClr val="tx1"/>
                </a:solidFill>
                <a:effectLst/>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b="1" kern="1200" dirty="0" smtClean="0">
                <a:solidFill>
                  <a:schemeClr val="tx1"/>
                </a:solidFill>
                <a:effectLst/>
                <a:latin typeface="Arial" charset="0"/>
                <a:ea typeface="+mn-ea"/>
                <a:cs typeface="Arial" charset="0"/>
              </a:rPr>
              <a:t>is ubiquitous available </a:t>
            </a:r>
            <a:r>
              <a:rPr lang="en-IN" sz="1400" kern="1200" dirty="0" smtClean="0">
                <a:solidFill>
                  <a:schemeClr val="tx1"/>
                </a:solidFill>
                <a:effectLst/>
                <a:latin typeface="Arial" charset="0"/>
                <a:ea typeface="+mn-ea"/>
                <a:cs typeface="Arial" charset="0"/>
              </a:rPr>
              <a:t>and is more and </a:t>
            </a:r>
            <a:r>
              <a:rPr lang="en-IN" sz="1400" b="1" kern="1200" dirty="0" smtClean="0">
                <a:solidFill>
                  <a:schemeClr val="tx1"/>
                </a:solidFill>
                <a:effectLst/>
                <a:latin typeface="Arial" charset="0"/>
                <a:ea typeface="+mn-ea"/>
                <a:cs typeface="Arial" charset="0"/>
              </a:rPr>
              <a:t>more personalized and context sensitive delivered</a:t>
            </a:r>
            <a:r>
              <a:rPr lang="en-IN" sz="1400" kern="1200" dirty="0" smtClean="0">
                <a:solidFill>
                  <a:schemeClr val="tx1"/>
                </a:solidFill>
                <a:effectLst/>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IN" sz="1400" kern="1200" dirty="0" smtClean="0">
                <a:solidFill>
                  <a:schemeClr val="tx1"/>
                </a:solidFill>
                <a:effectLst/>
                <a:latin typeface="Arial" charset="0"/>
                <a:ea typeface="+mn-ea"/>
                <a:cs typeface="Arial" charset="0"/>
              </a:rPr>
              <a:t>This makes information easier, more convenient and cheaper to access. Although libraries have been tasked with hosting and making printed texts accessible for thousands of years, it is also the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IN" sz="1200" b="1" u="sng" kern="1200" dirty="0" smtClean="0">
                <a:solidFill>
                  <a:schemeClr val="tx1"/>
                </a:solidFill>
                <a:effectLst/>
                <a:latin typeface="Arial" charset="0"/>
                <a:ea typeface="+mn-ea"/>
                <a:cs typeface="Arial" charset="0"/>
              </a:rPr>
              <a:t>core task today to open up access to digital information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IN" sz="1200" b="1" u="sng" kern="1200" dirty="0" smtClean="0">
              <a:solidFill>
                <a:schemeClr val="tx1"/>
              </a:solidFill>
              <a:effectLst/>
              <a:latin typeface="Arial" charset="0"/>
              <a:ea typeface="+mn-ea"/>
              <a:cs typeface="Arial" charset="0"/>
            </a:endParaRPr>
          </a:p>
          <a:p>
            <a:pPr>
              <a:buFont typeface="Arial" pitchFamily="34" charset="0"/>
              <a:buNone/>
            </a:pPr>
            <a:r>
              <a:rPr lang="en-US" altLang="de-DE" b="1" dirty="0"/>
              <a:t>Libraries as preservers of knowledge &amp; </a:t>
            </a:r>
            <a:r>
              <a:rPr lang="de-DE" altLang="de-DE" b="1" dirty="0" err="1" smtClean="0"/>
              <a:t>multipliers</a:t>
            </a:r>
            <a:r>
              <a:rPr lang="en-US" altLang="de-DE" b="1" dirty="0" smtClean="0"/>
              <a:t> </a:t>
            </a:r>
            <a:r>
              <a:rPr lang="en-US" altLang="de-DE" b="1" dirty="0"/>
              <a:t>for reproducible </a:t>
            </a:r>
            <a:r>
              <a:rPr lang="en-US" altLang="de-DE" b="1" dirty="0" smtClean="0"/>
              <a:t>science had to move beyond text: the had to deal with</a:t>
            </a:r>
          </a:p>
          <a:p>
            <a:pPr marL="171450" indent="-171450">
              <a:buFontTx/>
              <a:buChar char="-"/>
            </a:pPr>
            <a:r>
              <a:rPr lang="en-US" altLang="de-DE" b="1" dirty="0" smtClean="0"/>
              <a:t>Software , scientific films, research- simulation (big-) data, 3D-objects </a:t>
            </a:r>
          </a:p>
          <a:p>
            <a:pPr marL="171450" indent="-171450">
              <a:buFontTx/>
              <a:buChar char="-"/>
            </a:pPr>
            <a:r>
              <a:rPr lang="de-DE" altLang="de-DE" sz="1400" dirty="0"/>
              <a:t>Libraries </a:t>
            </a:r>
            <a:r>
              <a:rPr lang="de-DE" altLang="de-DE" sz="1400" dirty="0" err="1"/>
              <a:t>provide</a:t>
            </a:r>
            <a:r>
              <a:rPr lang="de-DE" altLang="de-DE" sz="1400" dirty="0"/>
              <a:t> </a:t>
            </a:r>
            <a:r>
              <a:rPr lang="de-DE" altLang="de-DE" sz="1400" dirty="0" err="1"/>
              <a:t>access</a:t>
            </a:r>
            <a:r>
              <a:rPr lang="de-DE" altLang="de-DE" sz="1400" dirty="0"/>
              <a:t> </a:t>
            </a:r>
            <a:r>
              <a:rPr lang="de-DE" altLang="de-DE" sz="1400" dirty="0" err="1"/>
              <a:t>to</a:t>
            </a:r>
            <a:r>
              <a:rPr lang="de-DE" altLang="de-DE" sz="1400" dirty="0"/>
              <a:t> digital </a:t>
            </a:r>
            <a:r>
              <a:rPr lang="de-DE" altLang="de-DE" sz="1400" dirty="0" err="1"/>
              <a:t>media</a:t>
            </a:r>
            <a:r>
              <a:rPr lang="de-DE" altLang="de-DE" sz="1400" dirty="0"/>
              <a:t>, </a:t>
            </a:r>
            <a:r>
              <a:rPr lang="de-DE" altLang="de-DE" sz="1400" dirty="0" err="1"/>
              <a:t>support</a:t>
            </a:r>
            <a:r>
              <a:rPr lang="de-DE" altLang="de-DE" sz="1400" dirty="0"/>
              <a:t> </a:t>
            </a:r>
            <a:r>
              <a:rPr lang="de-DE" altLang="de-DE" sz="1400" dirty="0" err="1"/>
              <a:t>the</a:t>
            </a:r>
            <a:r>
              <a:rPr lang="de-DE" altLang="de-DE" sz="1400" dirty="0"/>
              <a:t> </a:t>
            </a:r>
            <a:r>
              <a:rPr lang="de-DE" altLang="de-DE" sz="1400" dirty="0" err="1"/>
              <a:t>publication</a:t>
            </a:r>
            <a:r>
              <a:rPr lang="de-DE" altLang="de-DE" sz="1400" dirty="0"/>
              <a:t> </a:t>
            </a:r>
            <a:r>
              <a:rPr lang="de-DE" altLang="de-DE" sz="1400" dirty="0" err="1"/>
              <a:t>of</a:t>
            </a:r>
            <a:r>
              <a:rPr lang="de-DE" altLang="de-DE" sz="1400" dirty="0"/>
              <a:t> </a:t>
            </a:r>
            <a:r>
              <a:rPr lang="de-DE" altLang="de-DE" sz="1400" dirty="0" err="1"/>
              <a:t>research</a:t>
            </a:r>
            <a:r>
              <a:rPr lang="de-DE" altLang="de-DE" sz="1400" dirty="0"/>
              <a:t> </a:t>
            </a:r>
            <a:r>
              <a:rPr lang="de-DE" altLang="de-DE" sz="1400" dirty="0" err="1"/>
              <a:t>data</a:t>
            </a:r>
            <a:r>
              <a:rPr lang="de-DE" altLang="de-DE" sz="1400" dirty="0"/>
              <a:t> </a:t>
            </a:r>
            <a:r>
              <a:rPr lang="de-DE" altLang="de-DE" sz="1400" dirty="0" err="1"/>
              <a:t>and</a:t>
            </a:r>
            <a:r>
              <a:rPr lang="de-DE" altLang="de-DE" sz="1400" dirty="0"/>
              <a:t> </a:t>
            </a:r>
            <a:r>
              <a:rPr lang="de-DE" altLang="de-DE" sz="1400" dirty="0" err="1"/>
              <a:t>enable</a:t>
            </a:r>
            <a:r>
              <a:rPr lang="de-DE" altLang="de-DE" sz="1400" dirty="0"/>
              <a:t> </a:t>
            </a:r>
            <a:r>
              <a:rPr lang="de-DE" altLang="de-DE" sz="1400" dirty="0" err="1"/>
              <a:t>their</a:t>
            </a:r>
            <a:r>
              <a:rPr lang="de-DE" altLang="de-DE" sz="1400" dirty="0"/>
              <a:t> </a:t>
            </a:r>
            <a:r>
              <a:rPr lang="de-DE" altLang="de-DE" sz="1400" dirty="0" err="1"/>
              <a:t>long</a:t>
            </a:r>
            <a:r>
              <a:rPr lang="de-DE" altLang="de-DE" sz="1400" dirty="0"/>
              <a:t> </a:t>
            </a:r>
            <a:r>
              <a:rPr lang="de-DE" altLang="de-DE" sz="1400" dirty="0" err="1"/>
              <a:t>term</a:t>
            </a:r>
            <a:r>
              <a:rPr lang="de-DE" altLang="de-DE" sz="1400" dirty="0"/>
              <a:t> </a:t>
            </a:r>
            <a:r>
              <a:rPr lang="de-DE" altLang="de-DE" sz="1400" dirty="0" err="1"/>
              <a:t>preservation</a:t>
            </a:r>
            <a:r>
              <a:rPr lang="de-DE" altLang="de-DE" sz="1400" dirty="0"/>
              <a:t>.</a:t>
            </a:r>
          </a:p>
          <a:p>
            <a:pPr marL="285750" indent="-285750">
              <a:buFontTx/>
              <a:buChar char="-"/>
              <a:defRPr/>
            </a:pPr>
            <a:r>
              <a:rPr lang="en-US" altLang="de-DE" sz="1600" b="1" u="sng" dirty="0" smtClean="0">
                <a:latin typeface="Arial" panose="020B0604020202020204" pitchFamily="34" charset="0"/>
              </a:rPr>
              <a:t>New Skills:</a:t>
            </a:r>
            <a:endParaRPr lang="en-US" altLang="de-DE" sz="1600" b="1" u="sng" dirty="0">
              <a:latin typeface="Arial" panose="020B0604020202020204" pitchFamily="34" charset="0"/>
            </a:endParaRPr>
          </a:p>
          <a:p>
            <a:pPr marL="285750" indent="-285750">
              <a:buFont typeface="Arial" panose="020B0604020202020204" pitchFamily="34" charset="0"/>
              <a:buChar char="•"/>
            </a:pPr>
            <a:r>
              <a:rPr lang="en-US" altLang="de-DE" sz="1400" dirty="0" smtClean="0"/>
              <a:t>Retrieval of </a:t>
            </a:r>
            <a:r>
              <a:rPr lang="en-US" altLang="de-DE" sz="1400" dirty="0"/>
              <a:t>scientific content</a:t>
            </a:r>
          </a:p>
          <a:p>
            <a:pPr marL="285750" indent="-285750">
              <a:buFont typeface="Arial" panose="020B0604020202020204" pitchFamily="34" charset="0"/>
              <a:buChar char="•"/>
            </a:pPr>
            <a:r>
              <a:rPr lang="en-US" altLang="de-DE" sz="1400" dirty="0" smtClean="0"/>
              <a:t>long-term </a:t>
            </a:r>
            <a:r>
              <a:rPr lang="en-US" altLang="de-DE" sz="1400" dirty="0"/>
              <a:t>preservation </a:t>
            </a:r>
            <a:r>
              <a:rPr lang="en-GB" altLang="de-DE" sz="1400" dirty="0"/>
              <a:t>of scientific media </a:t>
            </a:r>
            <a:endParaRPr lang="en-US" altLang="de-DE" sz="1400" dirty="0"/>
          </a:p>
          <a:p>
            <a:pPr marL="285750" indent="-285750">
              <a:buFont typeface="Arial" panose="020B0604020202020204" pitchFamily="34" charset="0"/>
              <a:buChar char="•"/>
            </a:pPr>
            <a:r>
              <a:rPr lang="en-US" altLang="de-DE" sz="1400" dirty="0" smtClean="0"/>
              <a:t>Provide DOI </a:t>
            </a:r>
            <a:r>
              <a:rPr lang="en-US" altLang="de-DE" sz="1400" dirty="0"/>
              <a:t>service for referencing digital objects</a:t>
            </a:r>
          </a:p>
          <a:p>
            <a:pPr marL="285750" indent="-285750">
              <a:buFont typeface="Arial" panose="020B0604020202020204" pitchFamily="34" charset="0"/>
              <a:buChar char="•"/>
            </a:pPr>
            <a:r>
              <a:rPr lang="en-US" altLang="de-DE" sz="1400" dirty="0" smtClean="0"/>
              <a:t>Support Research </a:t>
            </a:r>
            <a:r>
              <a:rPr lang="en-US" altLang="de-DE" sz="1400" dirty="0"/>
              <a:t>and </a:t>
            </a:r>
            <a:r>
              <a:rPr lang="en-US" altLang="de-DE" sz="1400" dirty="0" smtClean="0"/>
              <a:t>development processes with  Informetrics </a:t>
            </a:r>
            <a:r>
              <a:rPr lang="en-US" altLang="de-DE" sz="1400" dirty="0" err="1" smtClean="0"/>
              <a:t>bibliometrics</a:t>
            </a:r>
            <a:r>
              <a:rPr lang="en-US" altLang="de-DE" sz="1400" dirty="0" smtClean="0"/>
              <a:t>, webometrics analysis</a:t>
            </a:r>
            <a:endParaRPr lang="en-US" altLang="de-DE" sz="1400" dirty="0"/>
          </a:p>
          <a:p>
            <a:endParaRPr lang="en-US" altLang="de-DE" sz="1600" dirty="0"/>
          </a:p>
        </p:txBody>
      </p:sp>
    </p:spTree>
    <p:extLst>
      <p:ext uri="{BB962C8B-B14F-4D97-AF65-F5344CB8AC3E}">
        <p14:creationId xmlns:p14="http://schemas.microsoft.com/office/powerpoint/2010/main" val="403136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7</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xfrm>
            <a:off x="492369" y="2405575"/>
            <a:ext cx="6220403" cy="72026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400" dirty="0"/>
              <a:t>Bibliometric analysis are becoming an increasingly important way in measuring and </a:t>
            </a:r>
            <a:r>
              <a:rPr lang="en-GB" sz="1400" b="1" u="sng" dirty="0"/>
              <a:t>assessing the performance </a:t>
            </a:r>
            <a:r>
              <a:rPr lang="en-GB" sz="1400" b="1" dirty="0"/>
              <a:t>or better the </a:t>
            </a:r>
            <a:r>
              <a:rPr lang="en-GB" sz="1400" b="1" u="sng" dirty="0"/>
              <a:t>impact of research(</a:t>
            </a:r>
            <a:r>
              <a:rPr lang="en-GB" sz="1400" b="1" u="sng" dirty="0" err="1"/>
              <a:t>ers</a:t>
            </a:r>
            <a:r>
              <a:rPr lang="en-GB" sz="1400" b="1" u="sng" dirty="0"/>
              <a:t>) </a:t>
            </a:r>
            <a:r>
              <a:rPr lang="en-GB" sz="1400" dirty="0"/>
              <a:t>in various levels of granularity, from </a:t>
            </a:r>
            <a:endParaRPr lang="en-GB" sz="1400" dirty="0" smtClean="0"/>
          </a:p>
          <a:p>
            <a:pPr marL="285750" indent="-285750">
              <a:buFont typeface="Arial" panose="020B0604020202020204" pitchFamily="34" charset="0"/>
              <a:buChar char="•"/>
            </a:pPr>
            <a:r>
              <a:rPr lang="en-GB" sz="1400" dirty="0" err="1" smtClean="0"/>
              <a:t>Macrolevel</a:t>
            </a:r>
            <a:r>
              <a:rPr lang="en-GB" sz="1400" dirty="0" smtClean="0"/>
              <a:t> </a:t>
            </a:r>
            <a:r>
              <a:rPr lang="en-GB" sz="1400" dirty="0"/>
              <a:t>studies, which are concerning the research activities of a country or a region to </a:t>
            </a:r>
            <a:endParaRPr lang="en-GB" sz="1400" dirty="0" smtClean="0"/>
          </a:p>
          <a:p>
            <a:pPr marL="285750" indent="-285750">
              <a:buFont typeface="Arial" panose="020B0604020202020204" pitchFamily="34" charset="0"/>
              <a:buChar char="•"/>
            </a:pPr>
            <a:r>
              <a:rPr lang="en-GB" sz="1400" dirty="0" err="1" smtClean="0"/>
              <a:t>Mesolevel</a:t>
            </a:r>
            <a:r>
              <a:rPr lang="en-GB" sz="1400" dirty="0" smtClean="0"/>
              <a:t> </a:t>
            </a:r>
            <a:r>
              <a:rPr lang="en-GB" sz="1400" dirty="0"/>
              <a:t>approaches of institutions like universities or research groups to </a:t>
            </a:r>
            <a:endParaRPr lang="en-GB" sz="1400" dirty="0" smtClean="0"/>
          </a:p>
          <a:p>
            <a:pPr marL="285750" indent="-285750">
              <a:buFont typeface="Arial" panose="020B0604020202020204" pitchFamily="34" charset="0"/>
              <a:buChar char="•"/>
            </a:pPr>
            <a:r>
              <a:rPr lang="en-GB" sz="1400" dirty="0" err="1" smtClean="0"/>
              <a:t>Microlevel</a:t>
            </a:r>
            <a:r>
              <a:rPr lang="en-GB" sz="1400" dirty="0" smtClean="0"/>
              <a:t> </a:t>
            </a:r>
            <a:r>
              <a:rPr lang="en-GB" sz="1400" dirty="0"/>
              <a:t>analytics, where the scientific work of individuals is evaluated. </a:t>
            </a:r>
            <a:endParaRPr lang="en-GB" sz="1400" dirty="0" smtClean="0"/>
          </a:p>
          <a:p>
            <a:r>
              <a:rPr lang="en-GB" sz="1400" dirty="0" smtClean="0"/>
              <a:t>However</a:t>
            </a:r>
            <a:r>
              <a:rPr lang="en-GB" sz="1400" dirty="0"/>
              <a:t>, it has become an important, proven and accepted instrument for e.g. </a:t>
            </a:r>
            <a:endParaRPr lang="en-GB" sz="1400" dirty="0" smtClean="0"/>
          </a:p>
          <a:p>
            <a:pPr marL="285750" indent="-285750">
              <a:buFont typeface="Arial" panose="020B0604020202020204" pitchFamily="34" charset="0"/>
              <a:buChar char="•"/>
            </a:pPr>
            <a:r>
              <a:rPr lang="en-GB" sz="1400" b="1" dirty="0" smtClean="0"/>
              <a:t>demonstrating </a:t>
            </a:r>
            <a:r>
              <a:rPr lang="en-GB" sz="1400" b="1" dirty="0"/>
              <a:t>the impact of someone’s own research </a:t>
            </a:r>
            <a:r>
              <a:rPr lang="en-GB" sz="1400" dirty="0"/>
              <a:t>or </a:t>
            </a:r>
            <a:endParaRPr lang="en-GB" sz="1400" dirty="0" smtClean="0"/>
          </a:p>
          <a:p>
            <a:pPr marL="285750" indent="-285750">
              <a:buFont typeface="Arial" panose="020B0604020202020204" pitchFamily="34" charset="0"/>
              <a:buChar char="•"/>
            </a:pPr>
            <a:r>
              <a:rPr lang="en-GB" sz="1400" b="1" dirty="0" smtClean="0"/>
              <a:t>to </a:t>
            </a:r>
            <a:r>
              <a:rPr lang="en-GB" sz="1400" b="1" dirty="0"/>
              <a:t>support tenure track or grants decisions </a:t>
            </a:r>
            <a:r>
              <a:rPr lang="en-GB" sz="1400" dirty="0"/>
              <a:t>as well as for </a:t>
            </a:r>
            <a:r>
              <a:rPr lang="en-GB" sz="1400" b="1" dirty="0"/>
              <a:t>identifying areas of research strength and weaknesses </a:t>
            </a:r>
            <a:endParaRPr lang="en-GB" sz="1400" b="1" dirty="0" smtClean="0"/>
          </a:p>
          <a:p>
            <a:pPr marL="285750" indent="-285750">
              <a:buFont typeface="Arial" panose="020B0604020202020204" pitchFamily="34" charset="0"/>
              <a:buChar char="•"/>
            </a:pPr>
            <a:r>
              <a:rPr lang="en-GB" sz="1400" b="1" dirty="0" smtClean="0"/>
              <a:t>to </a:t>
            </a:r>
            <a:r>
              <a:rPr lang="en-GB" sz="1400" b="1" dirty="0"/>
              <a:t>make decisions for future research priorities </a:t>
            </a:r>
            <a:r>
              <a:rPr lang="en-GB" sz="1400" dirty="0"/>
              <a:t>for an institution. </a:t>
            </a:r>
            <a:endParaRPr lang="en-GB" sz="1400" dirty="0" smtClean="0"/>
          </a:p>
          <a:p>
            <a:r>
              <a:rPr lang="en-GB" sz="1400" dirty="0" smtClean="0"/>
              <a:t>Generally </a:t>
            </a:r>
            <a:r>
              <a:rPr lang="en-GB" sz="1400" dirty="0"/>
              <a:t>speaking, it has become an accepted instrument for the </a:t>
            </a:r>
            <a:r>
              <a:rPr lang="en-GB" sz="1400" b="1" u="sng" dirty="0"/>
              <a:t>evaluation of research </a:t>
            </a:r>
            <a:r>
              <a:rPr lang="en-GB" sz="1400" b="1" dirty="0"/>
              <a:t>in a more objective way which helps decision-makers to build also long-term strategic plans</a:t>
            </a:r>
            <a:r>
              <a:rPr lang="en-GB" sz="1400" dirty="0"/>
              <a:t>, e.g. </a:t>
            </a:r>
            <a:endParaRPr lang="en-GB" sz="1400" dirty="0" smtClean="0"/>
          </a:p>
          <a:p>
            <a:pPr marL="285750" indent="-285750">
              <a:buFont typeface="Arial" panose="020B0604020202020204" pitchFamily="34" charset="0"/>
              <a:buChar char="•"/>
            </a:pPr>
            <a:r>
              <a:rPr lang="en-GB" sz="1400" dirty="0" smtClean="0"/>
              <a:t>which </a:t>
            </a:r>
            <a:r>
              <a:rPr lang="en-GB" sz="1400" dirty="0"/>
              <a:t>research directions should be built in future or </a:t>
            </a:r>
            <a:endParaRPr lang="en-GB" sz="1400" dirty="0" smtClean="0"/>
          </a:p>
          <a:p>
            <a:pPr marL="285750" indent="-285750">
              <a:buFont typeface="Arial" panose="020B0604020202020204" pitchFamily="34" charset="0"/>
              <a:buChar char="•"/>
            </a:pPr>
            <a:r>
              <a:rPr lang="en-GB" sz="1400" dirty="0" smtClean="0"/>
              <a:t>which </a:t>
            </a:r>
            <a:r>
              <a:rPr lang="en-GB" sz="1400" dirty="0"/>
              <a:t>ongoing research activities should be supported in accordance with the economic and political objectives of a region or a country. </a:t>
            </a:r>
            <a:endParaRPr lang="en-GB" sz="1400" dirty="0" smtClean="0"/>
          </a:p>
          <a:p>
            <a:r>
              <a:rPr lang="en-GB" sz="1400" dirty="0" smtClean="0"/>
              <a:t>A </a:t>
            </a:r>
            <a:r>
              <a:rPr lang="en-GB" sz="1400" dirty="0"/>
              <a:t>study (</a:t>
            </a:r>
            <a:r>
              <a:rPr lang="en-GB" sz="1400" dirty="0" err="1"/>
              <a:t>Hargens</a:t>
            </a:r>
            <a:r>
              <a:rPr lang="en-GB" sz="1400" dirty="0"/>
              <a:t> 1990) reported that approximately 35 percent of biochemistry departments and nearly 60 percent of sociology departments had used citation data for hiring, as well as for tenure, promotion, and salary</a:t>
            </a:r>
            <a:r>
              <a:rPr lang="en-GB" sz="1400" dirty="0" smtClean="0"/>
              <a:t>.</a:t>
            </a:r>
          </a:p>
          <a:p>
            <a:r>
              <a:rPr lang="en-GB" sz="1400" dirty="0"/>
              <a:t>As we can see, the importance of evaluating scientific research performance is well recognized and though, the growing interests on </a:t>
            </a:r>
            <a:r>
              <a:rPr lang="en-GB" sz="1400" dirty="0" smtClean="0"/>
              <a:t>Informetrics skills for Librarians is </a:t>
            </a:r>
            <a:r>
              <a:rPr lang="en-GB" sz="1400" dirty="0"/>
              <a:t>a proven fact. </a:t>
            </a:r>
            <a:endParaRPr lang="en-GB" sz="1400" dirty="0" smtClean="0"/>
          </a:p>
          <a:p>
            <a:r>
              <a:rPr lang="en-GB" sz="1400" dirty="0" smtClean="0"/>
              <a:t>So </a:t>
            </a:r>
            <a:r>
              <a:rPr lang="en-GB" sz="1400" dirty="0"/>
              <a:t>it is necessary to take a clear-eyed look at the educational foundations if it will fit the requirements of governmental institutions, universities or the broad range of other employers for </a:t>
            </a:r>
            <a:r>
              <a:rPr lang="en-GB" sz="1400" dirty="0" err="1"/>
              <a:t>Informetrics</a:t>
            </a:r>
            <a:r>
              <a:rPr lang="en-GB" sz="1400" dirty="0"/>
              <a:t> specialists.</a:t>
            </a:r>
            <a:endParaRPr lang="de-DE" sz="1400" dirty="0"/>
          </a:p>
          <a:p>
            <a:pPr marL="285750" indent="-285750">
              <a:buFont typeface="Arial" panose="020B0604020202020204" pitchFamily="34" charset="0"/>
              <a:buChar char="•"/>
            </a:pP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17962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8</a:t>
            </a:fld>
            <a:endParaRPr lang="de-DE" altLang="de-DE" sz="1200" b="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400" kern="1200" dirty="0" smtClean="0">
                <a:solidFill>
                  <a:schemeClr val="tx1"/>
                </a:solidFill>
                <a:effectLst/>
                <a:latin typeface="Arial" charset="0"/>
                <a:ea typeface="+mn-ea"/>
                <a:cs typeface="Arial" charset="0"/>
              </a:rPr>
              <a:t>Education in the field of </a:t>
            </a:r>
            <a:r>
              <a:rPr lang="en-GB" sz="1400" kern="1200" dirty="0" err="1" smtClean="0">
                <a:solidFill>
                  <a:schemeClr val="tx1"/>
                </a:solidFill>
                <a:effectLst/>
                <a:latin typeface="Arial" charset="0"/>
                <a:ea typeface="+mn-ea"/>
                <a:cs typeface="Arial" charset="0"/>
              </a:rPr>
              <a:t>Informetrics</a:t>
            </a:r>
            <a:r>
              <a:rPr lang="en-GB" sz="1400" kern="1200" dirty="0" smtClean="0">
                <a:solidFill>
                  <a:schemeClr val="tx1"/>
                </a:solidFill>
                <a:effectLst/>
                <a:latin typeface="Arial" charset="0"/>
                <a:ea typeface="+mn-ea"/>
                <a:cs typeface="Arial" charset="0"/>
              </a:rPr>
              <a:t> is often closely related to Information and/or Library Science Education </a:t>
            </a:r>
          </a:p>
          <a:p>
            <a:endParaRPr lang="en-GB" altLang="de-DE" sz="1400" kern="1200" dirty="0" smtClean="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kern="1200" dirty="0" smtClean="0">
                <a:solidFill>
                  <a:schemeClr val="tx1"/>
                </a:solidFill>
                <a:effectLst/>
                <a:latin typeface="Arial" charset="0"/>
                <a:ea typeface="+mn-ea"/>
                <a:cs typeface="Arial" charset="0"/>
              </a:rPr>
              <a:t>To get an idea of the Informetrics education </a:t>
            </a:r>
            <a:r>
              <a:rPr lang="en-GB" sz="1400" kern="1200" dirty="0" smtClean="0">
                <a:solidFill>
                  <a:schemeClr val="tx1"/>
                </a:solidFill>
                <a:effectLst/>
                <a:latin typeface="Arial" charset="0"/>
                <a:ea typeface="+mn-ea"/>
                <a:cs typeface="Arial" charset="0"/>
              </a:rPr>
              <a:t>we </a:t>
            </a:r>
            <a:r>
              <a:rPr lang="en-GB" sz="1400" kern="1200" dirty="0" smtClean="0">
                <a:solidFill>
                  <a:schemeClr val="tx1"/>
                </a:solidFill>
                <a:effectLst/>
                <a:latin typeface="Arial" charset="0"/>
                <a:ea typeface="+mn-ea"/>
                <a:cs typeface="Arial" charset="0"/>
              </a:rPr>
              <a:t>analysed the LIS courses in German (Applied) Universities. I used the latest course list from the weekly “Die ZEIT” to get an up-to-date reflection. </a:t>
            </a:r>
            <a:endParaRPr lang="de-DE" sz="1400" kern="1200" dirty="0" smtClean="0">
              <a:solidFill>
                <a:schemeClr val="tx1"/>
              </a:solidFill>
              <a:effectLst/>
              <a:latin typeface="Arial" charset="0"/>
              <a:ea typeface="+mn-ea"/>
              <a:cs typeface="Arial" charset="0"/>
            </a:endParaRPr>
          </a:p>
          <a:p>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426670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1600" b="1">
                <a:solidFill>
                  <a:schemeClr val="bg1"/>
                </a:solidFill>
                <a:latin typeface="Arial" panose="020B0604020202020204" pitchFamily="34" charset="0"/>
              </a:defRPr>
            </a:lvl1pPr>
            <a:lvl2pPr marL="742950" indent="-285750" defTabSz="903288">
              <a:defRPr sz="1600" b="1">
                <a:solidFill>
                  <a:schemeClr val="bg1"/>
                </a:solidFill>
                <a:latin typeface="Arial" panose="020B0604020202020204" pitchFamily="34" charset="0"/>
              </a:defRPr>
            </a:lvl2pPr>
            <a:lvl3pPr marL="1143000" indent="-228600" defTabSz="903288">
              <a:defRPr sz="1600" b="1">
                <a:solidFill>
                  <a:schemeClr val="bg1"/>
                </a:solidFill>
                <a:latin typeface="Arial" panose="020B0604020202020204" pitchFamily="34" charset="0"/>
              </a:defRPr>
            </a:lvl3pPr>
            <a:lvl4pPr marL="1600200" indent="-228600" defTabSz="903288">
              <a:defRPr sz="1600" b="1">
                <a:solidFill>
                  <a:schemeClr val="bg1"/>
                </a:solidFill>
                <a:latin typeface="Arial" panose="020B0604020202020204" pitchFamily="34" charset="0"/>
              </a:defRPr>
            </a:lvl4pPr>
            <a:lvl5pPr marL="2057400" indent="-228600" defTabSz="903288">
              <a:defRPr sz="1600" b="1">
                <a:solidFill>
                  <a:schemeClr val="bg1"/>
                </a:solidFill>
                <a:latin typeface="Arial" panose="020B0604020202020204" pitchFamily="34" charset="0"/>
              </a:defRPr>
            </a:lvl5pPr>
            <a:lvl6pPr marL="25146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6pPr>
            <a:lvl7pPr marL="29718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7pPr>
            <a:lvl8pPr marL="34290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8pPr>
            <a:lvl9pPr marL="3886200" indent="-228600" algn="ctr" defTabSz="903288" eaLnBrk="0" fontAlgn="base" hangingPunct="0">
              <a:lnSpc>
                <a:spcPts val="2400"/>
              </a:lnSpc>
              <a:spcBef>
                <a:spcPct val="0"/>
              </a:spcBef>
              <a:spcAft>
                <a:spcPct val="0"/>
              </a:spcAft>
              <a:defRPr sz="1600" b="1">
                <a:solidFill>
                  <a:schemeClr val="bg1"/>
                </a:solidFill>
                <a:latin typeface="Arial" panose="020B0604020202020204" pitchFamily="34" charset="0"/>
              </a:defRPr>
            </a:lvl9pPr>
          </a:lstStyle>
          <a:p>
            <a:fld id="{650EF5D2-99E9-423A-BA19-43A01493A9B1}" type="slidenum">
              <a:rPr lang="de-DE" altLang="de-DE" sz="1200" b="0">
                <a:solidFill>
                  <a:srgbClr val="002B5D"/>
                </a:solidFill>
              </a:rPr>
              <a:pPr/>
              <a:t>9</a:t>
            </a:fld>
            <a:endParaRPr lang="de-DE" altLang="de-DE" sz="1200" b="0" dirty="0">
              <a:solidFill>
                <a:srgbClr val="002B5D"/>
              </a:solidFill>
            </a:endParaRPr>
          </a:p>
        </p:txBody>
      </p:sp>
      <p:sp>
        <p:nvSpPr>
          <p:cNvPr id="31747" name="Rectangle 2"/>
          <p:cNvSpPr>
            <a:spLocks noGrp="1" noRot="1" noChangeAspect="1" noChangeArrowheads="1" noTextEdit="1"/>
          </p:cNvSpPr>
          <p:nvPr>
            <p:ph type="sldImg"/>
          </p:nvPr>
        </p:nvSpPr>
        <p:spPr>
          <a:xfrm>
            <a:off x="917575" y="744538"/>
            <a:ext cx="1854200" cy="13906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GB" sz="1400" kern="1200" dirty="0" smtClean="0">
                <a:solidFill>
                  <a:schemeClr val="tx1"/>
                </a:solidFill>
                <a:effectLst/>
                <a:latin typeface="Arial" charset="0"/>
                <a:ea typeface="+mn-ea"/>
                <a:cs typeface="Arial" charset="0"/>
              </a:rPr>
              <a:t>I found in total a number of 41 courses in 20 institutions. Figure 1 shows the distribution according to the kind of institution and according to the type of course</a:t>
            </a:r>
            <a:r>
              <a:rPr lang="en-GB" sz="1200" kern="1200" dirty="0" smtClean="0">
                <a:solidFill>
                  <a:schemeClr val="tx1"/>
                </a:solidFill>
                <a:effectLst/>
                <a:latin typeface="Arial" charset="0"/>
                <a:ea typeface="+mn-ea"/>
                <a:cs typeface="Arial" charset="0"/>
              </a:rPr>
              <a:t>.</a:t>
            </a:r>
            <a:endParaRPr lang="en-US" altLang="de-DE" sz="1400" dirty="0" smtClean="0">
              <a:latin typeface="Arial" panose="020B0604020202020204" pitchFamily="34" charset="0"/>
            </a:endParaRPr>
          </a:p>
        </p:txBody>
      </p:sp>
    </p:spTree>
    <p:extLst>
      <p:ext uri="{BB962C8B-B14F-4D97-AF65-F5344CB8AC3E}">
        <p14:creationId xmlns:p14="http://schemas.microsoft.com/office/powerpoint/2010/main" val="3816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de-DE" noProof="1" smtClean="0"/>
              <a:t>Formatvorlage des Untertitelmasters durch Klicken bearbeiten</a:t>
            </a:r>
          </a:p>
        </p:txBody>
      </p:sp>
      <p:sp>
        <p:nvSpPr>
          <p:cNvPr id="1028" name="Rectangle 5"/>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de-DE"/>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de-DE" noProof="1" smtClean="0"/>
              <a:t>Titelmasterformat durch Klicken bearbeiten</a:t>
            </a:r>
          </a:p>
        </p:txBody>
      </p:sp>
      <p:sp>
        <p:nvSpPr>
          <p:cNvPr id="2073"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latin typeface="Arial" charset="0"/>
              <a:cs typeface="Arial" charset="0"/>
            </a:endParaRPr>
          </a:p>
        </p:txBody>
      </p:sp>
    </p:spTree>
  </p:cSld>
  <p:clrMapOvr>
    <a:masterClrMapping/>
  </p:clrMapOvr>
  <p:transition advClick="0" advTm="4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124200" y="6365875"/>
            <a:ext cx="2895600" cy="247650"/>
          </a:xfrm>
          <a:prstGeom prst="rect">
            <a:avLst/>
          </a:prstGeom>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a:xfrm>
            <a:off x="3124200" y="6365875"/>
            <a:ext cx="2895600" cy="247650"/>
          </a:xfrm>
          <a:prstGeom prst="rect">
            <a:avLst/>
          </a:prstGeom>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a:xfrm>
            <a:off x="3124200" y="6365875"/>
            <a:ext cx="2895600" cy="247650"/>
          </a:xfrm>
          <a:prstGeom prst="rect">
            <a:avLst/>
          </a:prstGeom>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xfrm>
            <a:off x="3124200" y="6365875"/>
            <a:ext cx="2895600" cy="247650"/>
          </a:xfrm>
          <a:prstGeom prst="rect">
            <a:avLst/>
          </a:prstGeom>
          <a:ln/>
        </p:spPr>
        <p:txBody>
          <a:bodyPr/>
          <a:lstStyle>
            <a:lvl1pPr>
              <a:defRPr/>
            </a:lvl1pPr>
          </a:lstStyle>
          <a:p>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73"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latin typeface="Arial" charset="0"/>
              <a:cs typeface="Arial" charset="0"/>
            </a:endParaRPr>
          </a:p>
        </p:txBody>
      </p:sp>
      <p:pic>
        <p:nvPicPr>
          <p:cNvPr id="2" name="Grafik 1"/>
          <p:cNvPicPr>
            <a:picLocks noChangeAspect="1"/>
          </p:cNvPicPr>
          <p:nvPr userDrawn="1"/>
        </p:nvPicPr>
        <p:blipFill>
          <a:blip r:embed="rId14">
            <a:duotone>
              <a:schemeClr val="accent4">
                <a:shade val="45000"/>
                <a:satMod val="135000"/>
              </a:schemeClr>
              <a:prstClr val="white"/>
            </a:duotone>
          </a:blip>
          <a:stretch>
            <a:fillRect/>
          </a:stretch>
        </p:blipFill>
        <p:spPr>
          <a:xfrm>
            <a:off x="3247401" y="6164158"/>
            <a:ext cx="2358632"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3997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cSld>
  <p:clrMap bg1="lt1" tx1="dk1" bg2="lt2" tx2="dk2" accent1="accent1" accent2="accent2" accent3="accent3" accent4="accent4" accent5="accent5" accent6="accent6" hlink="hlink" folHlink="folHlink"/>
  <p:sldLayoutIdLst>
    <p:sldLayoutId id="2147483651" r:id="rId1"/>
    <p:sldLayoutId id="2147483664" r:id="rId2"/>
    <p:sldLayoutId id="2147483670" r:id="rId3"/>
    <p:sldLayoutId id="2147483671" r:id="rId4"/>
  </p:sldLayoutIdLst>
  <p:timing>
    <p:tnLst>
      <p:par>
        <p:cTn id="1" dur="indefinite" restart="never" nodeType="tmRoot"/>
      </p:par>
    </p:tnLst>
  </p:timing>
  <p:txStyles>
    <p:title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pitchFamily="34" charset="0"/>
          <a:cs typeface="Arial" pitchFamily="34" charset="0"/>
        </a:defRPr>
      </a:lvl2pPr>
      <a:lvl3pPr algn="l" rtl="0" fontAlgn="base">
        <a:lnSpc>
          <a:spcPct val="90000"/>
        </a:lnSpc>
        <a:spcBef>
          <a:spcPct val="0"/>
        </a:spcBef>
        <a:spcAft>
          <a:spcPct val="0"/>
        </a:spcAft>
        <a:defRPr sz="2400" b="1">
          <a:solidFill>
            <a:schemeClr val="tx1"/>
          </a:solidFill>
          <a:latin typeface="Arial" pitchFamily="34" charset="0"/>
          <a:cs typeface="Arial" pitchFamily="34" charset="0"/>
        </a:defRPr>
      </a:lvl3pPr>
      <a:lvl4pPr algn="l" rtl="0" fontAlgn="base">
        <a:lnSpc>
          <a:spcPct val="90000"/>
        </a:lnSpc>
        <a:spcBef>
          <a:spcPct val="0"/>
        </a:spcBef>
        <a:spcAft>
          <a:spcPct val="0"/>
        </a:spcAft>
        <a:defRPr sz="2400" b="1">
          <a:solidFill>
            <a:schemeClr val="tx1"/>
          </a:solidFill>
          <a:latin typeface="Arial" pitchFamily="34" charset="0"/>
          <a:cs typeface="Arial" pitchFamily="34" charset="0"/>
        </a:defRPr>
      </a:lvl4pPr>
      <a:lvl5pPr algn="l" rtl="0" fontAlgn="base">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fontAlgn="base">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fontAlgn="base">
        <a:spcBef>
          <a:spcPct val="20000"/>
        </a:spcBef>
        <a:spcAft>
          <a:spcPct val="0"/>
        </a:spcAft>
        <a:buChar char="–"/>
        <a:defRPr>
          <a:solidFill>
            <a:schemeClr val="tx1"/>
          </a:solidFill>
          <a:latin typeface="+mn-lt"/>
          <a:cs typeface="+mn-cs"/>
        </a:defRPr>
      </a:lvl2pPr>
      <a:lvl3pPr marL="720725" indent="-274638" algn="l" rtl="0" fontAlgn="base">
        <a:spcBef>
          <a:spcPct val="20000"/>
        </a:spcBef>
        <a:spcAft>
          <a:spcPct val="0"/>
        </a:spcAft>
        <a:buChar char="•"/>
        <a:defRPr>
          <a:solidFill>
            <a:schemeClr val="tx1"/>
          </a:solidFill>
          <a:latin typeface="+mn-lt"/>
          <a:cs typeface="+mn-cs"/>
        </a:defRPr>
      </a:lvl3pPr>
      <a:lvl4pPr marL="987425" indent="-265113" algn="l" rtl="0" fontAlgn="base">
        <a:spcBef>
          <a:spcPct val="20000"/>
        </a:spcBef>
        <a:spcAft>
          <a:spcPct val="0"/>
        </a:spcAft>
        <a:buChar char="–"/>
        <a:defRPr>
          <a:solidFill>
            <a:schemeClr val="tx1"/>
          </a:solidFill>
          <a:latin typeface="+mn-lt"/>
          <a:cs typeface="+mn-cs"/>
        </a:defRPr>
      </a:lvl4pPr>
      <a:lvl5pPr marL="1254125" indent="-265113" algn="l" rtl="0" fontAlgn="base">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3" Type="http://schemas.openxmlformats.org/officeDocument/2006/relationships/hyperlink" Target="http://studiengaenge.zeit.de/hochschule/225/universitaet-regensburg" TargetMode="External"/><Relationship Id="rId18" Type="http://schemas.openxmlformats.org/officeDocument/2006/relationships/hyperlink" Target="http://studiengaenge.zeit.de/studiengang/w15256/informationswissenschaft" TargetMode="External"/><Relationship Id="rId26" Type="http://schemas.openxmlformats.org/officeDocument/2006/relationships/hyperlink" Target="http://studiengaenge.zeit.de/studiengang/g13477/bibliotheks-und-informationsmanagement" TargetMode="External"/><Relationship Id="rId39" Type="http://schemas.openxmlformats.org/officeDocument/2006/relationships/hyperlink" Target="http://studiengaenge.zeit.de/studiengang/g2339/informationsmanagement-internationales" TargetMode="External"/><Relationship Id="rId21" Type="http://schemas.openxmlformats.org/officeDocument/2006/relationships/hyperlink" Target="http://studiengaenge.zeit.de/studiengang/w33873/internationales-informationsmanagement-informationswissenschaft" TargetMode="External"/><Relationship Id="rId34" Type="http://schemas.openxmlformats.org/officeDocument/2006/relationships/hyperlink" Target="http://studiengaenge.zeit.de/studiengang/g10055/information-engineering" TargetMode="External"/><Relationship Id="rId42" Type="http://schemas.openxmlformats.org/officeDocument/2006/relationships/hyperlink" Target="http://studiengaenge.zeit.de/studiengang/g6062/archiv" TargetMode="External"/><Relationship Id="rId47" Type="http://schemas.openxmlformats.org/officeDocument/2006/relationships/hyperlink" Target="http://studiengaenge.zeit.de/studiengang/g77574/technische-redaktion" TargetMode="External"/><Relationship Id="rId50" Type="http://schemas.openxmlformats.org/officeDocument/2006/relationships/hyperlink" Target="http://studiengaenge.zeit.de/studiengang/g8853/bibliothekswissenschaft" TargetMode="External"/><Relationship Id="rId55" Type="http://schemas.openxmlformats.org/officeDocument/2006/relationships/hyperlink" Target="http://studiengaenge.zeit.de/studiengang/w30851/archivwissenschaft" TargetMode="External"/><Relationship Id="rId63" Type="http://schemas.openxmlformats.org/officeDocument/2006/relationships/hyperlink" Target="http://studiengaenge.zeit.de/hochschule/136/karlsruher-institut-fuer-technologie" TargetMode="External"/><Relationship Id="rId7" Type="http://schemas.openxmlformats.org/officeDocument/2006/relationships/hyperlink" Target="http://studiengaenge.zeit.de/studiengang/g12447/informationswissenschaft" TargetMode="External"/><Relationship Id="rId2" Type="http://schemas.openxmlformats.org/officeDocument/2006/relationships/notesSlide" Target="../notesSlides/notesSlide11.xml"/><Relationship Id="rId16" Type="http://schemas.openxmlformats.org/officeDocument/2006/relationships/hyperlink" Target="http://studiengaenge.zeit.de/studiengang/g6228/bibliotheks-und-informationswissenschaft" TargetMode="External"/><Relationship Id="rId29" Type="http://schemas.openxmlformats.org/officeDocument/2006/relationships/hyperlink" Target="http://studiengaenge.zeit.de/hochschule/107/hochschule-fuer-angewandte-wissenschaften-hamburg" TargetMode="External"/><Relationship Id="rId11" Type="http://schemas.openxmlformats.org/officeDocument/2006/relationships/hyperlink" Target="http://studiengaenge.zeit.de/hochschule/12/humboldt-universitaet-zu-berlin" TargetMode="External"/><Relationship Id="rId24" Type="http://schemas.openxmlformats.org/officeDocument/2006/relationships/hyperlink" Target="http://studiengaenge.zeit.de/studiengang/w6983/bibliotheks-und-informationswissenschaft" TargetMode="External"/><Relationship Id="rId32" Type="http://schemas.openxmlformats.org/officeDocument/2006/relationships/hyperlink" Target="http://studiengaenge.zeit.de/studiengang/w32702/innovations-und-informationsmanagement" TargetMode="External"/><Relationship Id="rId37" Type="http://schemas.openxmlformats.org/officeDocument/2006/relationships/hyperlink" Target="http://studiengaenge.zeit.de/studiengang/g12856/publizistik-und-kommunikationswissenschaft" TargetMode="External"/><Relationship Id="rId40" Type="http://schemas.openxmlformats.org/officeDocument/2006/relationships/hyperlink" Target="http://studiengaenge.zeit.de/studiengang/g299505/informationsverarbeitung" TargetMode="External"/><Relationship Id="rId45" Type="http://schemas.openxmlformats.org/officeDocument/2006/relationships/hyperlink" Target="http://studiengaenge.zeit.de/hochschule/115/hochschule-hannover" TargetMode="External"/><Relationship Id="rId53" Type="http://schemas.openxmlformats.org/officeDocument/2006/relationships/hyperlink" Target="http://studiengaenge.zeit.de/studiengang/w22197/strategisches-informationsmanagement" TargetMode="External"/><Relationship Id="rId58" Type="http://schemas.openxmlformats.org/officeDocument/2006/relationships/hyperlink" Target="http://studiengaenge.zeit.de/hochschule/233/universitaet-rostock" TargetMode="External"/><Relationship Id="rId5" Type="http://schemas.openxmlformats.org/officeDocument/2006/relationships/hyperlink" Target="http://studiengaenge.zeit.de/studiengang/g295839/informationswissenschaft" TargetMode="External"/><Relationship Id="rId61" Type="http://schemas.openxmlformats.org/officeDocument/2006/relationships/hyperlink" Target="http://studiengaenge.zeit.de/hochschule/306/hochschule-kaiserslautern-university-of-applied-sciences" TargetMode="External"/><Relationship Id="rId19" Type="http://schemas.openxmlformats.org/officeDocument/2006/relationships/hyperlink" Target="http://studiengaenge.zeit.de/studiengang/w22406/bibliotheks-und-informationswissenschaft" TargetMode="External"/><Relationship Id="rId14" Type="http://schemas.openxmlformats.org/officeDocument/2006/relationships/hyperlink" Target="http://studiengaenge.zeit.de/studiengang/g387789/angewandte-informationswissenschaft" TargetMode="External"/><Relationship Id="rId22" Type="http://schemas.openxmlformats.org/officeDocument/2006/relationships/hyperlink" Target="http://studiengaenge.zeit.de/hochschule/127/universitaet-hildesheim" TargetMode="External"/><Relationship Id="rId27" Type="http://schemas.openxmlformats.org/officeDocument/2006/relationships/hyperlink" Target="http://studiengaenge.zeit.de/hochschule/250/hochschule-der-medien-stuttgart" TargetMode="External"/><Relationship Id="rId30" Type="http://schemas.openxmlformats.org/officeDocument/2006/relationships/hyperlink" Target="http://studiengaenge.zeit.de/studiengang/w26656/information-und-kommunikation" TargetMode="External"/><Relationship Id="rId35" Type="http://schemas.openxmlformats.org/officeDocument/2006/relationships/hyperlink" Target="http://studiengaenge.zeit.de/hochschule/154/universitaet-konstanz" TargetMode="External"/><Relationship Id="rId43" Type="http://schemas.openxmlformats.org/officeDocument/2006/relationships/hyperlink" Target="http://studiengaenge.zeit.de/studiengang/g6225/bibliotheksmanagement" TargetMode="External"/><Relationship Id="rId48" Type="http://schemas.openxmlformats.org/officeDocument/2006/relationships/hyperlink" Target="http://studiengaenge.zeit.de/studiengang/g8032/kommunikation-und-medienmanagement" TargetMode="External"/><Relationship Id="rId56" Type="http://schemas.openxmlformats.org/officeDocument/2006/relationships/hyperlink" Target="http://studiengaenge.zeit.de/studiengang/w35218/digital-curation" TargetMode="External"/><Relationship Id="rId8" Type="http://schemas.openxmlformats.org/officeDocument/2006/relationships/hyperlink" Target="http://studiengaenge.zeit.de/hochschule/59/heinrich-heine-universitaet-duesseldorf" TargetMode="External"/><Relationship Id="rId51" Type="http://schemas.openxmlformats.org/officeDocument/2006/relationships/hyperlink" Target="http://studiengaenge.zeit.de/studiengang/g9209/information-und-dokumentation" TargetMode="External"/><Relationship Id="rId3" Type="http://schemas.openxmlformats.org/officeDocument/2006/relationships/hyperlink" Target="http://studiengaenge.zeit.de/studiengang/w34756/informationswissenschaften" TargetMode="External"/><Relationship Id="rId12" Type="http://schemas.openxmlformats.org/officeDocument/2006/relationships/hyperlink" Target="http://studiengaenge.zeit.de/studiengang/g180575/informationswissenschaft" TargetMode="External"/><Relationship Id="rId17" Type="http://schemas.openxmlformats.org/officeDocument/2006/relationships/hyperlink" Target="http://studiengaenge.zeit.de/hochschule/160/hochschule-fuer-technik-wirtschaft-und-kultur-leipzig" TargetMode="External"/><Relationship Id="rId25" Type="http://schemas.openxmlformats.org/officeDocument/2006/relationships/hyperlink" Target="http://studiengaenge.zeit.de/studiengang/w7814/informationswissenschaft-und-sprachtechnologie" TargetMode="External"/><Relationship Id="rId33" Type="http://schemas.openxmlformats.org/officeDocument/2006/relationships/hyperlink" Target="http://studiengaenge.zeit.de/hochschule/294/hochschule-bonn-rhein-sieg-university-of-applied-sciences" TargetMode="External"/><Relationship Id="rId38" Type="http://schemas.openxmlformats.org/officeDocument/2006/relationships/hyperlink" Target="http://studiengaenge.zeit.de/hochschule/11/freie-universitaet-berlin" TargetMode="External"/><Relationship Id="rId46" Type="http://schemas.openxmlformats.org/officeDocument/2006/relationships/hyperlink" Target="http://studiengaenge.zeit.de/studiengang/g77573/informationsmanagement" TargetMode="External"/><Relationship Id="rId59" Type="http://schemas.openxmlformats.org/officeDocument/2006/relationships/hyperlink" Target="http://studiengaenge.zeit.de/studiengang/w48417/medizinisches-informationsmanagement" TargetMode="External"/><Relationship Id="rId20" Type="http://schemas.openxmlformats.org/officeDocument/2006/relationships/hyperlink" Target="http://studiengaenge.zeit.de/studiengang/w29642/bibliotheks-und-informationswissenschaft" TargetMode="External"/><Relationship Id="rId41" Type="http://schemas.openxmlformats.org/officeDocument/2006/relationships/hyperlink" Target="http://studiengaenge.zeit.de/hochschule/147/universitaet-zu-koeln" TargetMode="External"/><Relationship Id="rId54" Type="http://schemas.openxmlformats.org/officeDocument/2006/relationships/hyperlink" Target="http://studiengaenge.zeit.de/hochschule/79/frankfurt-university-of-applied-sciences" TargetMode="External"/><Relationship Id="rId62" Type="http://schemas.openxmlformats.org/officeDocument/2006/relationships/hyperlink" Target="http://studiengaenge.zeit.de/studiengang/w7627/electrical-engineering-and-information-technologies" TargetMode="External"/><Relationship Id="rId1" Type="http://schemas.openxmlformats.org/officeDocument/2006/relationships/slideLayout" Target="../slideLayouts/slideLayout2.xml"/><Relationship Id="rId6" Type="http://schemas.openxmlformats.org/officeDocument/2006/relationships/hyperlink" Target="http://studiengaenge.zeit.de/hochschule/47/hochschule-darmstadt" TargetMode="External"/><Relationship Id="rId15" Type="http://schemas.openxmlformats.org/officeDocument/2006/relationships/hyperlink" Target="http://studiengaenge.zeit.de/hochschule/149/fachhochschule-koeln" TargetMode="External"/><Relationship Id="rId23" Type="http://schemas.openxmlformats.org/officeDocument/2006/relationships/hyperlink" Target="http://studiengaenge.zeit.de/studiengang/w6823/bibliotheks-und-informationswissenschaft" TargetMode="External"/><Relationship Id="rId28" Type="http://schemas.openxmlformats.org/officeDocument/2006/relationships/hyperlink" Target="http://studiengaenge.zeit.de/studiengang/g333625/bibliotheks-und-informationsmanagement" TargetMode="External"/><Relationship Id="rId36" Type="http://schemas.openxmlformats.org/officeDocument/2006/relationships/hyperlink" Target="http://studiengaenge.zeit.de/studiengang/g10992/informationsmanagement-und-informationstechnologie" TargetMode="External"/><Relationship Id="rId49" Type="http://schemas.openxmlformats.org/officeDocument/2006/relationships/hyperlink" Target="http://studiengaenge.zeit.de/hochschule/138/hochschule-karlsruhe-technik-und-wirtschaft" TargetMode="External"/><Relationship Id="rId57" Type="http://schemas.openxmlformats.org/officeDocument/2006/relationships/hyperlink" Target="http://studiengaenge.zeit.de/studiengang/w35455/technische-kommunikation" TargetMode="External"/><Relationship Id="rId10" Type="http://schemas.openxmlformats.org/officeDocument/2006/relationships/hyperlink" Target="http://studiengaenge.zeit.de/studiengang/g16560/bibliotheks-und-informationswissenschaft" TargetMode="External"/><Relationship Id="rId31" Type="http://schemas.openxmlformats.org/officeDocument/2006/relationships/hyperlink" Target="http://studiengaenge.zeit.de/hochschule/192/fachhochschule-muenster" TargetMode="External"/><Relationship Id="rId44" Type="http://schemas.openxmlformats.org/officeDocument/2006/relationships/hyperlink" Target="http://studiengaenge.zeit.de/studiengang/g77572/medizinisches-informationsmanagement" TargetMode="External"/><Relationship Id="rId52" Type="http://schemas.openxmlformats.org/officeDocument/2006/relationships/hyperlink" Target="http://studiengaenge.zeit.de/studiengang/w20460/informationsverarbeitung" TargetMode="External"/><Relationship Id="rId60" Type="http://schemas.openxmlformats.org/officeDocument/2006/relationships/hyperlink" Target="http://studiengaenge.zeit.de/studiengang/w7619/information-management" TargetMode="External"/><Relationship Id="rId4" Type="http://schemas.openxmlformats.org/officeDocument/2006/relationships/hyperlink" Target="http://studiengaenge.zeit.de/hochschule/222/fachhochschule-potsdam" TargetMode="External"/><Relationship Id="rId9" Type="http://schemas.openxmlformats.org/officeDocument/2006/relationships/hyperlink" Target="http://studiengaenge.zeit.de/studiengang/g14046/informationswissenschaft-und-sprachtechnologi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hyperlink" Target="http://studiengaenge.zeit.de/hochschule/225/universitaet-regensburg" TargetMode="External"/><Relationship Id="rId18" Type="http://schemas.openxmlformats.org/officeDocument/2006/relationships/hyperlink" Target="http://studiengaenge.zeit.de/studiengang/w15256/informationswissenschaft" TargetMode="External"/><Relationship Id="rId26" Type="http://schemas.openxmlformats.org/officeDocument/2006/relationships/hyperlink" Target="http://studiengaenge.zeit.de/studiengang/g13477/bibliotheks-und-informationsmanagement" TargetMode="External"/><Relationship Id="rId39" Type="http://schemas.openxmlformats.org/officeDocument/2006/relationships/hyperlink" Target="http://studiengaenge.zeit.de/studiengang/g2339/informationsmanagement-internationales" TargetMode="External"/><Relationship Id="rId21" Type="http://schemas.openxmlformats.org/officeDocument/2006/relationships/hyperlink" Target="http://studiengaenge.zeit.de/studiengang/w33873/internationales-informationsmanagement-informationswissenschaft" TargetMode="External"/><Relationship Id="rId34" Type="http://schemas.openxmlformats.org/officeDocument/2006/relationships/hyperlink" Target="http://studiengaenge.zeit.de/studiengang/g10055/information-engineering" TargetMode="External"/><Relationship Id="rId42" Type="http://schemas.openxmlformats.org/officeDocument/2006/relationships/hyperlink" Target="http://studiengaenge.zeit.de/studiengang/g6062/archiv" TargetMode="External"/><Relationship Id="rId47" Type="http://schemas.openxmlformats.org/officeDocument/2006/relationships/hyperlink" Target="http://studiengaenge.zeit.de/studiengang/g77574/technische-redaktion" TargetMode="External"/><Relationship Id="rId50" Type="http://schemas.openxmlformats.org/officeDocument/2006/relationships/hyperlink" Target="http://studiengaenge.zeit.de/studiengang/g8853/bibliothekswissenschaft" TargetMode="External"/><Relationship Id="rId55" Type="http://schemas.openxmlformats.org/officeDocument/2006/relationships/hyperlink" Target="http://studiengaenge.zeit.de/studiengang/w30851/archivwissenschaft" TargetMode="External"/><Relationship Id="rId63" Type="http://schemas.openxmlformats.org/officeDocument/2006/relationships/hyperlink" Target="http://studiengaenge.zeit.de/hochschule/136/karlsruher-institut-fuer-technologie" TargetMode="External"/><Relationship Id="rId7" Type="http://schemas.openxmlformats.org/officeDocument/2006/relationships/hyperlink" Target="http://studiengaenge.zeit.de/studiengang/g12447/informationswissenschaft" TargetMode="External"/><Relationship Id="rId2" Type="http://schemas.openxmlformats.org/officeDocument/2006/relationships/notesSlide" Target="../notesSlides/notesSlide13.xml"/><Relationship Id="rId16" Type="http://schemas.openxmlformats.org/officeDocument/2006/relationships/hyperlink" Target="http://studiengaenge.zeit.de/studiengang/g6228/bibliotheks-und-informationswissenschaft" TargetMode="External"/><Relationship Id="rId29" Type="http://schemas.openxmlformats.org/officeDocument/2006/relationships/hyperlink" Target="http://studiengaenge.zeit.de/hochschule/107/hochschule-fuer-angewandte-wissenschaften-hamburg" TargetMode="External"/><Relationship Id="rId11" Type="http://schemas.openxmlformats.org/officeDocument/2006/relationships/hyperlink" Target="http://studiengaenge.zeit.de/hochschule/12/humboldt-universitaet-zu-berlin" TargetMode="External"/><Relationship Id="rId24" Type="http://schemas.openxmlformats.org/officeDocument/2006/relationships/hyperlink" Target="http://studiengaenge.zeit.de/studiengang/w6983/bibliotheks-und-informationswissenschaft" TargetMode="External"/><Relationship Id="rId32" Type="http://schemas.openxmlformats.org/officeDocument/2006/relationships/hyperlink" Target="http://studiengaenge.zeit.de/studiengang/w32702/innovations-und-informationsmanagement" TargetMode="External"/><Relationship Id="rId37" Type="http://schemas.openxmlformats.org/officeDocument/2006/relationships/hyperlink" Target="http://studiengaenge.zeit.de/studiengang/g12856/publizistik-und-kommunikationswissenschaft" TargetMode="External"/><Relationship Id="rId40" Type="http://schemas.openxmlformats.org/officeDocument/2006/relationships/hyperlink" Target="http://studiengaenge.zeit.de/studiengang/g299505/informationsverarbeitung" TargetMode="External"/><Relationship Id="rId45" Type="http://schemas.openxmlformats.org/officeDocument/2006/relationships/hyperlink" Target="http://studiengaenge.zeit.de/hochschule/115/hochschule-hannover" TargetMode="External"/><Relationship Id="rId53" Type="http://schemas.openxmlformats.org/officeDocument/2006/relationships/hyperlink" Target="http://studiengaenge.zeit.de/studiengang/w22197/strategisches-informationsmanagement" TargetMode="External"/><Relationship Id="rId58" Type="http://schemas.openxmlformats.org/officeDocument/2006/relationships/hyperlink" Target="http://studiengaenge.zeit.de/hochschule/233/universitaet-rostock" TargetMode="External"/><Relationship Id="rId5" Type="http://schemas.openxmlformats.org/officeDocument/2006/relationships/hyperlink" Target="http://studiengaenge.zeit.de/studiengang/g295839/informationswissenschaft" TargetMode="External"/><Relationship Id="rId61" Type="http://schemas.openxmlformats.org/officeDocument/2006/relationships/hyperlink" Target="http://studiengaenge.zeit.de/hochschule/306/hochschule-kaiserslautern-university-of-applied-sciences" TargetMode="External"/><Relationship Id="rId19" Type="http://schemas.openxmlformats.org/officeDocument/2006/relationships/hyperlink" Target="http://studiengaenge.zeit.de/studiengang/w22406/bibliotheks-und-informationswissenschaft" TargetMode="External"/><Relationship Id="rId14" Type="http://schemas.openxmlformats.org/officeDocument/2006/relationships/hyperlink" Target="http://studiengaenge.zeit.de/studiengang/g387789/angewandte-informationswissenschaft" TargetMode="External"/><Relationship Id="rId22" Type="http://schemas.openxmlformats.org/officeDocument/2006/relationships/hyperlink" Target="http://studiengaenge.zeit.de/hochschule/127/universitaet-hildesheim" TargetMode="External"/><Relationship Id="rId27" Type="http://schemas.openxmlformats.org/officeDocument/2006/relationships/hyperlink" Target="http://studiengaenge.zeit.de/hochschule/250/hochschule-der-medien-stuttgart" TargetMode="External"/><Relationship Id="rId30" Type="http://schemas.openxmlformats.org/officeDocument/2006/relationships/hyperlink" Target="http://studiengaenge.zeit.de/studiengang/w26656/information-und-kommunikation" TargetMode="External"/><Relationship Id="rId35" Type="http://schemas.openxmlformats.org/officeDocument/2006/relationships/hyperlink" Target="http://studiengaenge.zeit.de/hochschule/154/universitaet-konstanz" TargetMode="External"/><Relationship Id="rId43" Type="http://schemas.openxmlformats.org/officeDocument/2006/relationships/hyperlink" Target="http://studiengaenge.zeit.de/studiengang/g6225/bibliotheksmanagement" TargetMode="External"/><Relationship Id="rId48" Type="http://schemas.openxmlformats.org/officeDocument/2006/relationships/hyperlink" Target="http://studiengaenge.zeit.de/studiengang/g8032/kommunikation-und-medienmanagement" TargetMode="External"/><Relationship Id="rId56" Type="http://schemas.openxmlformats.org/officeDocument/2006/relationships/hyperlink" Target="http://studiengaenge.zeit.de/studiengang/w35218/digital-curation" TargetMode="External"/><Relationship Id="rId8" Type="http://schemas.openxmlformats.org/officeDocument/2006/relationships/hyperlink" Target="http://studiengaenge.zeit.de/hochschule/59/heinrich-heine-universitaet-duesseldorf" TargetMode="External"/><Relationship Id="rId51" Type="http://schemas.openxmlformats.org/officeDocument/2006/relationships/hyperlink" Target="http://studiengaenge.zeit.de/studiengang/g9209/information-und-dokumentation" TargetMode="External"/><Relationship Id="rId3" Type="http://schemas.openxmlformats.org/officeDocument/2006/relationships/hyperlink" Target="http://studiengaenge.zeit.de/studiengang/w34756/informationswissenschaften" TargetMode="External"/><Relationship Id="rId12" Type="http://schemas.openxmlformats.org/officeDocument/2006/relationships/hyperlink" Target="http://studiengaenge.zeit.de/studiengang/g180575/informationswissenschaft" TargetMode="External"/><Relationship Id="rId17" Type="http://schemas.openxmlformats.org/officeDocument/2006/relationships/hyperlink" Target="http://studiengaenge.zeit.de/hochschule/160/hochschule-fuer-technik-wirtschaft-und-kultur-leipzig" TargetMode="External"/><Relationship Id="rId25" Type="http://schemas.openxmlformats.org/officeDocument/2006/relationships/hyperlink" Target="http://studiengaenge.zeit.de/studiengang/w7814/informationswissenschaft-und-sprachtechnologie" TargetMode="External"/><Relationship Id="rId33" Type="http://schemas.openxmlformats.org/officeDocument/2006/relationships/hyperlink" Target="http://studiengaenge.zeit.de/hochschule/294/hochschule-bonn-rhein-sieg-university-of-applied-sciences" TargetMode="External"/><Relationship Id="rId38" Type="http://schemas.openxmlformats.org/officeDocument/2006/relationships/hyperlink" Target="http://studiengaenge.zeit.de/hochschule/11/freie-universitaet-berlin" TargetMode="External"/><Relationship Id="rId46" Type="http://schemas.openxmlformats.org/officeDocument/2006/relationships/hyperlink" Target="http://studiengaenge.zeit.de/studiengang/g77573/informationsmanagement" TargetMode="External"/><Relationship Id="rId59" Type="http://schemas.openxmlformats.org/officeDocument/2006/relationships/hyperlink" Target="http://studiengaenge.zeit.de/studiengang/w48417/medizinisches-informationsmanagement" TargetMode="External"/><Relationship Id="rId20" Type="http://schemas.openxmlformats.org/officeDocument/2006/relationships/hyperlink" Target="http://studiengaenge.zeit.de/studiengang/w29642/bibliotheks-und-informationswissenschaft" TargetMode="External"/><Relationship Id="rId41" Type="http://schemas.openxmlformats.org/officeDocument/2006/relationships/hyperlink" Target="http://studiengaenge.zeit.de/hochschule/147/universitaet-zu-koeln" TargetMode="External"/><Relationship Id="rId54" Type="http://schemas.openxmlformats.org/officeDocument/2006/relationships/hyperlink" Target="http://studiengaenge.zeit.de/hochschule/79/frankfurt-university-of-applied-sciences" TargetMode="External"/><Relationship Id="rId62" Type="http://schemas.openxmlformats.org/officeDocument/2006/relationships/hyperlink" Target="http://studiengaenge.zeit.de/studiengang/w7627/electrical-engineering-and-information-technologies" TargetMode="External"/><Relationship Id="rId1" Type="http://schemas.openxmlformats.org/officeDocument/2006/relationships/slideLayout" Target="../slideLayouts/slideLayout2.xml"/><Relationship Id="rId6" Type="http://schemas.openxmlformats.org/officeDocument/2006/relationships/hyperlink" Target="http://studiengaenge.zeit.de/hochschule/47/hochschule-darmstadt" TargetMode="External"/><Relationship Id="rId15" Type="http://schemas.openxmlformats.org/officeDocument/2006/relationships/hyperlink" Target="http://studiengaenge.zeit.de/hochschule/149/fachhochschule-koeln" TargetMode="External"/><Relationship Id="rId23" Type="http://schemas.openxmlformats.org/officeDocument/2006/relationships/hyperlink" Target="http://studiengaenge.zeit.de/studiengang/w6823/bibliotheks-und-informationswissenschaft" TargetMode="External"/><Relationship Id="rId28" Type="http://schemas.openxmlformats.org/officeDocument/2006/relationships/hyperlink" Target="http://studiengaenge.zeit.de/studiengang/g333625/bibliotheks-und-informationsmanagement" TargetMode="External"/><Relationship Id="rId36" Type="http://schemas.openxmlformats.org/officeDocument/2006/relationships/hyperlink" Target="http://studiengaenge.zeit.de/studiengang/g10992/informationsmanagement-und-informationstechnologie" TargetMode="External"/><Relationship Id="rId49" Type="http://schemas.openxmlformats.org/officeDocument/2006/relationships/hyperlink" Target="http://studiengaenge.zeit.de/hochschule/138/hochschule-karlsruhe-technik-und-wirtschaft" TargetMode="External"/><Relationship Id="rId57" Type="http://schemas.openxmlformats.org/officeDocument/2006/relationships/hyperlink" Target="http://studiengaenge.zeit.de/studiengang/w35455/technische-kommunikation" TargetMode="External"/><Relationship Id="rId10" Type="http://schemas.openxmlformats.org/officeDocument/2006/relationships/hyperlink" Target="http://studiengaenge.zeit.de/studiengang/g16560/bibliotheks-und-informationswissenschaft" TargetMode="External"/><Relationship Id="rId31" Type="http://schemas.openxmlformats.org/officeDocument/2006/relationships/hyperlink" Target="http://studiengaenge.zeit.de/hochschule/192/fachhochschule-muenster" TargetMode="External"/><Relationship Id="rId44" Type="http://schemas.openxmlformats.org/officeDocument/2006/relationships/hyperlink" Target="http://studiengaenge.zeit.de/studiengang/g77572/medizinisches-informationsmanagement" TargetMode="External"/><Relationship Id="rId52" Type="http://schemas.openxmlformats.org/officeDocument/2006/relationships/hyperlink" Target="http://studiengaenge.zeit.de/studiengang/w20460/informationsverarbeitung" TargetMode="External"/><Relationship Id="rId60" Type="http://schemas.openxmlformats.org/officeDocument/2006/relationships/hyperlink" Target="http://studiengaenge.zeit.de/studiengang/w7619/information-management" TargetMode="External"/><Relationship Id="rId4" Type="http://schemas.openxmlformats.org/officeDocument/2006/relationships/hyperlink" Target="http://studiengaenge.zeit.de/hochschule/222/fachhochschule-potsdam" TargetMode="External"/><Relationship Id="rId9" Type="http://schemas.openxmlformats.org/officeDocument/2006/relationships/hyperlink" Target="http://studiengaenge.zeit.de/studiengang/g14046/informationswissenschaft-und-sprachtechnologie"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685800" y="3261429"/>
            <a:ext cx="8172450" cy="3053084"/>
          </a:xfrm>
        </p:spPr>
        <p:txBody>
          <a:bodyPr/>
          <a:lstStyle/>
          <a:p>
            <a:pPr>
              <a:spcBef>
                <a:spcPts val="600"/>
              </a:spcBef>
              <a:spcAft>
                <a:spcPts val="600"/>
              </a:spcAft>
            </a:pPr>
            <a:r>
              <a:rPr lang="de-DE" sz="2800" b="1" dirty="0" smtClean="0">
                <a:solidFill>
                  <a:schemeClr val="bg1">
                    <a:lumMod val="65000"/>
                  </a:schemeClr>
                </a:solidFill>
                <a:latin typeface="+mj-lt"/>
              </a:rPr>
              <a:t>Bernd Markscheffel</a:t>
            </a:r>
            <a:br>
              <a:rPr lang="de-DE" sz="2800" b="1" dirty="0" smtClean="0">
                <a:solidFill>
                  <a:schemeClr val="bg1">
                    <a:lumMod val="65000"/>
                  </a:schemeClr>
                </a:solidFill>
                <a:latin typeface="+mj-lt"/>
              </a:rPr>
            </a:br>
            <a:r>
              <a:rPr lang="en-GB" sz="1200" dirty="0" err="1" smtClean="0"/>
              <a:t>Technische</a:t>
            </a:r>
            <a:r>
              <a:rPr lang="en-GB" sz="1200" dirty="0" smtClean="0"/>
              <a:t> </a:t>
            </a:r>
            <a:r>
              <a:rPr lang="en-GB" sz="1200" dirty="0" err="1" smtClean="0"/>
              <a:t>Universität</a:t>
            </a:r>
            <a:r>
              <a:rPr lang="en-GB" sz="1200" dirty="0" smtClean="0"/>
              <a:t> Ilmenau</a:t>
            </a:r>
            <a:br>
              <a:rPr lang="en-GB" sz="1200" dirty="0" smtClean="0"/>
            </a:br>
            <a:r>
              <a:rPr lang="en-GB" sz="1200" dirty="0" smtClean="0"/>
              <a:t>Faculty of Economics and Media</a:t>
            </a:r>
            <a:br>
              <a:rPr lang="en-GB" sz="1200" dirty="0" smtClean="0"/>
            </a:br>
            <a:r>
              <a:rPr lang="en-GB" sz="1200" dirty="0" smtClean="0"/>
              <a:t>Dept</a:t>
            </a:r>
            <a:r>
              <a:rPr lang="en-GB" sz="1200" dirty="0"/>
              <a:t>. of Business </a:t>
            </a:r>
            <a:r>
              <a:rPr lang="en-GB" sz="1200" dirty="0" smtClean="0"/>
              <a:t>Informatics </a:t>
            </a:r>
            <a:br>
              <a:rPr lang="en-GB" sz="1200" dirty="0" smtClean="0"/>
            </a:br>
            <a:r>
              <a:rPr lang="en-GB" sz="1200" dirty="0" smtClean="0"/>
              <a:t>P.O</a:t>
            </a:r>
            <a:r>
              <a:rPr lang="en-GB" sz="1200" dirty="0"/>
              <a:t>. Box 100565, 98684 Ilmenau (Germany</a:t>
            </a:r>
            <a:r>
              <a:rPr lang="en-GB" sz="1200" dirty="0" smtClean="0"/>
              <a:t>)</a:t>
            </a:r>
          </a:p>
          <a:p>
            <a:r>
              <a:rPr lang="de-DE" sz="2800" b="1" dirty="0">
                <a:solidFill>
                  <a:schemeClr val="bg1">
                    <a:lumMod val="65000"/>
                  </a:schemeClr>
                </a:solidFill>
                <a:latin typeface="+mj-lt"/>
              </a:rPr>
              <a:t>Yuan </a:t>
            </a:r>
            <a:r>
              <a:rPr lang="de-DE" sz="2800" b="1" dirty="0" smtClean="0">
                <a:solidFill>
                  <a:schemeClr val="bg1">
                    <a:lumMod val="65000"/>
                  </a:schemeClr>
                </a:solidFill>
                <a:latin typeface="+mj-lt"/>
              </a:rPr>
              <a:t>Sun, </a:t>
            </a:r>
          </a:p>
          <a:p>
            <a:r>
              <a:rPr lang="de-DE" sz="2800" b="1" dirty="0" smtClean="0">
                <a:solidFill>
                  <a:schemeClr val="bg1">
                    <a:lumMod val="65000"/>
                  </a:schemeClr>
                </a:solidFill>
                <a:latin typeface="+mj-lt"/>
              </a:rPr>
              <a:t>Masaki </a:t>
            </a:r>
            <a:r>
              <a:rPr lang="de-DE" sz="2800" b="1" dirty="0" err="1">
                <a:solidFill>
                  <a:schemeClr val="bg1">
                    <a:lumMod val="65000"/>
                  </a:schemeClr>
                </a:solidFill>
                <a:latin typeface="+mj-lt"/>
              </a:rPr>
              <a:t>Nishizawa</a:t>
            </a:r>
            <a:r>
              <a:rPr lang="de-DE" sz="1200" dirty="0"/>
              <a:t>, </a:t>
            </a:r>
          </a:p>
          <a:p>
            <a:r>
              <a:rPr lang="de-DE" sz="1200" dirty="0"/>
              <a:t>National Institute </a:t>
            </a:r>
            <a:r>
              <a:rPr lang="de-DE" sz="1200" dirty="0" err="1"/>
              <a:t>of</a:t>
            </a:r>
            <a:r>
              <a:rPr lang="de-DE" sz="1200" dirty="0"/>
              <a:t> </a:t>
            </a:r>
            <a:r>
              <a:rPr lang="de-DE" sz="1200" dirty="0" err="1"/>
              <a:t>Informatics</a:t>
            </a:r>
            <a:r>
              <a:rPr lang="de-DE" sz="1200" dirty="0"/>
              <a:t>, 2-1-2 </a:t>
            </a:r>
            <a:r>
              <a:rPr lang="de-DE" sz="1200" dirty="0" err="1"/>
              <a:t>Hitotsubashi</a:t>
            </a:r>
            <a:r>
              <a:rPr lang="de-DE" sz="1200" dirty="0"/>
              <a:t>, </a:t>
            </a:r>
            <a:r>
              <a:rPr lang="de-DE" sz="1200" dirty="0" err="1" smtClean="0"/>
              <a:t>Chiyoda-ku</a:t>
            </a:r>
            <a:r>
              <a:rPr lang="de-DE" sz="1200" dirty="0" smtClean="0"/>
              <a:t/>
            </a:r>
            <a:br>
              <a:rPr lang="de-DE" sz="1200" dirty="0" smtClean="0"/>
            </a:br>
            <a:r>
              <a:rPr lang="de-DE" sz="1200" dirty="0" smtClean="0"/>
              <a:t>Tokyo </a:t>
            </a:r>
            <a:r>
              <a:rPr lang="de-DE" sz="1200" dirty="0"/>
              <a:t>101-8430, </a:t>
            </a:r>
            <a:r>
              <a:rPr lang="de-DE" sz="1200" dirty="0" smtClean="0"/>
              <a:t>Japan</a:t>
            </a:r>
            <a:br>
              <a:rPr lang="de-DE" sz="1200" dirty="0" smtClean="0"/>
            </a:br>
            <a:r>
              <a:rPr lang="de-DE" sz="1200" dirty="0" smtClean="0"/>
              <a:t>yuan@nii.ac.jp</a:t>
            </a:r>
            <a:r>
              <a:rPr lang="de-DE" sz="1200" dirty="0"/>
              <a:t>, nisizawa@nii.ac.jp</a:t>
            </a:r>
          </a:p>
          <a:p>
            <a:endParaRPr lang="de-DE" sz="1200" dirty="0" smtClean="0"/>
          </a:p>
          <a:p>
            <a:pPr>
              <a:spcBef>
                <a:spcPts val="600"/>
              </a:spcBef>
              <a:spcAft>
                <a:spcPts val="600"/>
              </a:spcAft>
            </a:pPr>
            <a:endParaRPr lang="de-DE" sz="2800" dirty="0" smtClean="0">
              <a:solidFill>
                <a:schemeClr val="bg1">
                  <a:lumMod val="65000"/>
                </a:schemeClr>
              </a:solidFill>
              <a:latin typeface="+mj-lt"/>
            </a:endParaRPr>
          </a:p>
        </p:txBody>
      </p:sp>
      <p:sp>
        <p:nvSpPr>
          <p:cNvPr id="342018" name="Rectangle 2"/>
          <p:cNvSpPr>
            <a:spLocks noGrp="1" noChangeArrowheads="1"/>
          </p:cNvSpPr>
          <p:nvPr>
            <p:ph type="ctrTitle"/>
          </p:nvPr>
        </p:nvSpPr>
        <p:spPr>
          <a:xfrm>
            <a:off x="685800" y="719982"/>
            <a:ext cx="8029575" cy="1470025"/>
          </a:xfrm>
          <a:effectLst>
            <a:outerShdw dist="35921" dir="2700000" algn="ctr" rotWithShape="0">
              <a:schemeClr val="tx1"/>
            </a:outerShdw>
          </a:effectLst>
        </p:spPr>
        <p:txBody>
          <a:bodyPr/>
          <a:lstStyle/>
          <a:p>
            <a:pPr>
              <a:spcBef>
                <a:spcPts val="1200"/>
              </a:spcBef>
            </a:pPr>
            <a:r>
              <a:rPr lang="en-US" sz="3600" dirty="0">
                <a:solidFill>
                  <a:srgbClr val="F90F0F"/>
                </a:solidFill>
              </a:rPr>
              <a:t>Education in Library and Information Science (LIS) </a:t>
            </a:r>
            <a:br>
              <a:rPr lang="en-US" sz="3600" dirty="0">
                <a:solidFill>
                  <a:srgbClr val="F90F0F"/>
                </a:solidFill>
              </a:rPr>
            </a:br>
            <a:r>
              <a:rPr lang="en-US" sz="3600" dirty="0">
                <a:solidFill>
                  <a:srgbClr val="F90F0F"/>
                </a:solidFill>
              </a:rPr>
              <a:t>Results of Case Studies for the Special Field of Informetrics</a:t>
            </a:r>
          </a:p>
        </p:txBody>
      </p:sp>
      <p:pic>
        <p:nvPicPr>
          <p:cNvPr id="15502" name="Picture 142" descr="Bildergebnis für National Institute of Informa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994" y="5381250"/>
            <a:ext cx="1002460" cy="801969"/>
          </a:xfrm>
          <a:prstGeom prst="rect">
            <a:avLst/>
          </a:prstGeom>
          <a:noFill/>
          <a:extLst>
            <a:ext uri="{909E8E84-426E-40DD-AFC4-6F175D3DCCD1}">
              <a14:hiddenFill xmlns:a14="http://schemas.microsoft.com/office/drawing/2010/main">
                <a:solidFill>
                  <a:srgbClr val="FFFFFF"/>
                </a:solidFill>
              </a14:hiddenFill>
            </a:ext>
          </a:extLst>
        </p:spPr>
      </p:pic>
      <p:pic>
        <p:nvPicPr>
          <p:cNvPr id="15504" name="Picture 144" descr="Bildergebnis für tu ilmen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994" y="3823933"/>
            <a:ext cx="1085191" cy="78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advTm="12000"/>
    </mc:Choice>
    <mc:Fallback xmlns="">
      <p:transition advClick="0" advTm="1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 12"/>
          <p:cNvGraphicFramePr/>
          <p:nvPr>
            <p:extLst>
              <p:ext uri="{D42A27DB-BD31-4B8C-83A1-F6EECF244321}">
                <p14:modId xmlns:p14="http://schemas.microsoft.com/office/powerpoint/2010/main" val="3109150323"/>
              </p:ext>
            </p:extLst>
          </p:nvPr>
        </p:nvGraphicFramePr>
        <p:xfrm>
          <a:off x="897128" y="3287715"/>
          <a:ext cx="3251200" cy="287584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a:t>
            </a:r>
            <a:r>
              <a:rPr lang="en-US" kern="0" dirty="0" smtClean="0"/>
              <a:t>Informetrics</a:t>
            </a:r>
          </a:p>
          <a:p>
            <a:endParaRPr lang="en-US" altLang="de-DE" kern="0" dirty="0"/>
          </a:p>
          <a:p>
            <a:r>
              <a:rPr lang="de-DE" b="0" dirty="0" err="1"/>
              <a:t>Results</a:t>
            </a:r>
            <a:r>
              <a:rPr lang="de-DE" b="0" dirty="0"/>
              <a:t> </a:t>
            </a:r>
            <a:r>
              <a:rPr lang="de-DE" b="0" dirty="0" err="1"/>
              <a:t>of</a:t>
            </a:r>
            <a:r>
              <a:rPr lang="de-DE" b="0" dirty="0"/>
              <a:t> </a:t>
            </a:r>
            <a:r>
              <a:rPr lang="de-DE" b="0" dirty="0" err="1"/>
              <a:t>the</a:t>
            </a:r>
            <a:r>
              <a:rPr lang="de-DE" b="0" dirty="0"/>
              <a:t> Survey</a:t>
            </a:r>
          </a:p>
          <a:p>
            <a:endParaRPr lang="en-US" altLang="de-DE" dirty="0"/>
          </a:p>
        </p:txBody>
      </p:sp>
      <p:sp>
        <p:nvSpPr>
          <p:cNvPr id="11" name="Inhaltsplatzhalter 10"/>
          <p:cNvSpPr>
            <a:spLocks noGrp="1"/>
          </p:cNvSpPr>
          <p:nvPr>
            <p:ph idx="1"/>
          </p:nvPr>
        </p:nvSpPr>
        <p:spPr>
          <a:xfrm>
            <a:off x="295276" y="1489075"/>
            <a:ext cx="4233182" cy="4313238"/>
          </a:xfrm>
        </p:spPr>
        <p:txBody>
          <a:bodyPr/>
          <a:lstStyle/>
          <a:p>
            <a:pPr marL="0" indent="0">
              <a:buNone/>
            </a:pPr>
            <a:endParaRPr lang="de-DE" dirty="0"/>
          </a:p>
          <a:p>
            <a:pPr lvl="1">
              <a:lnSpc>
                <a:spcPct val="150000"/>
              </a:lnSpc>
            </a:pPr>
            <a:r>
              <a:rPr lang="de-DE" dirty="0" smtClean="0"/>
              <a:t>41 Bachelor and </a:t>
            </a:r>
            <a:r>
              <a:rPr lang="de-DE" dirty="0" err="1" smtClean="0"/>
              <a:t>master</a:t>
            </a:r>
            <a:r>
              <a:rPr lang="de-DE" dirty="0" smtClean="0"/>
              <a:t> </a:t>
            </a:r>
            <a:r>
              <a:rPr lang="de-DE" dirty="0" err="1" smtClean="0"/>
              <a:t>courses</a:t>
            </a:r>
            <a:r>
              <a:rPr lang="de-DE" dirty="0" smtClean="0"/>
              <a:t> </a:t>
            </a:r>
            <a:r>
              <a:rPr lang="de-DE" dirty="0" err="1" smtClean="0"/>
              <a:t>exists</a:t>
            </a:r>
            <a:r>
              <a:rPr lang="de-DE" dirty="0" smtClean="0"/>
              <a:t> in </a:t>
            </a:r>
            <a:r>
              <a:rPr lang="de-DE" dirty="0" err="1" smtClean="0"/>
              <a:t>germany</a:t>
            </a:r>
            <a:r>
              <a:rPr lang="de-DE" dirty="0" smtClean="0"/>
              <a:t> in the </a:t>
            </a:r>
            <a:r>
              <a:rPr lang="de-DE" dirty="0" err="1" smtClean="0"/>
              <a:t>field</a:t>
            </a:r>
            <a:r>
              <a:rPr lang="de-DE" dirty="0" smtClean="0"/>
              <a:t> of Library and Information Science (LIS) in </a:t>
            </a:r>
            <a:br>
              <a:rPr lang="de-DE" dirty="0" smtClean="0"/>
            </a:br>
            <a:r>
              <a:rPr lang="de-DE" dirty="0" smtClean="0"/>
              <a:t>20 (Applied) </a:t>
            </a:r>
            <a:r>
              <a:rPr lang="de-DE" dirty="0" err="1" smtClean="0"/>
              <a:t>Universities</a:t>
            </a:r>
            <a:endParaRPr lang="de-DE" dirty="0" smtClean="0"/>
          </a:p>
        </p:txBody>
      </p:sp>
      <p:sp>
        <p:nvSpPr>
          <p:cNvPr id="14" name="Textfeld 13"/>
          <p:cNvSpPr txBox="1"/>
          <p:nvPr/>
        </p:nvSpPr>
        <p:spPr>
          <a:xfrm>
            <a:off x="2512800" y="4363572"/>
            <a:ext cx="1242648" cy="338554"/>
          </a:xfrm>
          <a:prstGeom prst="rect">
            <a:avLst/>
          </a:prstGeom>
          <a:noFill/>
        </p:spPr>
        <p:txBody>
          <a:bodyPr wrap="none" rtlCol="0">
            <a:spAutoFit/>
          </a:bodyPr>
          <a:lstStyle/>
          <a:p>
            <a:r>
              <a:rPr lang="de-DE" sz="1600" dirty="0" err="1" smtClean="0"/>
              <a:t>Universities</a:t>
            </a:r>
            <a:endParaRPr lang="de-DE" sz="1600" dirty="0"/>
          </a:p>
        </p:txBody>
      </p:sp>
      <p:sp>
        <p:nvSpPr>
          <p:cNvPr id="17" name="Textfeld 16"/>
          <p:cNvSpPr txBox="1"/>
          <p:nvPr/>
        </p:nvSpPr>
        <p:spPr>
          <a:xfrm>
            <a:off x="1209058" y="4240461"/>
            <a:ext cx="1242648" cy="584775"/>
          </a:xfrm>
          <a:prstGeom prst="rect">
            <a:avLst/>
          </a:prstGeom>
          <a:noFill/>
        </p:spPr>
        <p:txBody>
          <a:bodyPr wrap="none" rtlCol="0">
            <a:spAutoFit/>
          </a:bodyPr>
          <a:lstStyle/>
          <a:p>
            <a:r>
              <a:rPr lang="de-DE" sz="1600" dirty="0" smtClean="0">
                <a:solidFill>
                  <a:schemeClr val="bg1"/>
                </a:solidFill>
              </a:rPr>
              <a:t>Applied</a:t>
            </a:r>
          </a:p>
          <a:p>
            <a:r>
              <a:rPr lang="de-DE" sz="1600" dirty="0" err="1" smtClean="0">
                <a:solidFill>
                  <a:schemeClr val="bg1"/>
                </a:solidFill>
              </a:rPr>
              <a:t>Universities</a:t>
            </a:r>
            <a:endParaRPr lang="de-DE" sz="1600" dirty="0">
              <a:solidFill>
                <a:schemeClr val="bg1"/>
              </a:solidFill>
            </a:endParaRPr>
          </a:p>
        </p:txBody>
      </p:sp>
      <p:pic>
        <p:nvPicPr>
          <p:cNvPr id="15" name="Grafik 14"/>
          <p:cNvPicPr>
            <a:picLocks noChangeAspect="1"/>
          </p:cNvPicPr>
          <p:nvPr/>
        </p:nvPicPr>
        <p:blipFill>
          <a:blip r:embed="rId4"/>
          <a:stretch>
            <a:fillRect/>
          </a:stretch>
        </p:blipFill>
        <p:spPr>
          <a:xfrm>
            <a:off x="4650646" y="1745456"/>
            <a:ext cx="4590788" cy="3800475"/>
          </a:xfrm>
          <a:prstGeom prst="rect">
            <a:avLst/>
          </a:prstGeom>
        </p:spPr>
      </p:pic>
    </p:spTree>
    <p:extLst>
      <p:ext uri="{BB962C8B-B14F-4D97-AF65-F5344CB8AC3E}">
        <p14:creationId xmlns:p14="http://schemas.microsoft.com/office/powerpoint/2010/main" val="136230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Informetrics</a:t>
            </a:r>
            <a:endParaRPr lang="en-US" altLang="de-DE" dirty="0"/>
          </a:p>
        </p:txBody>
      </p:sp>
      <p:sp>
        <p:nvSpPr>
          <p:cNvPr id="11" name="Inhaltsplatzhalter 10"/>
          <p:cNvSpPr>
            <a:spLocks noGrp="1"/>
          </p:cNvSpPr>
          <p:nvPr>
            <p:ph idx="1"/>
          </p:nvPr>
        </p:nvSpPr>
        <p:spPr/>
        <p:txBody>
          <a:bodyPr/>
          <a:lstStyle/>
          <a:p>
            <a:endParaRPr lang="de-DE" dirty="0" smtClean="0"/>
          </a:p>
          <a:p>
            <a:pPr lvl="1"/>
            <a:endParaRPr lang="de-DE" dirty="0" smtClean="0"/>
          </a:p>
          <a:p>
            <a:pPr marL="446087" lvl="2" indent="0">
              <a:buNone/>
            </a:pPr>
            <a:endParaRPr lang="de-DE" dirty="0" smtClean="0"/>
          </a:p>
        </p:txBody>
      </p:sp>
      <p:graphicFrame>
        <p:nvGraphicFramePr>
          <p:cNvPr id="3" name="Tabelle 2"/>
          <p:cNvGraphicFramePr>
            <a:graphicFrameLocks noGrp="1"/>
          </p:cNvGraphicFramePr>
          <p:nvPr>
            <p:extLst>
              <p:ext uri="{D42A27DB-BD31-4B8C-83A1-F6EECF244321}">
                <p14:modId xmlns:p14="http://schemas.microsoft.com/office/powerpoint/2010/main" val="3020243355"/>
              </p:ext>
            </p:extLst>
          </p:nvPr>
        </p:nvGraphicFramePr>
        <p:xfrm>
          <a:off x="16184" y="825528"/>
          <a:ext cx="4552530" cy="5160978"/>
        </p:xfrm>
        <a:graphic>
          <a:graphicData uri="http://schemas.openxmlformats.org/drawingml/2006/table">
            <a:tbl>
              <a:tblPr firstRow="1" firstCol="1" bandRow="1"/>
              <a:tblGrid>
                <a:gridCol w="1391743">
                  <a:extLst>
                    <a:ext uri="{9D8B030D-6E8A-4147-A177-3AD203B41FA5}">
                      <a16:colId xmlns:a16="http://schemas.microsoft.com/office/drawing/2014/main" val="20000"/>
                    </a:ext>
                  </a:extLst>
                </a:gridCol>
                <a:gridCol w="1575685">
                  <a:extLst>
                    <a:ext uri="{9D8B030D-6E8A-4147-A177-3AD203B41FA5}">
                      <a16:colId xmlns:a16="http://schemas.microsoft.com/office/drawing/2014/main" val="20001"/>
                    </a:ext>
                  </a:extLst>
                </a:gridCol>
                <a:gridCol w="769005">
                  <a:extLst>
                    <a:ext uri="{9D8B030D-6E8A-4147-A177-3AD203B41FA5}">
                      <a16:colId xmlns:a16="http://schemas.microsoft.com/office/drawing/2014/main" val="20002"/>
                    </a:ext>
                  </a:extLst>
                </a:gridCol>
                <a:gridCol w="816097">
                  <a:extLst>
                    <a:ext uri="{9D8B030D-6E8A-4147-A177-3AD203B41FA5}">
                      <a16:colId xmlns:a16="http://schemas.microsoft.com/office/drawing/2014/main" val="20003"/>
                    </a:ext>
                  </a:extLst>
                </a:gridCol>
              </a:tblGrid>
              <a:tr h="126005">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University</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Course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Duration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
                        </a:rPr>
                        <a:t>Informationswissenschaften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
                        </a:rPr>
                        <a:t>Hochschule Darmstadt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7"/>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22774">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9"/>
                        </a:rPr>
                        <a:t>Informationswissenschaft und Sprachtechnologie</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0"/>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1080">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2"/>
                        </a:rPr>
                        <a:t>Informationswissenschaft</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3"/>
                        </a:rPr>
                        <a:t>Universität Regensburg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4"/>
                        </a:rPr>
                        <a:t>Angewandte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6"/>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7"/>
                        </a:rPr>
                        <a:t>Hochschule für Technik, Wirtschaft und Kultur Leipzig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8"/>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3"/>
                        </a:rPr>
                        <a:t>Universität Regensburg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9"/>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0"/>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7"/>
                        </a:rPr>
                        <a:t>Hochschule für Technik, Wirtschaft und Kultur Leipzig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74468">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1"/>
                        </a:rPr>
                        <a:t>Internationales Informationsmanagement -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3"/>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4"/>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5"/>
                        </a:rPr>
                        <a:t>Informationswissenschaft und Sprachtechnologie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6"/>
                        </a:rPr>
                        <a:t>Bibliotheks-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7"/>
                        </a:rPr>
                        <a:t>Hochschule der Medien Stuttgart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8"/>
                        </a:rPr>
                        <a:t>Bibliotheks-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9"/>
                        </a:rPr>
                        <a:t>Hochschule für Angewandte Wissenschaften Hamburg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1663679357"/>
              </p:ext>
            </p:extLst>
          </p:nvPr>
        </p:nvGraphicFramePr>
        <p:xfrm>
          <a:off x="4568714" y="825528"/>
          <a:ext cx="4552530" cy="5502383"/>
        </p:xfrm>
        <a:graphic>
          <a:graphicData uri="http://schemas.openxmlformats.org/drawingml/2006/table">
            <a:tbl>
              <a:tblPr firstRow="1" firstCol="1" bandRow="1"/>
              <a:tblGrid>
                <a:gridCol w="1391743">
                  <a:extLst>
                    <a:ext uri="{9D8B030D-6E8A-4147-A177-3AD203B41FA5}">
                      <a16:colId xmlns:a16="http://schemas.microsoft.com/office/drawing/2014/main" val="20000"/>
                    </a:ext>
                  </a:extLst>
                </a:gridCol>
                <a:gridCol w="1575685">
                  <a:extLst>
                    <a:ext uri="{9D8B030D-6E8A-4147-A177-3AD203B41FA5}">
                      <a16:colId xmlns:a16="http://schemas.microsoft.com/office/drawing/2014/main" val="20001"/>
                    </a:ext>
                  </a:extLst>
                </a:gridCol>
                <a:gridCol w="769005">
                  <a:extLst>
                    <a:ext uri="{9D8B030D-6E8A-4147-A177-3AD203B41FA5}">
                      <a16:colId xmlns:a16="http://schemas.microsoft.com/office/drawing/2014/main" val="20002"/>
                    </a:ext>
                  </a:extLst>
                </a:gridCol>
                <a:gridCol w="816097">
                  <a:extLst>
                    <a:ext uri="{9D8B030D-6E8A-4147-A177-3AD203B41FA5}">
                      <a16:colId xmlns:a16="http://schemas.microsoft.com/office/drawing/2014/main" val="20003"/>
                    </a:ext>
                  </a:extLst>
                </a:gridCol>
              </a:tblGrid>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0"/>
                        </a:rPr>
                        <a:t>Information und Kommunikation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1"/>
                        </a:rPr>
                        <a:t>Fachhochschule Münster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2"/>
                        </a:rPr>
                        <a:t>Innovations-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Hochschule</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 Bonn-</a:t>
                      </a: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Rhein</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a:t>
                      </a: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Sieg</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4"/>
                        </a:rPr>
                        <a:t>Information Engineering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5"/>
                        </a:rPr>
                        <a:t>Universität Konstanz</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6"/>
                        </a:rPr>
                        <a:t>Informationsmanagement und Informationstechnologie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7"/>
                        </a:rPr>
                        <a:t>Publizistik- und Kommunikationswissenschaft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8"/>
                        </a:rPr>
                        <a:t>Freie Universität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9"/>
                        </a:rPr>
                        <a:t>Informationsmanagement, internationales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1080">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0"/>
                        </a:rPr>
                        <a:t>Informationsverarbeitung</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1"/>
                        </a:rPr>
                        <a:t>Universität zu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2"/>
                        </a:rPr>
                        <a:t>Archiv</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3"/>
                        </a:rPr>
                        <a:t>Bibliotheksmanagement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4"/>
                        </a:rPr>
                        <a:t>Medizinisches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6"/>
                        </a:rPr>
                        <a:t>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7"/>
                        </a:rPr>
                        <a:t>Technische Redaktion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8"/>
                        </a:rPr>
                        <a:t>Kommunikation und Medienmanagement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9"/>
                        </a:rPr>
                        <a:t>Hochschule Karlsruhe - Technik und Wirtschaft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0"/>
                        </a:rPr>
                        <a:t>Bibliothekswissenschaft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1"/>
                        </a:rPr>
                        <a:t>Information und Dokumentation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2"/>
                        </a:rPr>
                        <a:t>Informationsverarbeitung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1"/>
                        </a:rPr>
                        <a:t>Universität zu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3"/>
                        </a:rPr>
                        <a:t>Strategisches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4"/>
                        </a:rPr>
                        <a:t>Frankfurt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5"/>
                        </a:rPr>
                        <a:t>Archivwissenschaft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6"/>
                        </a:rPr>
                        <a:t>Digital </a:t>
                      </a:r>
                      <a:r>
                        <a:rPr lang="de-DE"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6"/>
                        </a:rPr>
                        <a:t>Curation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8"/>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7"/>
                        </a:rPr>
                        <a:t>Technische Kommunikation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8"/>
                        </a:rPr>
                        <a:t>Universität Rostock</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9"/>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9"/>
                        </a:rPr>
                        <a:t>Medizinisches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0"/>
                        </a:rPr>
                        <a:t>Information 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1"/>
                        </a:rPr>
                        <a:t>Hochschule</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1"/>
                        </a:rPr>
                        <a:t> Kaiserslautern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1"/>
                  </a:ext>
                </a:extLst>
              </a:tr>
              <a:tr h="122774">
                <a:tc>
                  <a:txBody>
                    <a:bodyPr/>
                    <a:lstStyle/>
                    <a:p>
                      <a:pPr>
                        <a:lnSpc>
                          <a:spcPts val="1170"/>
                        </a:lnSpc>
                        <a:spcAft>
                          <a:spcPts val="0"/>
                        </a:spcAft>
                      </a:pP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2"/>
                        </a:rPr>
                        <a:t>Electrical Engineering and Information Technologies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3"/>
                        </a:rPr>
                        <a:t>Karlsruher Institut für 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08433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a:t>
            </a:r>
            <a:r>
              <a:rPr lang="en-US" kern="0" dirty="0" smtClean="0"/>
              <a:t>Informetrics</a:t>
            </a:r>
          </a:p>
          <a:p>
            <a:endParaRPr lang="en-US" altLang="de-DE" kern="0" dirty="0"/>
          </a:p>
          <a:p>
            <a:r>
              <a:rPr lang="en-US" altLang="de-DE" b="0" kern="0" dirty="0" smtClean="0"/>
              <a:t>Methodology</a:t>
            </a:r>
            <a:endParaRPr lang="en-US" altLang="de-DE" b="0" dirty="0"/>
          </a:p>
        </p:txBody>
      </p:sp>
      <p:sp>
        <p:nvSpPr>
          <p:cNvPr id="11" name="Inhaltsplatzhalter 10"/>
          <p:cNvSpPr>
            <a:spLocks noGrp="1"/>
          </p:cNvSpPr>
          <p:nvPr>
            <p:ph idx="1"/>
          </p:nvPr>
        </p:nvSpPr>
        <p:spPr>
          <a:xfrm>
            <a:off x="295275" y="1489075"/>
            <a:ext cx="4624683" cy="4313238"/>
          </a:xfrm>
        </p:spPr>
        <p:txBody>
          <a:bodyPr/>
          <a:lstStyle/>
          <a:p>
            <a:pPr marL="0" indent="0">
              <a:buNone/>
            </a:pPr>
            <a:endParaRPr lang="de-DE" dirty="0"/>
          </a:p>
          <a:p>
            <a:r>
              <a:rPr lang="de-DE" dirty="0" smtClean="0"/>
              <a:t>Analysis of the Courses</a:t>
            </a:r>
          </a:p>
          <a:p>
            <a:pPr lvl="1"/>
            <a:endParaRPr lang="de-DE" dirty="0"/>
          </a:p>
          <a:p>
            <a:pPr lvl="2"/>
            <a:r>
              <a:rPr lang="de-DE" dirty="0" smtClean="0"/>
              <a:t>2 </a:t>
            </a:r>
            <a:r>
              <a:rPr lang="de-DE" dirty="0" err="1" smtClean="0"/>
              <a:t>Step</a:t>
            </a:r>
            <a:r>
              <a:rPr lang="de-DE" dirty="0" smtClean="0"/>
              <a:t> </a:t>
            </a:r>
            <a:r>
              <a:rPr lang="de-DE" dirty="0" err="1" smtClean="0"/>
              <a:t>analysis</a:t>
            </a:r>
            <a:r>
              <a:rPr lang="de-DE" dirty="0" smtClean="0"/>
              <a:t>:</a:t>
            </a:r>
          </a:p>
          <a:p>
            <a:pPr marL="1065212" lvl="3" indent="-342900">
              <a:buFont typeface="+mj-lt"/>
              <a:buAutoNum type="arabicPeriod"/>
            </a:pPr>
            <a:r>
              <a:rPr lang="de-DE" dirty="0" smtClean="0"/>
              <a:t>Google search on </a:t>
            </a:r>
            <a:r>
              <a:rPr lang="de-DE" dirty="0" err="1" smtClean="0"/>
              <a:t>the</a:t>
            </a:r>
            <a:r>
              <a:rPr lang="de-DE" dirty="0" smtClean="0"/>
              <a:t> </a:t>
            </a:r>
            <a:br>
              <a:rPr lang="de-DE" dirty="0" smtClean="0"/>
            </a:br>
            <a:r>
              <a:rPr lang="de-DE" dirty="0" err="1" smtClean="0"/>
              <a:t>university</a:t>
            </a:r>
            <a:r>
              <a:rPr lang="de-DE" dirty="0" smtClean="0"/>
              <a:t>-website</a:t>
            </a:r>
          </a:p>
          <a:p>
            <a:pPr marL="989012" lvl="4" indent="0">
              <a:buNone/>
            </a:pPr>
            <a:r>
              <a:rPr lang="de-DE" dirty="0" smtClean="0">
                <a:solidFill>
                  <a:schemeClr val="bg1">
                    <a:lumMod val="50000"/>
                  </a:schemeClr>
                </a:solidFill>
              </a:rPr>
              <a:t>„</a:t>
            </a:r>
            <a:r>
              <a:rPr lang="de-DE" i="1" dirty="0" smtClean="0">
                <a:solidFill>
                  <a:schemeClr val="bg1">
                    <a:lumMod val="50000"/>
                  </a:schemeClr>
                </a:solidFill>
              </a:rPr>
              <a:t>Informetrie Informetrics</a:t>
            </a:r>
            <a:r>
              <a:rPr lang="de-DE" i="1" dirty="0">
                <a:solidFill>
                  <a:schemeClr val="bg1">
                    <a:lumMod val="50000"/>
                  </a:schemeClr>
                </a:solidFill>
              </a:rPr>
              <a:t>, </a:t>
            </a:r>
            <a:r>
              <a:rPr lang="de-DE" i="1" dirty="0" smtClean="0">
                <a:solidFill>
                  <a:schemeClr val="bg1">
                    <a:lumMod val="50000"/>
                  </a:schemeClr>
                </a:solidFill>
              </a:rPr>
              <a:t>Scientometrics </a:t>
            </a:r>
            <a:r>
              <a:rPr lang="de-DE" i="1" dirty="0">
                <a:solidFill>
                  <a:schemeClr val="bg1">
                    <a:lumMod val="50000"/>
                  </a:schemeClr>
                </a:solidFill>
              </a:rPr>
              <a:t>Zitationsanalyse, </a:t>
            </a:r>
            <a:r>
              <a:rPr lang="de-DE" i="1" dirty="0" smtClean="0">
                <a:solidFill>
                  <a:schemeClr val="bg1">
                    <a:lumMod val="50000"/>
                  </a:schemeClr>
                </a:solidFill>
              </a:rPr>
              <a:t>Bibliometrics Bibliometrie </a:t>
            </a:r>
            <a:r>
              <a:rPr lang="de-DE" i="1" dirty="0" err="1" smtClean="0">
                <a:solidFill>
                  <a:schemeClr val="bg1">
                    <a:lumMod val="50000"/>
                  </a:schemeClr>
                </a:solidFill>
              </a:rPr>
              <a:t>site:www.uni-XXX.de</a:t>
            </a:r>
            <a:r>
              <a:rPr lang="de-DE" dirty="0" smtClean="0">
                <a:solidFill>
                  <a:schemeClr val="bg1">
                    <a:lumMod val="50000"/>
                  </a:schemeClr>
                </a:solidFill>
              </a:rPr>
              <a:t>“</a:t>
            </a:r>
          </a:p>
          <a:p>
            <a:pPr marL="1065212" lvl="3" indent="-342900">
              <a:buFont typeface="+mj-lt"/>
              <a:buAutoNum type="arabicPeriod"/>
            </a:pPr>
            <a:r>
              <a:rPr lang="de-DE" dirty="0" err="1" smtClean="0"/>
              <a:t>If</a:t>
            </a:r>
            <a:r>
              <a:rPr lang="de-DE" dirty="0" smtClean="0"/>
              <a:t> </a:t>
            </a:r>
            <a:r>
              <a:rPr lang="de-DE" dirty="0" err="1" smtClean="0"/>
              <a:t>there</a:t>
            </a:r>
            <a:r>
              <a:rPr lang="de-DE" dirty="0" smtClean="0"/>
              <a:t> </a:t>
            </a:r>
            <a:r>
              <a:rPr lang="de-DE" dirty="0" err="1" smtClean="0"/>
              <a:t>are</a:t>
            </a:r>
            <a:r>
              <a:rPr lang="de-DE" dirty="0" smtClean="0"/>
              <a:t> </a:t>
            </a:r>
            <a:r>
              <a:rPr lang="de-DE" dirty="0" err="1" smtClean="0"/>
              <a:t>results</a:t>
            </a:r>
            <a:r>
              <a:rPr lang="de-DE" dirty="0" smtClean="0"/>
              <a:t>, </a:t>
            </a:r>
            <a:r>
              <a:rPr lang="de-DE" dirty="0" err="1" smtClean="0"/>
              <a:t>then</a:t>
            </a:r>
            <a:r>
              <a:rPr lang="de-DE" dirty="0" smtClean="0"/>
              <a:t> I </a:t>
            </a:r>
            <a:r>
              <a:rPr lang="de-DE" dirty="0" err="1" smtClean="0"/>
              <a:t>had</a:t>
            </a:r>
            <a:r>
              <a:rPr lang="de-DE" dirty="0" smtClean="0"/>
              <a:t> a </a:t>
            </a:r>
            <a:r>
              <a:rPr lang="de-DE" dirty="0" err="1" smtClean="0"/>
              <a:t>closer</a:t>
            </a:r>
            <a:r>
              <a:rPr lang="de-DE" dirty="0" smtClean="0"/>
              <a:t> </a:t>
            </a:r>
            <a:r>
              <a:rPr lang="de-DE" dirty="0" err="1" smtClean="0"/>
              <a:t>look</a:t>
            </a:r>
            <a:r>
              <a:rPr lang="de-DE" dirty="0" smtClean="0"/>
              <a:t> </a:t>
            </a:r>
            <a:r>
              <a:rPr lang="de-DE" dirty="0" err="1" smtClean="0"/>
              <a:t>into</a:t>
            </a:r>
            <a:r>
              <a:rPr lang="de-DE" dirty="0" smtClean="0"/>
              <a:t> search </a:t>
            </a:r>
            <a:r>
              <a:rPr lang="de-DE" dirty="0" err="1" smtClean="0"/>
              <a:t>engines</a:t>
            </a:r>
            <a:r>
              <a:rPr lang="de-DE" dirty="0" smtClean="0"/>
              <a:t> </a:t>
            </a:r>
            <a:r>
              <a:rPr lang="de-DE" dirty="0" err="1" smtClean="0"/>
              <a:t>result</a:t>
            </a:r>
            <a:r>
              <a:rPr lang="de-DE" dirty="0" smtClean="0"/>
              <a:t> </a:t>
            </a:r>
            <a:r>
              <a:rPr lang="de-DE" dirty="0" err="1" smtClean="0"/>
              <a:t>set</a:t>
            </a:r>
            <a:r>
              <a:rPr lang="de-DE" dirty="0" smtClean="0"/>
              <a:t>, and </a:t>
            </a:r>
            <a:r>
              <a:rPr lang="de-DE" dirty="0" err="1" smtClean="0"/>
              <a:t>analysed</a:t>
            </a:r>
            <a:r>
              <a:rPr lang="de-DE" dirty="0" smtClean="0"/>
              <a:t> the </a:t>
            </a:r>
            <a:r>
              <a:rPr lang="de-DE" dirty="0" err="1" smtClean="0"/>
              <a:t>course</a:t>
            </a:r>
            <a:r>
              <a:rPr lang="de-DE" dirty="0" smtClean="0"/>
              <a:t> </a:t>
            </a:r>
            <a:r>
              <a:rPr lang="de-DE" dirty="0" err="1" smtClean="0"/>
              <a:t>description</a:t>
            </a:r>
            <a:r>
              <a:rPr lang="de-DE" dirty="0" smtClean="0"/>
              <a:t> and | </a:t>
            </a:r>
            <a:r>
              <a:rPr lang="de-DE" dirty="0" err="1" smtClean="0"/>
              <a:t>or</a:t>
            </a:r>
            <a:r>
              <a:rPr lang="de-DE" dirty="0" smtClean="0"/>
              <a:t> the </a:t>
            </a:r>
            <a:r>
              <a:rPr lang="de-DE" dirty="0" err="1" smtClean="0"/>
              <a:t>detailed</a:t>
            </a:r>
            <a:r>
              <a:rPr lang="de-DE" dirty="0" smtClean="0"/>
              <a:t> </a:t>
            </a:r>
            <a:r>
              <a:rPr lang="de-DE" dirty="0" err="1" smtClean="0"/>
              <a:t>curriculum</a:t>
            </a:r>
            <a:endParaRPr lang="de-DE" dirty="0" smtClean="0"/>
          </a:p>
        </p:txBody>
      </p:sp>
      <p:pic>
        <p:nvPicPr>
          <p:cNvPr id="2" name="Grafik 1"/>
          <p:cNvPicPr>
            <a:picLocks noChangeAspect="1"/>
          </p:cNvPicPr>
          <p:nvPr/>
        </p:nvPicPr>
        <p:blipFill rotWithShape="1">
          <a:blip r:embed="rId3"/>
          <a:srcRect l="536" r="28954"/>
          <a:stretch/>
        </p:blipFill>
        <p:spPr>
          <a:xfrm>
            <a:off x="5065059" y="1532964"/>
            <a:ext cx="3755090" cy="3965482"/>
          </a:xfrm>
          <a:prstGeom prst="rect">
            <a:avLst/>
          </a:prstGeom>
        </p:spPr>
      </p:pic>
    </p:spTree>
    <p:extLst>
      <p:ext uri="{BB962C8B-B14F-4D97-AF65-F5344CB8AC3E}">
        <p14:creationId xmlns:p14="http://schemas.microsoft.com/office/powerpoint/2010/main" val="4269680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Informetrics</a:t>
            </a:r>
            <a:endParaRPr lang="en-US" altLang="de-DE" dirty="0"/>
          </a:p>
        </p:txBody>
      </p:sp>
      <p:sp>
        <p:nvSpPr>
          <p:cNvPr id="11" name="Inhaltsplatzhalter 10"/>
          <p:cNvSpPr>
            <a:spLocks noGrp="1"/>
          </p:cNvSpPr>
          <p:nvPr>
            <p:ph idx="1"/>
          </p:nvPr>
        </p:nvSpPr>
        <p:spPr/>
        <p:txBody>
          <a:bodyPr/>
          <a:lstStyle/>
          <a:p>
            <a:endParaRPr lang="de-DE" dirty="0" smtClean="0"/>
          </a:p>
          <a:p>
            <a:pPr lvl="1"/>
            <a:endParaRPr lang="de-DE" dirty="0" smtClean="0"/>
          </a:p>
          <a:p>
            <a:pPr marL="446087" lvl="2" indent="0">
              <a:buNone/>
            </a:pPr>
            <a:endParaRPr lang="de-DE" dirty="0" smtClean="0"/>
          </a:p>
        </p:txBody>
      </p:sp>
      <p:graphicFrame>
        <p:nvGraphicFramePr>
          <p:cNvPr id="3" name="Tabelle 2"/>
          <p:cNvGraphicFramePr>
            <a:graphicFrameLocks noGrp="1"/>
          </p:cNvGraphicFramePr>
          <p:nvPr>
            <p:extLst>
              <p:ext uri="{D42A27DB-BD31-4B8C-83A1-F6EECF244321}">
                <p14:modId xmlns:p14="http://schemas.microsoft.com/office/powerpoint/2010/main" val="3366578741"/>
              </p:ext>
            </p:extLst>
          </p:nvPr>
        </p:nvGraphicFramePr>
        <p:xfrm>
          <a:off x="16184" y="825528"/>
          <a:ext cx="4552530" cy="5160978"/>
        </p:xfrm>
        <a:graphic>
          <a:graphicData uri="http://schemas.openxmlformats.org/drawingml/2006/table">
            <a:tbl>
              <a:tblPr firstRow="1" firstCol="1" bandRow="1"/>
              <a:tblGrid>
                <a:gridCol w="1391743">
                  <a:extLst>
                    <a:ext uri="{9D8B030D-6E8A-4147-A177-3AD203B41FA5}">
                      <a16:colId xmlns:a16="http://schemas.microsoft.com/office/drawing/2014/main" val="20000"/>
                    </a:ext>
                  </a:extLst>
                </a:gridCol>
                <a:gridCol w="1575685">
                  <a:extLst>
                    <a:ext uri="{9D8B030D-6E8A-4147-A177-3AD203B41FA5}">
                      <a16:colId xmlns:a16="http://schemas.microsoft.com/office/drawing/2014/main" val="20001"/>
                    </a:ext>
                  </a:extLst>
                </a:gridCol>
                <a:gridCol w="769005">
                  <a:extLst>
                    <a:ext uri="{9D8B030D-6E8A-4147-A177-3AD203B41FA5}">
                      <a16:colId xmlns:a16="http://schemas.microsoft.com/office/drawing/2014/main" val="20002"/>
                    </a:ext>
                  </a:extLst>
                </a:gridCol>
                <a:gridCol w="816097">
                  <a:extLst>
                    <a:ext uri="{9D8B030D-6E8A-4147-A177-3AD203B41FA5}">
                      <a16:colId xmlns:a16="http://schemas.microsoft.com/office/drawing/2014/main" val="20003"/>
                    </a:ext>
                  </a:extLst>
                </a:gridCol>
              </a:tblGrid>
              <a:tr h="126005">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University</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Course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nSpc>
                          <a:spcPts val="1170"/>
                        </a:lnSpc>
                        <a:spcAft>
                          <a:spcPts val="0"/>
                        </a:spcAft>
                      </a:pPr>
                      <a:r>
                        <a:rPr lang="de-DE" sz="800" cap="all"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Duration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
                        </a:rPr>
                        <a:t>Informationswissenschaften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
                        </a:rPr>
                        <a:t>Hochschule Darmstadt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2774">
                <a:tc>
                  <a:txBody>
                    <a:bodyPr/>
                    <a:lstStyle/>
                    <a:p>
                      <a:pPr>
                        <a:lnSpc>
                          <a:spcPts val="1170"/>
                        </a:lnSpc>
                        <a:spcAft>
                          <a:spcPts val="0"/>
                        </a:spcAft>
                      </a:pPr>
                      <a:r>
                        <a:rPr lang="de-DE" sz="800" b="1"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7"/>
                        </a:rPr>
                        <a:t>Informationswissenschaft</a:t>
                      </a:r>
                      <a:endParaRPr lang="de-DE"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3"/>
                  </a:ext>
                </a:extLst>
              </a:tr>
              <a:tr h="122774">
                <a:tc>
                  <a:txBody>
                    <a:bodyPr/>
                    <a:lstStyle/>
                    <a:p>
                      <a:pPr>
                        <a:lnSpc>
                          <a:spcPts val="1170"/>
                        </a:lnSpc>
                        <a:spcAft>
                          <a:spcPts val="0"/>
                        </a:spcAft>
                      </a:pPr>
                      <a:r>
                        <a:rPr lang="de-DE" sz="800" b="1" u="none" strike="noStrike"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9"/>
                        </a:rPr>
                        <a:t>Informationswissenschaft und Sprachtechnologie</a:t>
                      </a:r>
                      <a:endParaRPr lang="de-DE" sz="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4"/>
                  </a:ext>
                </a:extLst>
              </a:tr>
              <a:tr h="122774">
                <a:tc>
                  <a:txBody>
                    <a:bodyPr/>
                    <a:lstStyle/>
                    <a:p>
                      <a:pPr>
                        <a:lnSpc>
                          <a:spcPts val="1170"/>
                        </a:lnSpc>
                        <a:spcAft>
                          <a:spcPts val="0"/>
                        </a:spcAft>
                      </a:pPr>
                      <a:r>
                        <a:rPr lang="de-DE" sz="800" b="1" u="none" strike="noStrike"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10"/>
                        </a:rPr>
                        <a:t>Bibliotheks- und Informationswissenschaft</a:t>
                      </a:r>
                      <a:endParaRPr lang="de-DE" sz="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5"/>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2"/>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3"/>
                        </a:rPr>
                        <a:t>Universität Regensburg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4"/>
                        </a:rPr>
                        <a:t>Angewandte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6"/>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7"/>
                        </a:rPr>
                        <a:t>Hochschule für Technik, Wirtschaft und Kultur Leipzig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8"/>
                        </a:rPr>
                        <a:t>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3"/>
                        </a:rPr>
                        <a:t>Universität Regensburg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9"/>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1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0"/>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7"/>
                        </a:rPr>
                        <a:t>Hochschule für Technik, Wirtschaft und Kultur Leipzig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74468">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1"/>
                        </a:rPr>
                        <a:t>Internationales Informationsmanagement -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3"/>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4"/>
                        </a:rPr>
                        <a:t>Bibliotheks- und Informationswissenschaft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14"/>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5"/>
                        </a:rPr>
                        <a:t>Informationswissenschaft und Sprachtechnologie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8"/>
                        </a:rPr>
                        <a:t>Heinrich-Heine-Universität Düsseldorf</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6"/>
                        </a:rPr>
                        <a:t>Bibliotheks-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7"/>
                        </a:rPr>
                        <a:t>Hochschule der Medien Stuttgart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6"/>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8"/>
                        </a:rPr>
                        <a:t>Bibliotheks-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9"/>
                        </a:rPr>
                        <a:t>Hochschule für Angewandte Wissenschaften Hamburg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bl>
          </a:graphicData>
        </a:graphic>
      </p:graphicFrame>
      <p:graphicFrame>
        <p:nvGraphicFramePr>
          <p:cNvPr id="4" name="Tabelle 3"/>
          <p:cNvGraphicFramePr>
            <a:graphicFrameLocks noGrp="1"/>
          </p:cNvGraphicFramePr>
          <p:nvPr/>
        </p:nvGraphicFramePr>
        <p:xfrm>
          <a:off x="4568714" y="825528"/>
          <a:ext cx="4552530" cy="5502383"/>
        </p:xfrm>
        <a:graphic>
          <a:graphicData uri="http://schemas.openxmlformats.org/drawingml/2006/table">
            <a:tbl>
              <a:tblPr firstRow="1" firstCol="1" bandRow="1"/>
              <a:tblGrid>
                <a:gridCol w="1391743">
                  <a:extLst>
                    <a:ext uri="{9D8B030D-6E8A-4147-A177-3AD203B41FA5}">
                      <a16:colId xmlns:a16="http://schemas.microsoft.com/office/drawing/2014/main" val="20000"/>
                    </a:ext>
                  </a:extLst>
                </a:gridCol>
                <a:gridCol w="1575685">
                  <a:extLst>
                    <a:ext uri="{9D8B030D-6E8A-4147-A177-3AD203B41FA5}">
                      <a16:colId xmlns:a16="http://schemas.microsoft.com/office/drawing/2014/main" val="20001"/>
                    </a:ext>
                  </a:extLst>
                </a:gridCol>
                <a:gridCol w="769005">
                  <a:extLst>
                    <a:ext uri="{9D8B030D-6E8A-4147-A177-3AD203B41FA5}">
                      <a16:colId xmlns:a16="http://schemas.microsoft.com/office/drawing/2014/main" val="20002"/>
                    </a:ext>
                  </a:extLst>
                </a:gridCol>
                <a:gridCol w="816097">
                  <a:extLst>
                    <a:ext uri="{9D8B030D-6E8A-4147-A177-3AD203B41FA5}">
                      <a16:colId xmlns:a16="http://schemas.microsoft.com/office/drawing/2014/main" val="20003"/>
                    </a:ext>
                  </a:extLst>
                </a:gridCol>
              </a:tblGrid>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0"/>
                        </a:rPr>
                        <a:t>Information und Kommunikation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1"/>
                        </a:rPr>
                        <a:t>Fachhochschule Münster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2"/>
                        </a:rPr>
                        <a:t>Innovations- und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Hochschule</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 Bonn-</a:t>
                      </a: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Rhein</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a:t>
                      </a: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Sieg</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3"/>
                        </a:rPr>
                        <a:t>,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4"/>
                        </a:rPr>
                        <a:t>Information Engineering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5"/>
                        </a:rPr>
                        <a:t>Universität Konstanz</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6"/>
                        </a:rPr>
                        <a:t>Informationsmanagement und Informationstechnologie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7"/>
                        </a:rPr>
                        <a:t>Publizistik- und Kommunikationswissenschaft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8"/>
                        </a:rPr>
                        <a:t>Freie Universität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39"/>
                        </a:rPr>
                        <a:t>Informationsmanagement, internationales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22"/>
                        </a:rPr>
                        <a:t>Universität Hildesheim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1080">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0"/>
                        </a:rPr>
                        <a:t>Informationsverarbeitung</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1"/>
                        </a:rPr>
                        <a:t>Universität zu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2"/>
                        </a:rPr>
                        <a:t>Archiv</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3"/>
                        </a:rPr>
                        <a:t>Bibliotheksmanagement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4"/>
                        </a:rPr>
                        <a:t>Medizinisches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6"/>
                        </a:rPr>
                        <a:t>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7"/>
                        </a:rPr>
                        <a:t>Technische Redaktion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8"/>
                        </a:rPr>
                        <a:t>Kommunikation und Medienmanagement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9"/>
                        </a:rPr>
                        <a:t>Hochschule Karlsruhe - Technik und Wirtschaft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0"/>
                        </a:rPr>
                        <a:t>Bibliothekswissenschaft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5"/>
                        </a:rPr>
                        <a:t>Fachhochschule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1"/>
                        </a:rPr>
                        <a:t>Information und Dokumentation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Bachelor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2"/>
                        </a:rPr>
                        <a:t>Informationsverarbeitung</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1"/>
                        </a:rPr>
                        <a:t>Universität zu Köln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3"/>
                        </a:rPr>
                        <a:t>Strategisches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4"/>
                        </a:rPr>
                        <a:t>Frankfurt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5"/>
                        </a:rPr>
                        <a:t>Archivwissenschaft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
                        </a:rPr>
                        <a:t>Fachhochschule Potsdam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7"/>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6"/>
                        </a:rPr>
                        <a:t>Digital </a:t>
                      </a:r>
                      <a:r>
                        <a:rPr lang="de-DE"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6"/>
                        </a:rPr>
                        <a:t>Curation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11"/>
                        </a:rPr>
                        <a:t>Humboldt-Universität zu Berlin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8"/>
                  </a:ext>
                </a:extLst>
              </a:tr>
              <a:tr h="71080">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7"/>
                        </a:rPr>
                        <a:t>Technische Kommunikation</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8"/>
                        </a:rPr>
                        <a:t>Universität Rostock</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9"/>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59"/>
                        </a:rPr>
                        <a:t>Medizinisches Informationsmanagement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45"/>
                        </a:rPr>
                        <a:t>Hochschule Hannover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0"/>
                  </a:ext>
                </a:extLst>
              </a:tr>
              <a:tr h="122774">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0"/>
                        </a:rPr>
                        <a:t>Information Management</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en-US" sz="800" u="none" strike="noStrike"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1"/>
                        </a:rPr>
                        <a:t>Hochschule</a:t>
                      </a: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1"/>
                        </a:rPr>
                        <a:t> Kaiserslautern (University of Applied Sciences)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Sem.</a:t>
                      </a:r>
                      <a:endParaRPr lang="de-DE" sz="80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1"/>
                  </a:ext>
                </a:extLst>
              </a:tr>
              <a:tr h="122774">
                <a:tc>
                  <a:txBody>
                    <a:bodyPr/>
                    <a:lstStyle/>
                    <a:p>
                      <a:pPr>
                        <a:lnSpc>
                          <a:spcPts val="1170"/>
                        </a:lnSpc>
                        <a:spcAft>
                          <a:spcPts val="0"/>
                        </a:spcAft>
                      </a:pPr>
                      <a:r>
                        <a:rPr lang="en-US"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2"/>
                        </a:rPr>
                        <a:t>Electrical Engineering and Information Technologies</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ts val="1170"/>
                        </a:lnSpc>
                        <a:spcAft>
                          <a:spcPts val="0"/>
                        </a:spcAft>
                      </a:pPr>
                      <a:r>
                        <a:rPr lang="de-DE" sz="800" u="none" strike="noStrike"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hlinkClick r:id="rId63"/>
                        </a:rPr>
                        <a:t>Karlsruher Institut für Technologie</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Master</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nSpc>
                          <a:spcPts val="1170"/>
                        </a:lnSpc>
                        <a:spcAft>
                          <a:spcPts val="0"/>
                        </a:spcAft>
                      </a:pPr>
                      <a:r>
                        <a:rPr lang="de-DE" sz="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 Sem.</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6154" marR="16154" marT="9693" marB="9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62683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smtClean="0"/>
              <a:t>II </a:t>
            </a:r>
            <a:r>
              <a:rPr lang="en-US" kern="0" dirty="0" smtClean="0"/>
              <a:t>Education in Informetrics</a:t>
            </a:r>
          </a:p>
          <a:p>
            <a:endParaRPr lang="en-US" altLang="de-DE" kern="0" dirty="0"/>
          </a:p>
          <a:p>
            <a:r>
              <a:rPr lang="de-DE" b="0" dirty="0" err="1"/>
              <a:t>Verification</a:t>
            </a:r>
            <a:endParaRPr lang="en-US" altLang="de-DE" b="0" dirty="0"/>
          </a:p>
        </p:txBody>
      </p:sp>
      <p:sp>
        <p:nvSpPr>
          <p:cNvPr id="11" name="Inhaltsplatzhalter 10"/>
          <p:cNvSpPr>
            <a:spLocks noGrp="1"/>
          </p:cNvSpPr>
          <p:nvPr>
            <p:ph idx="1"/>
          </p:nvPr>
        </p:nvSpPr>
        <p:spPr>
          <a:xfrm>
            <a:off x="295275" y="1489075"/>
            <a:ext cx="4303619" cy="4313238"/>
          </a:xfrm>
        </p:spPr>
        <p:txBody>
          <a:bodyPr/>
          <a:lstStyle/>
          <a:p>
            <a:endParaRPr lang="de-DE" dirty="0" smtClean="0"/>
          </a:p>
          <a:p>
            <a:r>
              <a:rPr lang="de-DE" dirty="0" err="1" smtClean="0"/>
              <a:t>Starting</a:t>
            </a:r>
            <a:r>
              <a:rPr lang="de-DE" dirty="0" smtClean="0"/>
              <a:t> </a:t>
            </a:r>
            <a:r>
              <a:rPr lang="de-DE" dirty="0" err="1" smtClean="0"/>
              <a:t>point</a:t>
            </a:r>
            <a:endParaRPr lang="de-DE" dirty="0" smtClean="0"/>
          </a:p>
          <a:p>
            <a:endParaRPr lang="de-DE" dirty="0"/>
          </a:p>
          <a:p>
            <a:pPr lvl="1"/>
            <a:r>
              <a:rPr lang="de-DE" dirty="0" smtClean="0"/>
              <a:t>WoS Analysis </a:t>
            </a:r>
            <a:r>
              <a:rPr lang="de-DE" dirty="0" err="1" smtClean="0"/>
              <a:t>for</a:t>
            </a:r>
            <a:r>
              <a:rPr lang="de-DE" dirty="0" smtClean="0"/>
              <a:t> the </a:t>
            </a:r>
            <a:r>
              <a:rPr lang="de-DE" dirty="0"/>
              <a:t>s</a:t>
            </a:r>
            <a:r>
              <a:rPr lang="de-DE" dirty="0" smtClean="0"/>
              <a:t>earch </a:t>
            </a:r>
            <a:r>
              <a:rPr lang="de-DE" dirty="0" err="1" smtClean="0"/>
              <a:t>query</a:t>
            </a:r>
            <a:r>
              <a:rPr lang="de-DE" dirty="0" smtClean="0"/>
              <a:t>:</a:t>
            </a:r>
            <a:br>
              <a:rPr lang="de-DE" dirty="0" smtClean="0"/>
            </a:br>
            <a:r>
              <a:rPr lang="de-DE" dirty="0" smtClean="0"/>
              <a:t/>
            </a:r>
            <a:br>
              <a:rPr lang="de-DE" dirty="0" smtClean="0"/>
            </a:br>
            <a:r>
              <a:rPr lang="en-US" i="1" dirty="0" smtClean="0"/>
              <a:t>TOPIC</a:t>
            </a:r>
            <a:r>
              <a:rPr lang="en-US" i="1" dirty="0"/>
              <a:t>: (bibliometrics or webometrics or informetrics) OR TITLE: (bibliometrics or webometrics or informetrics) </a:t>
            </a:r>
            <a:r>
              <a:rPr lang="en-US" i="1" dirty="0" smtClean="0"/>
              <a:t/>
            </a:r>
            <a:br>
              <a:rPr lang="en-US" i="1" dirty="0" smtClean="0"/>
            </a:br>
            <a:endParaRPr lang="en-US" i="1" dirty="0" smtClean="0"/>
          </a:p>
          <a:p>
            <a:pPr lvl="1"/>
            <a:r>
              <a:rPr lang="en-US" i="1" dirty="0" smtClean="0"/>
              <a:t>Refined for Country= Germany</a:t>
            </a:r>
          </a:p>
          <a:p>
            <a:pPr lvl="1"/>
            <a:r>
              <a:rPr lang="en-US" dirty="0" smtClean="0"/>
              <a:t>Time range 2000 – 2015</a:t>
            </a:r>
          </a:p>
          <a:p>
            <a:pPr marL="182562" lvl="1" indent="0">
              <a:buNone/>
            </a:pPr>
            <a:endParaRPr lang="en-US" dirty="0"/>
          </a:p>
          <a:p>
            <a:pPr marL="182562" lvl="1" indent="0">
              <a:buNone/>
            </a:pPr>
            <a:r>
              <a:rPr lang="de-DE" dirty="0" smtClean="0"/>
              <a:t>	</a:t>
            </a:r>
          </a:p>
        </p:txBody>
      </p:sp>
      <p:graphicFrame>
        <p:nvGraphicFramePr>
          <p:cNvPr id="10" name="Diagramm 9"/>
          <p:cNvGraphicFramePr>
            <a:graphicFrameLocks/>
          </p:cNvGraphicFramePr>
          <p:nvPr>
            <p:extLst>
              <p:ext uri="{D42A27DB-BD31-4B8C-83A1-F6EECF244321}">
                <p14:modId xmlns:p14="http://schemas.microsoft.com/office/powerpoint/2010/main" val="951907818"/>
              </p:ext>
            </p:extLst>
          </p:nvPr>
        </p:nvGraphicFramePr>
        <p:xfrm>
          <a:off x="4572000" y="1476012"/>
          <a:ext cx="4572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11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a:t>
            </a:r>
            <a:r>
              <a:rPr lang="en-US" kern="0" dirty="0" smtClean="0"/>
              <a:t>Informetrics</a:t>
            </a:r>
          </a:p>
          <a:p>
            <a:endParaRPr lang="en-US" altLang="de-DE" kern="0" dirty="0"/>
          </a:p>
          <a:p>
            <a:r>
              <a:rPr lang="en-US" altLang="de-DE" b="0" kern="0" dirty="0" smtClean="0"/>
              <a:t>Verification</a:t>
            </a:r>
            <a:endParaRPr lang="en-US" altLang="de-DE" b="0" dirty="0"/>
          </a:p>
        </p:txBody>
      </p:sp>
      <p:sp>
        <p:nvSpPr>
          <p:cNvPr id="11" name="Inhaltsplatzhalter 10"/>
          <p:cNvSpPr>
            <a:spLocks noGrp="1"/>
          </p:cNvSpPr>
          <p:nvPr>
            <p:ph idx="1"/>
          </p:nvPr>
        </p:nvSpPr>
        <p:spPr>
          <a:xfrm>
            <a:off x="295275" y="1489075"/>
            <a:ext cx="4303619" cy="4313238"/>
          </a:xfrm>
        </p:spPr>
        <p:txBody>
          <a:bodyPr/>
          <a:lstStyle/>
          <a:p>
            <a:endParaRPr lang="de-DE" dirty="0" smtClean="0"/>
          </a:p>
          <a:p>
            <a:r>
              <a:rPr lang="de-DE" dirty="0" err="1" smtClean="0"/>
              <a:t>Verification</a:t>
            </a:r>
            <a:r>
              <a:rPr lang="de-DE" dirty="0" smtClean="0"/>
              <a:t> of the </a:t>
            </a:r>
            <a:r>
              <a:rPr lang="de-DE" dirty="0" err="1" smtClean="0"/>
              <a:t>results</a:t>
            </a:r>
            <a:endParaRPr lang="de-DE" dirty="0" smtClean="0"/>
          </a:p>
          <a:p>
            <a:endParaRPr lang="de-DE" dirty="0"/>
          </a:p>
          <a:p>
            <a:r>
              <a:rPr lang="de-DE" dirty="0" err="1" smtClean="0"/>
              <a:t>Result</a:t>
            </a:r>
            <a:r>
              <a:rPr lang="de-DE" dirty="0" smtClean="0"/>
              <a:t>: 21 different </a:t>
            </a:r>
            <a:r>
              <a:rPr lang="de-DE" dirty="0" err="1" smtClean="0"/>
              <a:t>institutions</a:t>
            </a:r>
            <a:r>
              <a:rPr lang="de-DE" dirty="0" smtClean="0"/>
              <a:t> </a:t>
            </a:r>
            <a:r>
              <a:rPr lang="de-DE" dirty="0" err="1" smtClean="0"/>
              <a:t>where</a:t>
            </a:r>
            <a:r>
              <a:rPr lang="de-DE" dirty="0" smtClean="0"/>
              <a:t> </a:t>
            </a:r>
            <a:r>
              <a:rPr lang="de-DE" dirty="0" err="1" smtClean="0"/>
              <a:t>found</a:t>
            </a:r>
            <a:endParaRPr lang="de-DE" dirty="0" smtClean="0"/>
          </a:p>
          <a:p>
            <a:pPr lvl="1"/>
            <a:endParaRPr lang="de-DE" dirty="0"/>
          </a:p>
          <a:p>
            <a:pPr lvl="1"/>
            <a:r>
              <a:rPr lang="de-DE" dirty="0" err="1" smtClean="0"/>
              <a:t>Some</a:t>
            </a:r>
            <a:r>
              <a:rPr lang="de-DE" dirty="0" smtClean="0"/>
              <a:t> </a:t>
            </a:r>
            <a:r>
              <a:rPr lang="de-DE" dirty="0" err="1" smtClean="0"/>
              <a:t>institutions</a:t>
            </a:r>
            <a:r>
              <a:rPr lang="de-DE" dirty="0" smtClean="0"/>
              <a:t> with </a:t>
            </a:r>
            <a:r>
              <a:rPr lang="de-DE" dirty="0" err="1" smtClean="0"/>
              <a:t>no</a:t>
            </a:r>
            <a:r>
              <a:rPr lang="de-DE" dirty="0" smtClean="0"/>
              <a:t> </a:t>
            </a:r>
            <a:r>
              <a:rPr lang="de-DE" dirty="0" err="1" smtClean="0"/>
              <a:t>impact</a:t>
            </a:r>
            <a:r>
              <a:rPr lang="de-DE" dirty="0" smtClean="0"/>
              <a:t> </a:t>
            </a:r>
            <a:r>
              <a:rPr lang="de-DE" dirty="0" err="1" smtClean="0"/>
              <a:t>for</a:t>
            </a:r>
            <a:r>
              <a:rPr lang="de-DE" dirty="0" smtClean="0"/>
              <a:t> </a:t>
            </a:r>
            <a:r>
              <a:rPr lang="de-DE" dirty="0" err="1" smtClean="0"/>
              <a:t>students</a:t>
            </a:r>
            <a:r>
              <a:rPr lang="de-DE" dirty="0" smtClean="0"/>
              <a:t> </a:t>
            </a:r>
            <a:r>
              <a:rPr lang="de-DE" dirty="0" err="1" smtClean="0"/>
              <a:t>education</a:t>
            </a:r>
            <a:r>
              <a:rPr lang="de-DE" dirty="0" smtClean="0"/>
              <a:t> </a:t>
            </a:r>
            <a:r>
              <a:rPr lang="de-DE" dirty="0" err="1" smtClean="0"/>
              <a:t>are</a:t>
            </a:r>
            <a:endParaRPr lang="de-DE" dirty="0" smtClean="0"/>
          </a:p>
          <a:p>
            <a:pPr lvl="2"/>
            <a:r>
              <a:rPr lang="de-DE" dirty="0" smtClean="0"/>
              <a:t>Max Planck Society</a:t>
            </a:r>
          </a:p>
          <a:p>
            <a:pPr lvl="2"/>
            <a:r>
              <a:rPr lang="de-DE" dirty="0" smtClean="0"/>
              <a:t>GESIS</a:t>
            </a:r>
          </a:p>
          <a:p>
            <a:pPr lvl="2"/>
            <a:r>
              <a:rPr lang="de-DE" dirty="0" smtClean="0"/>
              <a:t>COLLNET</a:t>
            </a:r>
          </a:p>
          <a:p>
            <a:pPr marL="0" lvl="2" indent="0">
              <a:buNone/>
            </a:pPr>
            <a:endParaRPr lang="de-DE" dirty="0"/>
          </a:p>
          <a:p>
            <a:pPr marL="285750" lvl="2" indent="-285750"/>
            <a:r>
              <a:rPr lang="de-DE" dirty="0" err="1" smtClean="0"/>
              <a:t>Result</a:t>
            </a:r>
            <a:r>
              <a:rPr lang="de-DE" dirty="0" smtClean="0"/>
              <a:t>: </a:t>
            </a:r>
            <a:br>
              <a:rPr lang="de-DE" dirty="0" smtClean="0"/>
            </a:br>
            <a:r>
              <a:rPr lang="de-DE" dirty="0" err="1" smtClean="0"/>
              <a:t>No</a:t>
            </a:r>
            <a:r>
              <a:rPr lang="de-DE" dirty="0" smtClean="0"/>
              <a:t> additional </a:t>
            </a:r>
            <a:r>
              <a:rPr lang="de-DE" dirty="0" err="1" smtClean="0"/>
              <a:t>courses</a:t>
            </a:r>
            <a:r>
              <a:rPr lang="de-DE" dirty="0" smtClean="0"/>
              <a:t> </a:t>
            </a:r>
            <a:r>
              <a:rPr lang="de-DE" dirty="0" err="1" smtClean="0"/>
              <a:t>were</a:t>
            </a:r>
            <a:r>
              <a:rPr lang="de-DE" dirty="0" smtClean="0"/>
              <a:t> </a:t>
            </a:r>
            <a:r>
              <a:rPr lang="de-DE" dirty="0" err="1" smtClean="0"/>
              <a:t>found</a:t>
            </a:r>
            <a:r>
              <a:rPr lang="de-DE" dirty="0" smtClean="0"/>
              <a:t>!</a:t>
            </a:r>
          </a:p>
          <a:p>
            <a:pPr lvl="2"/>
            <a:endParaRPr lang="de-DE" dirty="0" smtClean="0"/>
          </a:p>
          <a:p>
            <a:endParaRPr lang="de-DE" dirty="0"/>
          </a:p>
          <a:p>
            <a:pPr marL="182562" lvl="1" indent="0">
              <a:buNone/>
            </a:pPr>
            <a:endParaRPr lang="en-US" dirty="0"/>
          </a:p>
          <a:p>
            <a:pPr marL="182562" lvl="1" indent="0">
              <a:buNone/>
            </a:pPr>
            <a:r>
              <a:rPr lang="de-DE" dirty="0" smtClean="0"/>
              <a:t>	</a:t>
            </a:r>
          </a:p>
        </p:txBody>
      </p:sp>
      <p:graphicFrame>
        <p:nvGraphicFramePr>
          <p:cNvPr id="10" name="Diagramm 9"/>
          <p:cNvGraphicFramePr>
            <a:graphicFrameLocks/>
          </p:cNvGraphicFramePr>
          <p:nvPr>
            <p:extLst>
              <p:ext uri="{D42A27DB-BD31-4B8C-83A1-F6EECF244321}">
                <p14:modId xmlns:p14="http://schemas.microsoft.com/office/powerpoint/2010/main" val="1703313068"/>
              </p:ext>
            </p:extLst>
          </p:nvPr>
        </p:nvGraphicFramePr>
        <p:xfrm>
          <a:off x="4572000" y="1476012"/>
          <a:ext cx="4572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9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II Education in </a:t>
            </a:r>
            <a:r>
              <a:rPr lang="en-US" dirty="0" smtClean="0"/>
              <a:t>Informetrics</a:t>
            </a:r>
            <a:br>
              <a:rPr lang="en-US" dirty="0" smtClean="0"/>
            </a:br>
            <a:r>
              <a:rPr lang="en-US" dirty="0"/>
              <a:t/>
            </a:r>
            <a:br>
              <a:rPr lang="en-US" dirty="0"/>
            </a:br>
            <a:r>
              <a:rPr lang="en-US" b="0" dirty="0" smtClean="0"/>
              <a:t>Explore other Sources</a:t>
            </a:r>
            <a:r>
              <a:rPr lang="en-US" altLang="de-DE" dirty="0"/>
              <a:t/>
            </a:r>
            <a:br>
              <a:rPr lang="en-US" altLang="de-DE" dirty="0"/>
            </a:br>
            <a:endParaRPr lang="de-DE" dirty="0"/>
          </a:p>
        </p:txBody>
      </p:sp>
      <p:sp>
        <p:nvSpPr>
          <p:cNvPr id="3" name="Inhaltsplatzhalter 2"/>
          <p:cNvSpPr>
            <a:spLocks noGrp="1"/>
          </p:cNvSpPr>
          <p:nvPr>
            <p:ph idx="1"/>
          </p:nvPr>
        </p:nvSpPr>
        <p:spPr/>
        <p:txBody>
          <a:bodyPr/>
          <a:lstStyle/>
          <a:p>
            <a:endParaRPr lang="de-DE" dirty="0" smtClean="0"/>
          </a:p>
          <a:p>
            <a:r>
              <a:rPr lang="de-DE" dirty="0" smtClean="0"/>
              <a:t>3rd </a:t>
            </a:r>
            <a:r>
              <a:rPr lang="de-DE" dirty="0" err="1" smtClean="0"/>
              <a:t>step</a:t>
            </a:r>
            <a:r>
              <a:rPr lang="de-DE" dirty="0" smtClean="0"/>
              <a:t>: </a:t>
            </a:r>
            <a:r>
              <a:rPr lang="de-DE" dirty="0" err="1" smtClean="0"/>
              <a:t>Ask</a:t>
            </a:r>
            <a:r>
              <a:rPr lang="de-DE" dirty="0" smtClean="0"/>
              <a:t> Google!</a:t>
            </a:r>
          </a:p>
          <a:p>
            <a:endParaRPr lang="de-DE" dirty="0" smtClean="0"/>
          </a:p>
          <a:p>
            <a:pPr lvl="1"/>
            <a:r>
              <a:rPr lang="en-GB" dirty="0"/>
              <a:t>if there are educational opportunities beside the LIS-education </a:t>
            </a:r>
            <a:r>
              <a:rPr lang="en-GB" dirty="0" smtClean="0"/>
              <a:t>institutions </a:t>
            </a:r>
          </a:p>
          <a:p>
            <a:pPr lvl="3"/>
            <a:r>
              <a:rPr lang="en-GB" dirty="0" smtClean="0"/>
              <a:t>The approach </a:t>
            </a:r>
            <a:r>
              <a:rPr lang="en-GB" dirty="0"/>
              <a:t>combines a literature research </a:t>
            </a:r>
            <a:endParaRPr lang="en-GB" dirty="0" smtClean="0"/>
          </a:p>
          <a:p>
            <a:pPr lvl="4"/>
            <a:r>
              <a:rPr lang="en-GB" dirty="0" smtClean="0"/>
              <a:t>with </a:t>
            </a:r>
            <a:r>
              <a:rPr lang="en-GB" dirty="0"/>
              <a:t>a Google query: </a:t>
            </a:r>
            <a:r>
              <a:rPr lang="en-GB" dirty="0" smtClean="0"/>
              <a:t/>
            </a:r>
            <a:br>
              <a:rPr lang="en-GB" dirty="0" smtClean="0"/>
            </a:br>
            <a:r>
              <a:rPr lang="en-GB" i="1" dirty="0" err="1" smtClean="0"/>
              <a:t>bibliometrics</a:t>
            </a:r>
            <a:r>
              <a:rPr lang="en-GB" i="1" dirty="0"/>
              <a:t>, </a:t>
            </a:r>
            <a:r>
              <a:rPr lang="en-GB" i="1" dirty="0" err="1"/>
              <a:t>bibliometrie</a:t>
            </a:r>
            <a:r>
              <a:rPr lang="en-GB" i="1" dirty="0"/>
              <a:t>, </a:t>
            </a:r>
            <a:r>
              <a:rPr lang="en-GB" i="1" dirty="0" err="1"/>
              <a:t>scientometrics</a:t>
            </a:r>
            <a:r>
              <a:rPr lang="en-GB" i="1" dirty="0"/>
              <a:t>, </a:t>
            </a:r>
            <a:r>
              <a:rPr lang="en-GB" i="1" dirty="0" err="1"/>
              <a:t>scientometrie</a:t>
            </a:r>
            <a:r>
              <a:rPr lang="en-GB" i="1" dirty="0"/>
              <a:t>, </a:t>
            </a:r>
            <a:r>
              <a:rPr lang="en-GB" i="1" dirty="0" err="1"/>
              <a:t>ausbildung</a:t>
            </a:r>
            <a:r>
              <a:rPr lang="en-GB" i="1" dirty="0"/>
              <a:t>, </a:t>
            </a:r>
            <a:r>
              <a:rPr lang="en-GB" i="1" dirty="0" smtClean="0"/>
              <a:t/>
            </a:r>
            <a:br>
              <a:rPr lang="en-GB" i="1" dirty="0" smtClean="0"/>
            </a:br>
            <a:r>
              <a:rPr lang="en-GB" i="1" dirty="0" err="1" smtClean="0"/>
              <a:t>modul</a:t>
            </a:r>
            <a:r>
              <a:rPr lang="en-GB" i="1" dirty="0"/>
              <a:t>, </a:t>
            </a:r>
            <a:r>
              <a:rPr lang="en-GB" i="1" dirty="0" err="1"/>
              <a:t>kurs</a:t>
            </a:r>
            <a:r>
              <a:rPr lang="en-GB" i="1" dirty="0"/>
              <a:t>,</a:t>
            </a:r>
            <a:r>
              <a:rPr lang="en-GB" dirty="0"/>
              <a:t> </a:t>
            </a:r>
            <a:r>
              <a:rPr lang="en-GB" i="1" dirty="0" err="1"/>
              <a:t>lehre</a:t>
            </a:r>
            <a:r>
              <a:rPr lang="en-GB" dirty="0"/>
              <a:t> </a:t>
            </a:r>
            <a:endParaRPr lang="en-GB" dirty="0" smtClean="0"/>
          </a:p>
          <a:p>
            <a:pPr marL="989012" lvl="4" indent="0">
              <a:buNone/>
            </a:pPr>
            <a:endParaRPr lang="en-GB" dirty="0" smtClean="0"/>
          </a:p>
          <a:p>
            <a:pPr lvl="3"/>
            <a:r>
              <a:rPr lang="en-GB" dirty="0" smtClean="0"/>
              <a:t>with </a:t>
            </a:r>
            <a:r>
              <a:rPr lang="en-GB" dirty="0"/>
              <a:t>a subject oriented search. The subjects are </a:t>
            </a:r>
            <a:endParaRPr lang="en-GB" dirty="0" smtClean="0"/>
          </a:p>
          <a:p>
            <a:pPr lvl="4"/>
            <a:r>
              <a:rPr lang="en-GB" dirty="0" smtClean="0"/>
              <a:t>researchers</a:t>
            </a:r>
            <a:r>
              <a:rPr lang="en-GB" dirty="0"/>
              <a:t>, </a:t>
            </a:r>
            <a:endParaRPr lang="en-GB" dirty="0" smtClean="0"/>
          </a:p>
          <a:p>
            <a:pPr lvl="4"/>
            <a:r>
              <a:rPr lang="en-GB" dirty="0" smtClean="0"/>
              <a:t>scientists </a:t>
            </a:r>
            <a:r>
              <a:rPr lang="en-GB" dirty="0"/>
              <a:t>and </a:t>
            </a:r>
            <a:endParaRPr lang="en-GB" dirty="0" smtClean="0"/>
          </a:p>
          <a:p>
            <a:pPr lvl="4"/>
            <a:r>
              <a:rPr lang="en-GB" dirty="0" smtClean="0"/>
              <a:t>other </a:t>
            </a:r>
            <a:r>
              <a:rPr lang="en-GB" dirty="0"/>
              <a:t>academics which are mentioned in the previously found paper subset</a:t>
            </a:r>
            <a:r>
              <a:rPr lang="en-GB" dirty="0" smtClean="0"/>
              <a:t>.</a:t>
            </a:r>
          </a:p>
          <a:p>
            <a:pPr marL="989012" lvl="4" indent="0">
              <a:buNone/>
            </a:pPr>
            <a:endParaRPr lang="en-GB" dirty="0" smtClean="0"/>
          </a:p>
          <a:p>
            <a:pPr defTabSz="895350">
              <a:tabLst>
                <a:tab pos="895350" algn="l"/>
              </a:tabLst>
            </a:pPr>
            <a:r>
              <a:rPr lang="en-GB" dirty="0" smtClean="0"/>
              <a:t>Result:</a:t>
            </a:r>
            <a:br>
              <a:rPr lang="en-GB" dirty="0" smtClean="0"/>
            </a:br>
            <a:r>
              <a:rPr lang="en-GB" dirty="0" smtClean="0"/>
              <a:t>3 more courses were identified</a:t>
            </a:r>
            <a:r>
              <a:rPr lang="en-GB" dirty="0"/>
              <a:t>	</a:t>
            </a:r>
            <a:r>
              <a:rPr lang="en-GB" dirty="0" smtClean="0"/>
              <a:t>					</a:t>
            </a:r>
          </a:p>
          <a:p>
            <a:pPr marL="0" indent="-84138" defTabSz="895350">
              <a:buNone/>
              <a:tabLst>
                <a:tab pos="895350" algn="l"/>
              </a:tabLst>
            </a:pPr>
            <a:r>
              <a:rPr lang="en-GB" dirty="0" smtClean="0"/>
              <a:t> </a:t>
            </a:r>
            <a:endParaRPr lang="de-DE" dirty="0"/>
          </a:p>
        </p:txBody>
      </p:sp>
    </p:spTree>
    <p:extLst>
      <p:ext uri="{BB962C8B-B14F-4D97-AF65-F5344CB8AC3E}">
        <p14:creationId xmlns:p14="http://schemas.microsoft.com/office/powerpoint/2010/main" val="5478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II Education in </a:t>
            </a:r>
            <a:r>
              <a:rPr lang="en-US" dirty="0" smtClean="0"/>
              <a:t>Informetrics</a:t>
            </a:r>
            <a:br>
              <a:rPr lang="en-US" dirty="0" smtClean="0"/>
            </a:br>
            <a:r>
              <a:rPr lang="en-US" dirty="0"/>
              <a:t/>
            </a:r>
            <a:br>
              <a:rPr lang="en-US" dirty="0"/>
            </a:br>
            <a:r>
              <a:rPr lang="de-DE" b="0" dirty="0" err="1"/>
              <a:t>Results</a:t>
            </a:r>
            <a:r>
              <a:rPr lang="de-DE" b="0" dirty="0"/>
              <a:t> </a:t>
            </a:r>
            <a:r>
              <a:rPr lang="de-DE" b="0" dirty="0" err="1"/>
              <a:t>of</a:t>
            </a:r>
            <a:r>
              <a:rPr lang="de-DE" b="0" dirty="0"/>
              <a:t> </a:t>
            </a:r>
            <a:r>
              <a:rPr lang="de-DE" b="0" dirty="0" err="1"/>
              <a:t>the</a:t>
            </a:r>
            <a:r>
              <a:rPr lang="de-DE" b="0" dirty="0"/>
              <a:t> Survey</a:t>
            </a:r>
            <a:br>
              <a:rPr lang="de-DE" b="0" dirty="0"/>
            </a:br>
            <a:r>
              <a:rPr lang="en-US" altLang="de-DE" dirty="0"/>
              <a:t/>
            </a:r>
            <a:br>
              <a:rPr lang="en-US" altLang="de-DE" dirty="0"/>
            </a:br>
            <a:endParaRPr lang="de-DE" dirty="0"/>
          </a:p>
        </p:txBody>
      </p:sp>
      <p:sp>
        <p:nvSpPr>
          <p:cNvPr id="3" name="Inhaltsplatzhalter 2"/>
          <p:cNvSpPr>
            <a:spLocks noGrp="1"/>
          </p:cNvSpPr>
          <p:nvPr>
            <p:ph idx="1"/>
          </p:nvPr>
        </p:nvSpPr>
        <p:spPr>
          <a:xfrm>
            <a:off x="295275" y="1489075"/>
            <a:ext cx="7167843" cy="4313238"/>
          </a:xfrm>
        </p:spPr>
        <p:txBody>
          <a:bodyPr/>
          <a:lstStyle/>
          <a:p>
            <a:endParaRPr lang="de-DE" dirty="0"/>
          </a:p>
          <a:p>
            <a:pPr marL="342900" lvl="0" indent="-342900" algn="just">
              <a:buFont typeface="+mj-lt"/>
              <a:buAutoNum type="arabicPeriod"/>
            </a:pPr>
            <a:r>
              <a:rPr lang="en-GB" dirty="0">
                <a:solidFill>
                  <a:schemeClr val="accent2"/>
                </a:solidFill>
              </a:rPr>
              <a:t>The module </a:t>
            </a:r>
            <a:r>
              <a:rPr lang="en-GB" dirty="0"/>
              <a:t>“</a:t>
            </a:r>
            <a:r>
              <a:rPr lang="en-GB" i="1" dirty="0" err="1">
                <a:solidFill>
                  <a:schemeClr val="bg2">
                    <a:lumMod val="75000"/>
                  </a:schemeClr>
                </a:solidFill>
              </a:rPr>
              <a:t>Aufbaumodul</a:t>
            </a:r>
            <a:r>
              <a:rPr lang="en-GB" i="1" dirty="0">
                <a:solidFill>
                  <a:schemeClr val="bg2">
                    <a:lumMod val="75000"/>
                  </a:schemeClr>
                </a:solidFill>
              </a:rPr>
              <a:t> </a:t>
            </a:r>
            <a:r>
              <a:rPr lang="en-GB" i="1" dirty="0" err="1">
                <a:solidFill>
                  <a:schemeClr val="bg2">
                    <a:lumMod val="75000"/>
                  </a:schemeClr>
                </a:solidFill>
              </a:rPr>
              <a:t>Informetrie</a:t>
            </a:r>
            <a:r>
              <a:rPr lang="en-GB" dirty="0">
                <a:solidFill>
                  <a:schemeClr val="accent2"/>
                </a:solidFill>
              </a:rPr>
              <a:t>” at University Düsseldorf is a special module in the course “</a:t>
            </a:r>
            <a:r>
              <a:rPr lang="en-GB" u="sng" dirty="0" err="1">
                <a:solidFill>
                  <a:schemeClr val="accent2"/>
                </a:solidFill>
              </a:rPr>
              <a:t>Informationswissenschaft</a:t>
            </a:r>
            <a:r>
              <a:rPr lang="en-GB" u="sng" dirty="0">
                <a:solidFill>
                  <a:schemeClr val="accent2"/>
                </a:solidFill>
              </a:rPr>
              <a:t> und </a:t>
            </a:r>
            <a:r>
              <a:rPr lang="en-GB" u="sng" dirty="0" err="1">
                <a:solidFill>
                  <a:schemeClr val="accent2"/>
                </a:solidFill>
              </a:rPr>
              <a:t>Sprachtechnologie</a:t>
            </a:r>
            <a:r>
              <a:rPr lang="en-GB" dirty="0">
                <a:solidFill>
                  <a:schemeClr val="accent2"/>
                </a:solidFill>
              </a:rPr>
              <a:t>” with a duration of two semester and a total of 13 ECTS points at Bachelor level. It covers basics of </a:t>
            </a:r>
            <a:r>
              <a:rPr lang="en-GB" dirty="0" err="1">
                <a:solidFill>
                  <a:schemeClr val="accent2"/>
                </a:solidFill>
              </a:rPr>
              <a:t>Scientometrics</a:t>
            </a:r>
            <a:r>
              <a:rPr lang="en-GB" dirty="0">
                <a:solidFill>
                  <a:schemeClr val="accent2"/>
                </a:solidFill>
              </a:rPr>
              <a:t>, </a:t>
            </a:r>
            <a:r>
              <a:rPr lang="en-GB" dirty="0" err="1">
                <a:solidFill>
                  <a:schemeClr val="accent2"/>
                </a:solidFill>
              </a:rPr>
              <a:t>Patentometrics</a:t>
            </a:r>
            <a:r>
              <a:rPr lang="en-GB" dirty="0">
                <a:solidFill>
                  <a:schemeClr val="accent2"/>
                </a:solidFill>
              </a:rPr>
              <a:t>, success factors  and analysis of information systems and user research as well as practical work like empirical analysis, evaluation- and usability </a:t>
            </a:r>
            <a:r>
              <a:rPr lang="en-GB" dirty="0" smtClean="0">
                <a:solidFill>
                  <a:schemeClr val="accent2"/>
                </a:solidFill>
              </a:rPr>
              <a:t>studies.</a:t>
            </a:r>
          </a:p>
          <a:p>
            <a:pPr marL="342900" lvl="0" indent="-342900" algn="just">
              <a:spcBef>
                <a:spcPts val="1200"/>
              </a:spcBef>
              <a:buFont typeface="+mj-lt"/>
              <a:buAutoNum type="arabicPeriod"/>
            </a:pPr>
            <a:r>
              <a:rPr lang="en-GB" dirty="0" smtClean="0">
                <a:solidFill>
                  <a:schemeClr val="accent2"/>
                </a:solidFill>
              </a:rPr>
              <a:t>The </a:t>
            </a:r>
            <a:r>
              <a:rPr lang="en-GB" dirty="0">
                <a:solidFill>
                  <a:schemeClr val="accent2"/>
                </a:solidFill>
              </a:rPr>
              <a:t>course “</a:t>
            </a:r>
            <a:r>
              <a:rPr lang="en-GB" u="sng" dirty="0" err="1">
                <a:solidFill>
                  <a:schemeClr val="accent2"/>
                </a:solidFill>
              </a:rPr>
              <a:t>Bibliotheks</a:t>
            </a:r>
            <a:r>
              <a:rPr lang="en-GB" u="sng" dirty="0">
                <a:solidFill>
                  <a:schemeClr val="accent2"/>
                </a:solidFill>
              </a:rPr>
              <a:t>- und </a:t>
            </a:r>
            <a:r>
              <a:rPr lang="en-GB" u="sng" dirty="0" err="1">
                <a:solidFill>
                  <a:schemeClr val="accent2"/>
                </a:solidFill>
              </a:rPr>
              <a:t>Informationswissenschaften</a:t>
            </a:r>
            <a:r>
              <a:rPr lang="en-GB" dirty="0">
                <a:solidFill>
                  <a:schemeClr val="accent2"/>
                </a:solidFill>
              </a:rPr>
              <a:t>” at Humboldt University Berlin contains a special seminar </a:t>
            </a:r>
            <a:r>
              <a:rPr lang="en-GB" dirty="0"/>
              <a:t>“</a:t>
            </a:r>
            <a:r>
              <a:rPr lang="en-GB" i="1" dirty="0" err="1">
                <a:solidFill>
                  <a:schemeClr val="bg2">
                    <a:lumMod val="75000"/>
                  </a:schemeClr>
                </a:solidFill>
              </a:rPr>
              <a:t>Bibliometrie</a:t>
            </a:r>
            <a:r>
              <a:rPr lang="en-GB" i="1" dirty="0">
                <a:solidFill>
                  <a:schemeClr val="bg2">
                    <a:lumMod val="75000"/>
                  </a:schemeClr>
                </a:solidFill>
              </a:rPr>
              <a:t>, </a:t>
            </a:r>
            <a:r>
              <a:rPr lang="en-GB" i="1" dirty="0" err="1">
                <a:solidFill>
                  <a:schemeClr val="bg2">
                    <a:lumMod val="75000"/>
                  </a:schemeClr>
                </a:solidFill>
              </a:rPr>
              <a:t>Informetrie</a:t>
            </a:r>
            <a:r>
              <a:rPr lang="en-GB" i="1" dirty="0">
                <a:solidFill>
                  <a:schemeClr val="bg2">
                    <a:lumMod val="75000"/>
                  </a:schemeClr>
                </a:solidFill>
              </a:rPr>
              <a:t>, </a:t>
            </a:r>
            <a:r>
              <a:rPr lang="en-GB" i="1" dirty="0" err="1">
                <a:solidFill>
                  <a:schemeClr val="bg2">
                    <a:lumMod val="75000"/>
                  </a:schemeClr>
                </a:solidFill>
              </a:rPr>
              <a:t>Scientometrie</a:t>
            </a:r>
            <a:r>
              <a:rPr lang="en-GB" dirty="0"/>
              <a:t>”. </a:t>
            </a:r>
            <a:r>
              <a:rPr lang="en-GB" dirty="0">
                <a:solidFill>
                  <a:schemeClr val="accent2"/>
                </a:solidFill>
              </a:rPr>
              <a:t>This seminar includes bibliometric studies and network </a:t>
            </a:r>
            <a:r>
              <a:rPr lang="en-GB" dirty="0" smtClean="0">
                <a:solidFill>
                  <a:schemeClr val="accent2"/>
                </a:solidFill>
              </a:rPr>
              <a:t>analysis.</a:t>
            </a:r>
          </a:p>
          <a:p>
            <a:pPr marL="342900" lvl="0" indent="-342900" algn="just">
              <a:spcBef>
                <a:spcPts val="1200"/>
              </a:spcBef>
              <a:buFont typeface="+mj-lt"/>
              <a:buAutoNum type="arabicPeriod"/>
            </a:pPr>
            <a:r>
              <a:rPr lang="en-GB" dirty="0" smtClean="0"/>
              <a:t>The </a:t>
            </a:r>
            <a:r>
              <a:rPr lang="en-GB" dirty="0"/>
              <a:t>Master course History, Economics and Philosophy of Science at University Bielefeld consists of a module which is entitled:”</a:t>
            </a:r>
            <a:r>
              <a:rPr lang="en-GB" u="sng" dirty="0" err="1"/>
              <a:t>Ökonomie</a:t>
            </a:r>
            <a:r>
              <a:rPr lang="en-GB" u="sng" dirty="0"/>
              <a:t> der </a:t>
            </a:r>
            <a:r>
              <a:rPr lang="en-GB" u="sng" dirty="0" err="1"/>
              <a:t>Wissenschaft</a:t>
            </a:r>
            <a:r>
              <a:rPr lang="en-GB" dirty="0"/>
              <a:t>” (economy of science). One of the offered courses is “</a:t>
            </a:r>
            <a:r>
              <a:rPr lang="en-GB" i="1" dirty="0" err="1">
                <a:solidFill>
                  <a:schemeClr val="bg2">
                    <a:lumMod val="75000"/>
                  </a:schemeClr>
                </a:solidFill>
              </a:rPr>
              <a:t>Bibliometriewerkstatt</a:t>
            </a:r>
            <a:r>
              <a:rPr lang="en-GB" dirty="0"/>
              <a:t>” (</a:t>
            </a:r>
            <a:r>
              <a:rPr lang="en-GB" dirty="0" err="1"/>
              <a:t>bibliometrics</a:t>
            </a:r>
            <a:r>
              <a:rPr lang="en-GB" dirty="0"/>
              <a:t> lab). Participants in the </a:t>
            </a:r>
            <a:r>
              <a:rPr lang="en-GB" dirty="0" err="1"/>
              <a:t>bibliometrics</a:t>
            </a:r>
            <a:r>
              <a:rPr lang="en-GB" dirty="0"/>
              <a:t> lab will be </a:t>
            </a:r>
            <a:r>
              <a:rPr lang="en-GB" dirty="0" err="1"/>
              <a:t>envolved</a:t>
            </a:r>
            <a:r>
              <a:rPr lang="en-GB" dirty="0"/>
              <a:t> in practical exercises with major </a:t>
            </a:r>
            <a:r>
              <a:rPr lang="en-GB" dirty="0" err="1"/>
              <a:t>databASE</a:t>
            </a:r>
            <a:r>
              <a:rPr lang="en-GB" dirty="0"/>
              <a:t> and gain experience with bibliometric methods, instruments and indicators.</a:t>
            </a:r>
            <a:endParaRPr lang="de-DE" dirty="0"/>
          </a:p>
          <a:p>
            <a:pPr marL="342900" lvl="0" indent="-342900" algn="just">
              <a:buFont typeface="+mj-lt"/>
              <a:buAutoNum type="arabicPeriod"/>
            </a:pPr>
            <a:endParaRPr lang="de-DE" dirty="0"/>
          </a:p>
          <a:p>
            <a:pPr marL="342900" lvl="0" indent="-342900" algn="just">
              <a:buFont typeface="+mj-lt"/>
              <a:buAutoNum type="arabicPeriod"/>
            </a:pPr>
            <a:endParaRPr lang="de-DE" dirty="0"/>
          </a:p>
          <a:p>
            <a:endParaRPr lang="de-DE" dirty="0"/>
          </a:p>
        </p:txBody>
      </p:sp>
      <p:pic>
        <p:nvPicPr>
          <p:cNvPr id="17410" name="Picture 2" descr="Bildergebnis für uni düssel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118" y="1961978"/>
            <a:ext cx="1680882" cy="965372"/>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www.projekte.hu-berlin.de/de/transformig/hu-logo.jpg/image_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714" y="3454400"/>
            <a:ext cx="1159436" cy="1121332"/>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Datei:Universitaet Bielefeld.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2340" y="5112688"/>
            <a:ext cx="1156447" cy="44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70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II Education in </a:t>
            </a:r>
            <a:r>
              <a:rPr lang="en-US" dirty="0" smtClean="0"/>
              <a:t>Informetrics</a:t>
            </a:r>
            <a:br>
              <a:rPr lang="en-US" dirty="0" smtClean="0"/>
            </a:br>
            <a:r>
              <a:rPr lang="en-US" dirty="0"/>
              <a:t/>
            </a:r>
            <a:br>
              <a:rPr lang="en-US" dirty="0"/>
            </a:br>
            <a:r>
              <a:rPr lang="de-DE" b="0" dirty="0" err="1"/>
              <a:t>Results</a:t>
            </a:r>
            <a:r>
              <a:rPr lang="de-DE" b="0" dirty="0"/>
              <a:t> </a:t>
            </a:r>
            <a:r>
              <a:rPr lang="de-DE" b="0" dirty="0" err="1"/>
              <a:t>of</a:t>
            </a:r>
            <a:r>
              <a:rPr lang="de-DE" b="0" dirty="0"/>
              <a:t> </a:t>
            </a:r>
            <a:r>
              <a:rPr lang="de-DE" b="0" dirty="0" err="1"/>
              <a:t>the</a:t>
            </a:r>
            <a:r>
              <a:rPr lang="de-DE" b="0" dirty="0"/>
              <a:t> Survey</a:t>
            </a:r>
            <a:r>
              <a:rPr lang="en-US" altLang="de-DE" dirty="0"/>
              <a:t/>
            </a:r>
            <a:br>
              <a:rPr lang="en-US" altLang="de-DE" dirty="0"/>
            </a:br>
            <a:endParaRPr lang="de-DE" dirty="0"/>
          </a:p>
        </p:txBody>
      </p:sp>
      <p:sp>
        <p:nvSpPr>
          <p:cNvPr id="3" name="Inhaltsplatzhalter 2"/>
          <p:cNvSpPr>
            <a:spLocks noGrp="1"/>
          </p:cNvSpPr>
          <p:nvPr>
            <p:ph idx="1"/>
          </p:nvPr>
        </p:nvSpPr>
        <p:spPr>
          <a:xfrm>
            <a:off x="295275" y="1489075"/>
            <a:ext cx="7140949" cy="4313238"/>
          </a:xfrm>
        </p:spPr>
        <p:txBody>
          <a:bodyPr/>
          <a:lstStyle/>
          <a:p>
            <a:pPr marL="0" indent="0">
              <a:buNone/>
            </a:pPr>
            <a:endParaRPr lang="de-DE" dirty="0" smtClean="0"/>
          </a:p>
          <a:p>
            <a:pPr marL="342900" lvl="0" indent="-342900" algn="just">
              <a:buFont typeface="+mj-lt"/>
              <a:buAutoNum type="arabicPeriod" startAt="4"/>
            </a:pPr>
            <a:r>
              <a:rPr lang="en-US" dirty="0" smtClean="0"/>
              <a:t>The </a:t>
            </a:r>
            <a:r>
              <a:rPr lang="en-US" dirty="0"/>
              <a:t>Master course “</a:t>
            </a:r>
            <a:r>
              <a:rPr lang="en-US" u="sng" dirty="0" err="1"/>
              <a:t>Wirtschaftsinformatik</a:t>
            </a:r>
            <a:r>
              <a:rPr lang="en-US" dirty="0"/>
              <a:t>” (Business Information Systems Engineering) at University Kiel consist of a module ”</a:t>
            </a:r>
            <a:r>
              <a:rPr lang="en-US" dirty="0" err="1"/>
              <a:t>Grundlagen</a:t>
            </a:r>
            <a:r>
              <a:rPr lang="en-US" dirty="0"/>
              <a:t> und Umwelt” (Basics and Environment). One special seminar is the  “</a:t>
            </a:r>
            <a:r>
              <a:rPr lang="en-US" i="1" dirty="0" err="1">
                <a:solidFill>
                  <a:schemeClr val="bg2">
                    <a:lumMod val="75000"/>
                  </a:schemeClr>
                </a:solidFill>
              </a:rPr>
              <a:t>Bibliometrics</a:t>
            </a:r>
            <a:r>
              <a:rPr lang="en-US" i="1" dirty="0">
                <a:solidFill>
                  <a:schemeClr val="bg2">
                    <a:lumMod val="75000"/>
                  </a:schemeClr>
                </a:solidFill>
              </a:rPr>
              <a:t> and </a:t>
            </a:r>
            <a:r>
              <a:rPr lang="en-US" i="1" dirty="0" err="1">
                <a:solidFill>
                  <a:schemeClr val="bg2">
                    <a:lumMod val="75000"/>
                  </a:schemeClr>
                </a:solidFill>
              </a:rPr>
              <a:t>Altmetrics</a:t>
            </a:r>
            <a:r>
              <a:rPr lang="en-US" dirty="0"/>
              <a:t>” course. The content covers the basics of science communication and –evaluation and </a:t>
            </a:r>
            <a:r>
              <a:rPr lang="en-US" dirty="0" err="1"/>
              <a:t>bibliometrics</a:t>
            </a:r>
            <a:r>
              <a:rPr lang="en-US" dirty="0"/>
              <a:t> as well as Informetrics 2.0, </a:t>
            </a:r>
            <a:r>
              <a:rPr lang="en-US" dirty="0" err="1"/>
              <a:t>altmetrics</a:t>
            </a:r>
            <a:r>
              <a:rPr lang="en-US" dirty="0"/>
              <a:t> and interconnections between </a:t>
            </a:r>
            <a:r>
              <a:rPr lang="en-US" dirty="0" err="1"/>
              <a:t>bibliomtrics</a:t>
            </a:r>
            <a:r>
              <a:rPr lang="en-US" dirty="0"/>
              <a:t> and social bookmarking services or Twitter.</a:t>
            </a:r>
            <a:endParaRPr lang="de-DE" dirty="0"/>
          </a:p>
          <a:p>
            <a:pPr marL="342900" lvl="0" indent="-342900" algn="just">
              <a:spcBef>
                <a:spcPts val="1200"/>
              </a:spcBef>
              <a:buFont typeface="+mj-lt"/>
              <a:buAutoNum type="arabicPeriod" startAt="4"/>
            </a:pPr>
            <a:r>
              <a:rPr lang="en-US" dirty="0"/>
              <a:t>At University Ulm students from five different master courses (e.g. Economics…) can choose a special module “</a:t>
            </a:r>
            <a:r>
              <a:rPr lang="en-US" i="1" dirty="0">
                <a:solidFill>
                  <a:schemeClr val="bg2">
                    <a:lumMod val="75000"/>
                  </a:schemeClr>
                </a:solidFill>
              </a:rPr>
              <a:t>Technology and Innovation Management – Technology Foresight</a:t>
            </a:r>
            <a:r>
              <a:rPr lang="en-US" dirty="0"/>
              <a:t>”. Main aim of this module is to provide basics in technology foresight. This will be done with the help and support of a bibliometric analysis with a special toolset </a:t>
            </a:r>
            <a:r>
              <a:rPr lang="en-US" dirty="0" err="1"/>
              <a:t>BibTechMon</a:t>
            </a:r>
            <a:r>
              <a:rPr lang="en-US" dirty="0"/>
              <a:t>. Therefore it can be ranged in the category informetrics education. </a:t>
            </a:r>
            <a:endParaRPr lang="de-DE" dirty="0"/>
          </a:p>
          <a:p>
            <a:pPr marL="342900" lvl="0" indent="-342900" algn="just">
              <a:buFont typeface="+mj-lt"/>
              <a:buAutoNum type="arabicPeriod" startAt="4"/>
            </a:pPr>
            <a:endParaRPr lang="de-DE" dirty="0"/>
          </a:p>
          <a:p>
            <a:pPr marL="342900" lvl="0" indent="-342900" algn="just">
              <a:buFont typeface="+mj-lt"/>
              <a:buAutoNum type="arabicPeriod" startAt="4"/>
            </a:pPr>
            <a:endParaRPr lang="de-DE" dirty="0"/>
          </a:p>
          <a:p>
            <a:endParaRPr lang="de-DE" dirty="0"/>
          </a:p>
        </p:txBody>
      </p:sp>
      <p:pic>
        <p:nvPicPr>
          <p:cNvPr id="16386" name="Picture 2" descr="http://www.lak2007.uni-kiel.de/CAU-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2724" y="2124789"/>
            <a:ext cx="1211123" cy="55961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Neues Fenster mit vergrößerter Ansicht: Logo der Universität U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18" y="4066521"/>
            <a:ext cx="1299533" cy="127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22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II Education in </a:t>
            </a:r>
            <a:r>
              <a:rPr lang="en-US" dirty="0" smtClean="0"/>
              <a:t>Informetrics</a:t>
            </a:r>
            <a:br>
              <a:rPr lang="en-US" dirty="0" smtClean="0"/>
            </a:br>
            <a:r>
              <a:rPr lang="de-DE" b="0" dirty="0" smtClean="0"/>
              <a:t/>
            </a:r>
            <a:br>
              <a:rPr lang="de-DE" b="0" dirty="0" smtClean="0"/>
            </a:br>
            <a:r>
              <a:rPr lang="de-DE" b="0" dirty="0" smtClean="0"/>
              <a:t>Summary </a:t>
            </a:r>
            <a:r>
              <a:rPr lang="de-DE" b="0" dirty="0" err="1" smtClean="0"/>
              <a:t>of</a:t>
            </a:r>
            <a:r>
              <a:rPr lang="de-DE" b="0" dirty="0" smtClean="0"/>
              <a:t> </a:t>
            </a:r>
            <a:r>
              <a:rPr lang="de-DE" b="0" dirty="0" err="1" smtClean="0"/>
              <a:t>the</a:t>
            </a:r>
            <a:r>
              <a:rPr lang="de-DE" b="0" dirty="0" smtClean="0"/>
              <a:t> </a:t>
            </a:r>
            <a:r>
              <a:rPr lang="de-DE" b="0" dirty="0" err="1" smtClean="0"/>
              <a:t>results</a:t>
            </a:r>
            <a:endParaRPr lang="de-DE" b="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214017428"/>
              </p:ext>
            </p:extLst>
          </p:nvPr>
        </p:nvGraphicFramePr>
        <p:xfrm>
          <a:off x="300038" y="1567793"/>
          <a:ext cx="8524873" cy="4481564"/>
        </p:xfrm>
        <a:graphic>
          <a:graphicData uri="http://schemas.openxmlformats.org/drawingml/2006/table">
            <a:tbl>
              <a:tblPr firstRow="1" bandRow="1">
                <a:tableStyleId>{AF606853-7671-496A-8E4F-DF71F8EC918B}</a:tableStyleId>
              </a:tblPr>
              <a:tblGrid>
                <a:gridCol w="1217839">
                  <a:extLst>
                    <a:ext uri="{9D8B030D-6E8A-4147-A177-3AD203B41FA5}">
                      <a16:colId xmlns:a16="http://schemas.microsoft.com/office/drawing/2014/main" val="20000"/>
                    </a:ext>
                  </a:extLst>
                </a:gridCol>
                <a:gridCol w="1958369">
                  <a:extLst>
                    <a:ext uri="{9D8B030D-6E8A-4147-A177-3AD203B41FA5}">
                      <a16:colId xmlns:a16="http://schemas.microsoft.com/office/drawing/2014/main" val="20001"/>
                    </a:ext>
                  </a:extLst>
                </a:gridCol>
                <a:gridCol w="1650775">
                  <a:extLst>
                    <a:ext uri="{9D8B030D-6E8A-4147-A177-3AD203B41FA5}">
                      <a16:colId xmlns:a16="http://schemas.microsoft.com/office/drawing/2014/main" val="20002"/>
                    </a:ext>
                  </a:extLst>
                </a:gridCol>
                <a:gridCol w="623087">
                  <a:extLst>
                    <a:ext uri="{9D8B030D-6E8A-4147-A177-3AD203B41FA5}">
                      <a16:colId xmlns:a16="http://schemas.microsoft.com/office/drawing/2014/main" val="20003"/>
                    </a:ext>
                  </a:extLst>
                </a:gridCol>
                <a:gridCol w="687823">
                  <a:extLst>
                    <a:ext uri="{9D8B030D-6E8A-4147-A177-3AD203B41FA5}">
                      <a16:colId xmlns:a16="http://schemas.microsoft.com/office/drawing/2014/main" val="20004"/>
                    </a:ext>
                  </a:extLst>
                </a:gridCol>
                <a:gridCol w="817296">
                  <a:extLst>
                    <a:ext uri="{9D8B030D-6E8A-4147-A177-3AD203B41FA5}">
                      <a16:colId xmlns:a16="http://schemas.microsoft.com/office/drawing/2014/main" val="20005"/>
                    </a:ext>
                  </a:extLst>
                </a:gridCol>
                <a:gridCol w="1569684">
                  <a:extLst>
                    <a:ext uri="{9D8B030D-6E8A-4147-A177-3AD203B41FA5}">
                      <a16:colId xmlns:a16="http://schemas.microsoft.com/office/drawing/2014/main" val="20006"/>
                    </a:ext>
                  </a:extLst>
                </a:gridCol>
              </a:tblGrid>
              <a:tr h="497956">
                <a:tc>
                  <a:txBody>
                    <a:bodyPr/>
                    <a:lstStyle/>
                    <a:p>
                      <a:r>
                        <a:rPr lang="de-DE" sz="1200" dirty="0" smtClean="0"/>
                        <a:t>University</a:t>
                      </a:r>
                      <a:endParaRPr lang="de-DE" sz="1200" dirty="0"/>
                    </a:p>
                  </a:txBody>
                  <a:tcPr anchor="ctr"/>
                </a:tc>
                <a:tc>
                  <a:txBody>
                    <a:bodyPr/>
                    <a:lstStyle/>
                    <a:p>
                      <a:r>
                        <a:rPr lang="de-DE" sz="1200" dirty="0" smtClean="0"/>
                        <a:t>Course</a:t>
                      </a:r>
                      <a:endParaRPr lang="de-DE" sz="1200" dirty="0"/>
                    </a:p>
                  </a:txBody>
                  <a:tcPr anchor="ctr"/>
                </a:tc>
                <a:tc>
                  <a:txBody>
                    <a:bodyPr/>
                    <a:lstStyle/>
                    <a:p>
                      <a:r>
                        <a:rPr lang="de-DE" sz="1200" dirty="0" smtClean="0"/>
                        <a:t>Module</a:t>
                      </a:r>
                      <a:r>
                        <a:rPr lang="de-DE" sz="1200" baseline="0" dirty="0" smtClean="0"/>
                        <a:t> |</a:t>
                      </a:r>
                      <a:r>
                        <a:rPr lang="de-DE" sz="1200" dirty="0" smtClean="0"/>
                        <a:t> Seminar</a:t>
                      </a:r>
                      <a:endParaRPr lang="de-DE" sz="1200" dirty="0"/>
                    </a:p>
                  </a:txBody>
                  <a:tcPr anchor="ctr"/>
                </a:tc>
                <a:tc>
                  <a:txBody>
                    <a:bodyPr/>
                    <a:lstStyle/>
                    <a:p>
                      <a:pPr algn="ctr"/>
                      <a:r>
                        <a:rPr lang="de-DE" sz="1200" dirty="0" smtClean="0"/>
                        <a:t>ECTS</a:t>
                      </a:r>
                      <a:endParaRPr lang="de-DE" sz="1200" dirty="0"/>
                    </a:p>
                  </a:txBody>
                  <a:tcPr anchor="ctr"/>
                </a:tc>
                <a:tc>
                  <a:txBody>
                    <a:bodyPr/>
                    <a:lstStyle/>
                    <a:p>
                      <a:pPr algn="ctr"/>
                      <a:r>
                        <a:rPr lang="de-DE" sz="1200" dirty="0" err="1" smtClean="0"/>
                        <a:t>Bac</a:t>
                      </a:r>
                      <a:r>
                        <a:rPr lang="de-DE" sz="1200" dirty="0" smtClean="0"/>
                        <a:t> | </a:t>
                      </a:r>
                      <a:br>
                        <a:rPr lang="de-DE" sz="1200" dirty="0" smtClean="0"/>
                      </a:br>
                      <a:r>
                        <a:rPr lang="de-DE" sz="1200" dirty="0" smtClean="0"/>
                        <a:t>Master</a:t>
                      </a:r>
                      <a:endParaRPr lang="de-DE" sz="1200" dirty="0"/>
                    </a:p>
                  </a:txBody>
                  <a:tcPr anchor="ctr"/>
                </a:tc>
                <a:tc>
                  <a:txBody>
                    <a:bodyPr/>
                    <a:lstStyle/>
                    <a:p>
                      <a:r>
                        <a:rPr lang="de-DE" sz="1200" dirty="0" smtClean="0"/>
                        <a:t>Duration</a:t>
                      </a:r>
                      <a:endParaRPr lang="de-DE" sz="1200" dirty="0"/>
                    </a:p>
                  </a:txBody>
                  <a:tcPr anchor="ctr"/>
                </a:tc>
                <a:tc>
                  <a:txBody>
                    <a:bodyPr/>
                    <a:lstStyle/>
                    <a:p>
                      <a:r>
                        <a:rPr lang="de-DE" sz="1200" dirty="0" smtClean="0"/>
                        <a:t>Form </a:t>
                      </a:r>
                      <a:r>
                        <a:rPr lang="de-DE" sz="1200" dirty="0" err="1" smtClean="0"/>
                        <a:t>of</a:t>
                      </a:r>
                      <a:r>
                        <a:rPr lang="de-DE" sz="1200" dirty="0" smtClean="0"/>
                        <a:t> </a:t>
                      </a:r>
                      <a:r>
                        <a:rPr lang="de-DE" sz="1200" dirty="0" err="1" smtClean="0"/>
                        <a:t>academic</a:t>
                      </a:r>
                      <a:r>
                        <a:rPr lang="de-DE" sz="1200" dirty="0" smtClean="0"/>
                        <a:t> </a:t>
                      </a:r>
                      <a:r>
                        <a:rPr lang="de-DE" sz="1200" dirty="0" err="1" smtClean="0"/>
                        <a:t>instruction</a:t>
                      </a:r>
                      <a:endParaRPr lang="de-DE" sz="1200" dirty="0"/>
                    </a:p>
                  </a:txBody>
                  <a:tcPr anchor="ctr"/>
                </a:tc>
                <a:extLst>
                  <a:ext uri="{0D108BD9-81ED-4DB2-BD59-A6C34878D82A}">
                    <a16:rowId xmlns:a16="http://schemas.microsoft.com/office/drawing/2014/main" val="10000"/>
                  </a:ext>
                </a:extLst>
              </a:tr>
              <a:tr h="697138">
                <a:tc>
                  <a:txBody>
                    <a:bodyPr/>
                    <a:lstStyle/>
                    <a:p>
                      <a:r>
                        <a:rPr lang="en-GB" sz="1200" dirty="0" smtClean="0">
                          <a:solidFill>
                            <a:srgbClr val="FFFF00"/>
                          </a:solidFill>
                        </a:rPr>
                        <a:t>University Düsseldorf </a:t>
                      </a:r>
                      <a:endParaRPr lang="de-DE" sz="1200" dirty="0">
                        <a:solidFill>
                          <a:srgbClr val="FFFF00"/>
                        </a:solidFill>
                      </a:endParaRPr>
                    </a:p>
                  </a:txBody>
                  <a:tcPr anchor="ctr"/>
                </a:tc>
                <a:tc>
                  <a:txBody>
                    <a:bodyPr/>
                    <a:lstStyle/>
                    <a:p>
                      <a:r>
                        <a:rPr lang="en-GB" sz="1200" u="none" dirty="0" err="1" smtClean="0">
                          <a:solidFill>
                            <a:srgbClr val="FFFF00"/>
                          </a:solidFill>
                        </a:rPr>
                        <a:t>Informationswissenschaft</a:t>
                      </a:r>
                      <a:r>
                        <a:rPr lang="en-GB" sz="1200" u="none" dirty="0" smtClean="0">
                          <a:solidFill>
                            <a:srgbClr val="FFFF00"/>
                          </a:solidFill>
                        </a:rPr>
                        <a:t> und </a:t>
                      </a:r>
                      <a:r>
                        <a:rPr lang="en-GB" sz="1200" u="none" dirty="0" err="1" smtClean="0">
                          <a:solidFill>
                            <a:srgbClr val="FFFF00"/>
                          </a:solidFill>
                        </a:rPr>
                        <a:t>Sprachtechnologie</a:t>
                      </a:r>
                      <a:endParaRPr lang="de-DE" sz="1200" u="none" dirty="0">
                        <a:solidFill>
                          <a:srgbClr val="FFFF00"/>
                        </a:solidFill>
                      </a:endParaRPr>
                    </a:p>
                  </a:txBody>
                  <a:tcPr anchor="ctr"/>
                </a:tc>
                <a:tc>
                  <a:txBody>
                    <a:bodyPr/>
                    <a:lstStyle/>
                    <a:p>
                      <a:r>
                        <a:rPr lang="de-DE" sz="1200" dirty="0" smtClean="0">
                          <a:solidFill>
                            <a:srgbClr val="FFFF00"/>
                          </a:solidFill>
                        </a:rPr>
                        <a:t>Informationswissen-</a:t>
                      </a:r>
                      <a:r>
                        <a:rPr lang="de-DE" sz="1200" dirty="0" err="1" smtClean="0">
                          <a:solidFill>
                            <a:srgbClr val="FFFF00"/>
                          </a:solidFill>
                        </a:rPr>
                        <a:t>schaft</a:t>
                      </a:r>
                      <a:r>
                        <a:rPr lang="de-DE" sz="1200" dirty="0" smtClean="0">
                          <a:solidFill>
                            <a:srgbClr val="FFFF00"/>
                          </a:solidFill>
                        </a:rPr>
                        <a:t> und Sprachtechnologie</a:t>
                      </a:r>
                      <a:endParaRPr lang="de-DE" sz="1200" dirty="0">
                        <a:solidFill>
                          <a:srgbClr val="FFFF00"/>
                        </a:solidFill>
                      </a:endParaRPr>
                    </a:p>
                  </a:txBody>
                  <a:tcPr anchor="ctr"/>
                </a:tc>
                <a:tc>
                  <a:txBody>
                    <a:bodyPr/>
                    <a:lstStyle/>
                    <a:p>
                      <a:pPr algn="ctr"/>
                      <a:r>
                        <a:rPr lang="de-DE" sz="1200" kern="1200" dirty="0" smtClean="0">
                          <a:solidFill>
                            <a:srgbClr val="FFFF00"/>
                          </a:solidFill>
                          <a:latin typeface="+mn-lt"/>
                          <a:ea typeface="+mn-ea"/>
                          <a:cs typeface="+mn-cs"/>
                        </a:rPr>
                        <a:t>13-14</a:t>
                      </a:r>
                      <a:endParaRPr lang="de-DE" sz="1200" kern="1200" dirty="0">
                        <a:solidFill>
                          <a:srgbClr val="FFFF00"/>
                        </a:solidFill>
                        <a:latin typeface="+mn-lt"/>
                        <a:ea typeface="+mn-ea"/>
                        <a:cs typeface="+mn-cs"/>
                      </a:endParaRPr>
                    </a:p>
                  </a:txBody>
                  <a:tcPr anchor="ctr"/>
                </a:tc>
                <a:tc>
                  <a:txBody>
                    <a:bodyPr/>
                    <a:lstStyle/>
                    <a:p>
                      <a:pPr algn="ctr"/>
                      <a:r>
                        <a:rPr lang="de-DE" sz="1200" kern="1200" dirty="0" err="1" smtClean="0">
                          <a:solidFill>
                            <a:srgbClr val="FFFF00"/>
                          </a:solidFill>
                          <a:latin typeface="+mn-lt"/>
                          <a:ea typeface="+mn-ea"/>
                          <a:cs typeface="+mn-cs"/>
                        </a:rPr>
                        <a:t>Bac</a:t>
                      </a:r>
                      <a:endParaRPr lang="de-DE" sz="1200" kern="1200" dirty="0">
                        <a:solidFill>
                          <a:srgbClr val="FFFF00"/>
                        </a:solidFill>
                        <a:latin typeface="+mn-lt"/>
                        <a:ea typeface="+mn-ea"/>
                        <a:cs typeface="+mn-cs"/>
                      </a:endParaRPr>
                    </a:p>
                  </a:txBody>
                  <a:tcPr anchor="ctr"/>
                </a:tc>
                <a:tc>
                  <a:txBody>
                    <a:bodyPr/>
                    <a:lstStyle/>
                    <a:p>
                      <a:pPr algn="ctr"/>
                      <a:r>
                        <a:rPr lang="de-DE" sz="1200" kern="1200" dirty="0" smtClean="0">
                          <a:solidFill>
                            <a:srgbClr val="FFFF00"/>
                          </a:solidFill>
                          <a:latin typeface="+mn-lt"/>
                          <a:ea typeface="+mn-ea"/>
                          <a:cs typeface="+mn-cs"/>
                        </a:rPr>
                        <a:t>2 </a:t>
                      </a:r>
                      <a:r>
                        <a:rPr lang="de-DE" sz="1200" kern="1200" dirty="0" err="1" smtClean="0">
                          <a:solidFill>
                            <a:srgbClr val="FFFF00"/>
                          </a:solidFill>
                          <a:latin typeface="+mn-lt"/>
                          <a:ea typeface="+mn-ea"/>
                          <a:cs typeface="+mn-cs"/>
                        </a:rPr>
                        <a:t>semester</a:t>
                      </a:r>
                      <a:endParaRPr lang="de-DE" sz="1200" kern="1200" dirty="0">
                        <a:solidFill>
                          <a:srgbClr val="FFFF00"/>
                        </a:solidFill>
                        <a:latin typeface="+mn-lt"/>
                        <a:ea typeface="+mn-ea"/>
                        <a:cs typeface="+mn-cs"/>
                      </a:endParaRPr>
                    </a:p>
                  </a:txBody>
                  <a:tcPr anchor="ctr"/>
                </a:tc>
                <a:tc>
                  <a:txBody>
                    <a:bodyPr/>
                    <a:lstStyle/>
                    <a:p>
                      <a:r>
                        <a:rPr lang="de-DE" sz="1200" kern="1200" dirty="0" err="1" smtClean="0">
                          <a:solidFill>
                            <a:srgbClr val="FFFF00"/>
                          </a:solidFill>
                          <a:latin typeface="+mn-lt"/>
                          <a:ea typeface="+mn-ea"/>
                          <a:cs typeface="+mn-cs"/>
                        </a:rPr>
                        <a:t>Lecture</a:t>
                      </a:r>
                      <a:r>
                        <a:rPr lang="de-DE" sz="1200" kern="1200" dirty="0" smtClean="0">
                          <a:solidFill>
                            <a:srgbClr val="FFFF00"/>
                          </a:solidFill>
                          <a:latin typeface="+mn-lt"/>
                          <a:ea typeface="+mn-ea"/>
                          <a:cs typeface="+mn-cs"/>
                        </a:rPr>
                        <a:t>, Seminar</a:t>
                      </a:r>
                      <a:br>
                        <a:rPr lang="de-DE" sz="1200" kern="1200" dirty="0" smtClean="0">
                          <a:solidFill>
                            <a:srgbClr val="FFFF00"/>
                          </a:solidFill>
                          <a:latin typeface="+mn-lt"/>
                          <a:ea typeface="+mn-ea"/>
                          <a:cs typeface="+mn-cs"/>
                        </a:rPr>
                      </a:br>
                      <a:r>
                        <a:rPr lang="de-DE" sz="1200" kern="1200" dirty="0" smtClean="0">
                          <a:solidFill>
                            <a:srgbClr val="FFFF00"/>
                          </a:solidFill>
                          <a:latin typeface="+mn-lt"/>
                          <a:ea typeface="+mn-ea"/>
                          <a:cs typeface="+mn-cs"/>
                        </a:rPr>
                        <a:t>Tutorial</a:t>
                      </a:r>
                      <a:endParaRPr lang="de-DE" sz="1200" kern="1200" dirty="0">
                        <a:solidFill>
                          <a:srgbClr val="FFFF00"/>
                        </a:solidFill>
                        <a:latin typeface="+mn-lt"/>
                        <a:ea typeface="+mn-ea"/>
                        <a:cs typeface="+mn-cs"/>
                      </a:endParaRPr>
                    </a:p>
                  </a:txBody>
                  <a:tcPr anchor="ctr"/>
                </a:tc>
                <a:extLst>
                  <a:ext uri="{0D108BD9-81ED-4DB2-BD59-A6C34878D82A}">
                    <a16:rowId xmlns:a16="http://schemas.microsoft.com/office/drawing/2014/main" val="10001"/>
                  </a:ext>
                </a:extLst>
              </a:tr>
              <a:tr h="697138">
                <a:tc>
                  <a:txBody>
                    <a:bodyPr/>
                    <a:lstStyle/>
                    <a:p>
                      <a:r>
                        <a:rPr lang="en-GB" sz="1200" dirty="0" smtClean="0">
                          <a:solidFill>
                            <a:srgbClr val="FFFF00"/>
                          </a:solidFill>
                        </a:rPr>
                        <a:t>Humboldt University Berlin</a:t>
                      </a:r>
                      <a:endParaRPr lang="de-DE" sz="1200" dirty="0">
                        <a:solidFill>
                          <a:srgbClr val="FFFF00"/>
                        </a:solidFill>
                      </a:endParaRPr>
                    </a:p>
                  </a:txBody>
                  <a:tcPr anchor="ctr"/>
                </a:tc>
                <a:tc>
                  <a:txBody>
                    <a:bodyPr/>
                    <a:lstStyle/>
                    <a:p>
                      <a:r>
                        <a:rPr lang="de-DE" sz="1200" dirty="0" smtClean="0">
                          <a:solidFill>
                            <a:srgbClr val="FFFF00"/>
                          </a:solidFill>
                        </a:rPr>
                        <a:t>Bibliotheks- und Informations-wissenschaften</a:t>
                      </a:r>
                      <a:endParaRPr lang="de-DE" sz="1200" dirty="0">
                        <a:solidFill>
                          <a:srgbClr val="FFFF00"/>
                        </a:solidFill>
                      </a:endParaRPr>
                    </a:p>
                  </a:txBody>
                  <a:tcPr anchor="ctr"/>
                </a:tc>
                <a:tc>
                  <a:txBody>
                    <a:bodyPr/>
                    <a:lstStyle/>
                    <a:p>
                      <a:r>
                        <a:rPr lang="de-DE" sz="1200" dirty="0" err="1" smtClean="0">
                          <a:solidFill>
                            <a:srgbClr val="FFFF00"/>
                          </a:solidFill>
                        </a:rPr>
                        <a:t>Bibliometrie</a:t>
                      </a:r>
                      <a:r>
                        <a:rPr lang="de-DE" sz="1200" dirty="0" smtClean="0">
                          <a:solidFill>
                            <a:srgbClr val="FFFF00"/>
                          </a:solidFill>
                        </a:rPr>
                        <a:t>, </a:t>
                      </a:r>
                      <a:r>
                        <a:rPr lang="de-DE" sz="1200" dirty="0" err="1" smtClean="0">
                          <a:solidFill>
                            <a:srgbClr val="FFFF00"/>
                          </a:solidFill>
                        </a:rPr>
                        <a:t>Informetrie</a:t>
                      </a:r>
                      <a:r>
                        <a:rPr lang="de-DE" sz="1200" dirty="0" smtClean="0">
                          <a:solidFill>
                            <a:srgbClr val="FFFF00"/>
                          </a:solidFill>
                        </a:rPr>
                        <a:t>, </a:t>
                      </a:r>
                      <a:r>
                        <a:rPr lang="de-DE" sz="1200" dirty="0" err="1" smtClean="0">
                          <a:solidFill>
                            <a:srgbClr val="FFFF00"/>
                          </a:solidFill>
                        </a:rPr>
                        <a:t>Scientometrie</a:t>
                      </a:r>
                      <a:endParaRPr lang="de-DE" sz="1200" dirty="0">
                        <a:solidFill>
                          <a:srgbClr val="FFFF00"/>
                        </a:solidFill>
                      </a:endParaRPr>
                    </a:p>
                  </a:txBody>
                  <a:tcPr anchor="ctr"/>
                </a:tc>
                <a:tc>
                  <a:txBody>
                    <a:bodyPr/>
                    <a:lstStyle/>
                    <a:p>
                      <a:pPr algn="ctr"/>
                      <a:r>
                        <a:rPr lang="de-DE" sz="1200" kern="1200" dirty="0" smtClean="0">
                          <a:solidFill>
                            <a:srgbClr val="FFFF00"/>
                          </a:solidFill>
                          <a:latin typeface="+mn-lt"/>
                          <a:ea typeface="+mn-ea"/>
                          <a:cs typeface="+mn-cs"/>
                        </a:rPr>
                        <a:t>10</a:t>
                      </a:r>
                      <a:endParaRPr lang="de-DE" sz="1200" kern="1200" dirty="0">
                        <a:solidFill>
                          <a:srgbClr val="FFFF00"/>
                        </a:solidFill>
                        <a:latin typeface="+mn-lt"/>
                        <a:ea typeface="+mn-ea"/>
                        <a:cs typeface="+mn-cs"/>
                      </a:endParaRPr>
                    </a:p>
                  </a:txBody>
                  <a:tcPr anchor="ctr"/>
                </a:tc>
                <a:tc>
                  <a:txBody>
                    <a:bodyPr/>
                    <a:lstStyle/>
                    <a:p>
                      <a:pPr algn="ctr"/>
                      <a:r>
                        <a:rPr lang="de-DE" sz="1200" kern="1200" dirty="0" smtClean="0">
                          <a:solidFill>
                            <a:srgbClr val="FFFF00"/>
                          </a:solidFill>
                          <a:latin typeface="+mn-lt"/>
                          <a:ea typeface="+mn-ea"/>
                          <a:cs typeface="+mn-cs"/>
                        </a:rPr>
                        <a:t>Master</a:t>
                      </a:r>
                      <a:endParaRPr lang="de-DE" sz="1200" kern="1200" dirty="0">
                        <a:solidFill>
                          <a:srgbClr val="FFFF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smtClean="0">
                          <a:solidFill>
                            <a:srgbClr val="FFFF00"/>
                          </a:solidFill>
                          <a:latin typeface="+mn-lt"/>
                          <a:ea typeface="+mn-ea"/>
                          <a:cs typeface="+mn-cs"/>
                        </a:rPr>
                        <a:t>1 </a:t>
                      </a:r>
                      <a:r>
                        <a:rPr lang="de-DE" sz="1200" kern="1200" dirty="0" err="1" smtClean="0">
                          <a:solidFill>
                            <a:srgbClr val="FFFF00"/>
                          </a:solidFill>
                          <a:latin typeface="+mn-lt"/>
                          <a:ea typeface="+mn-ea"/>
                          <a:cs typeface="+mn-cs"/>
                        </a:rPr>
                        <a:t>semester</a:t>
                      </a:r>
                      <a:endParaRPr lang="de-DE" sz="1200" kern="1200" dirty="0" smtClean="0">
                        <a:solidFill>
                          <a:srgbClr val="FFFF00"/>
                        </a:solidFill>
                        <a:latin typeface="+mn-lt"/>
                        <a:ea typeface="+mn-ea"/>
                        <a:cs typeface="+mn-cs"/>
                      </a:endParaRPr>
                    </a:p>
                    <a:p>
                      <a:pPr algn="ctr"/>
                      <a:endParaRPr lang="de-DE" sz="1200" kern="1200" dirty="0">
                        <a:solidFill>
                          <a:srgbClr val="FFFF00"/>
                        </a:solidFill>
                        <a:latin typeface="+mn-lt"/>
                        <a:ea typeface="+mn-ea"/>
                        <a:cs typeface="+mn-cs"/>
                      </a:endParaRPr>
                    </a:p>
                  </a:txBody>
                  <a:tcPr anchor="ctr"/>
                </a:tc>
                <a:tc>
                  <a:txBody>
                    <a:bodyPr/>
                    <a:lstStyle/>
                    <a:p>
                      <a:r>
                        <a:rPr lang="de-DE" sz="1200" kern="1200" dirty="0" smtClean="0">
                          <a:solidFill>
                            <a:srgbClr val="FFFF00"/>
                          </a:solidFill>
                          <a:latin typeface="+mn-lt"/>
                          <a:ea typeface="+mn-ea"/>
                          <a:cs typeface="+mn-cs"/>
                        </a:rPr>
                        <a:t>Seminar</a:t>
                      </a:r>
                      <a:endParaRPr lang="de-DE" sz="1200" kern="1200" dirty="0">
                        <a:solidFill>
                          <a:srgbClr val="FFFF00"/>
                        </a:solidFill>
                        <a:latin typeface="+mn-lt"/>
                        <a:ea typeface="+mn-ea"/>
                        <a:cs typeface="+mn-cs"/>
                      </a:endParaRPr>
                    </a:p>
                  </a:txBody>
                  <a:tcPr anchor="ctr"/>
                </a:tc>
                <a:extLst>
                  <a:ext uri="{0D108BD9-81ED-4DB2-BD59-A6C34878D82A}">
                    <a16:rowId xmlns:a16="http://schemas.microsoft.com/office/drawing/2014/main" val="10002"/>
                  </a:ext>
                </a:extLst>
              </a:tr>
              <a:tr h="697138">
                <a:tc>
                  <a:txBody>
                    <a:bodyPr/>
                    <a:lstStyle/>
                    <a:p>
                      <a:r>
                        <a:rPr lang="en-GB" sz="1200" dirty="0" smtClean="0"/>
                        <a:t>University Bielefeld </a:t>
                      </a:r>
                      <a:endParaRPr lang="de-DE" sz="1200" dirty="0"/>
                    </a:p>
                  </a:txBody>
                  <a:tcPr anchor="ctr"/>
                </a:tc>
                <a:tc>
                  <a:txBody>
                    <a:bodyPr/>
                    <a:lstStyle/>
                    <a:p>
                      <a:r>
                        <a:rPr lang="de-DE" sz="1200" dirty="0" smtClean="0"/>
                        <a:t>Ökonomie der Wissenschaft</a:t>
                      </a:r>
                      <a:endParaRPr lang="de-DE" sz="1200" dirty="0"/>
                    </a:p>
                  </a:txBody>
                  <a:tcPr anchor="ctr"/>
                </a:tc>
                <a:tc>
                  <a:txBody>
                    <a:bodyPr/>
                    <a:lstStyle/>
                    <a:p>
                      <a:r>
                        <a:rPr lang="de-DE" sz="1200" dirty="0" err="1" smtClean="0"/>
                        <a:t>Bibliometriewerkstatt</a:t>
                      </a:r>
                      <a:endParaRPr lang="de-DE" sz="1200" dirty="0"/>
                    </a:p>
                  </a:txBody>
                  <a:tcPr anchor="ctr"/>
                </a:tc>
                <a:tc>
                  <a:txBody>
                    <a:bodyPr/>
                    <a:lstStyle/>
                    <a:p>
                      <a:pPr algn="ctr"/>
                      <a:r>
                        <a:rPr lang="de-DE" sz="1200" kern="1200" dirty="0" smtClean="0">
                          <a:solidFill>
                            <a:schemeClr val="lt1"/>
                          </a:solidFill>
                          <a:latin typeface="+mn-lt"/>
                          <a:ea typeface="+mn-ea"/>
                          <a:cs typeface="+mn-cs"/>
                        </a:rPr>
                        <a:t>12</a:t>
                      </a:r>
                      <a:endParaRPr lang="de-DE" sz="1200" kern="1200" dirty="0">
                        <a:solidFill>
                          <a:schemeClr val="lt1"/>
                        </a:solidFill>
                        <a:latin typeface="+mn-lt"/>
                        <a:ea typeface="+mn-ea"/>
                        <a:cs typeface="+mn-cs"/>
                      </a:endParaRPr>
                    </a:p>
                  </a:txBody>
                  <a:tcPr anchor="ctr"/>
                </a:tc>
                <a:tc>
                  <a:txBody>
                    <a:bodyPr/>
                    <a:lstStyle/>
                    <a:p>
                      <a:pPr algn="ctr"/>
                      <a:r>
                        <a:rPr lang="de-DE" sz="1200" kern="1200" dirty="0" smtClean="0">
                          <a:solidFill>
                            <a:schemeClr val="lt1"/>
                          </a:solidFill>
                          <a:latin typeface="+mn-lt"/>
                          <a:ea typeface="+mn-ea"/>
                          <a:cs typeface="+mn-cs"/>
                        </a:rPr>
                        <a:t>Master</a:t>
                      </a:r>
                      <a:endParaRPr lang="de-DE" sz="12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lt1"/>
                          </a:solidFill>
                          <a:latin typeface="+mn-lt"/>
                          <a:ea typeface="+mn-ea"/>
                          <a:cs typeface="+mn-cs"/>
                        </a:rPr>
                        <a:t>1 </a:t>
                      </a:r>
                      <a:r>
                        <a:rPr lang="de-DE" sz="1200" kern="1200" dirty="0" err="1" smtClean="0">
                          <a:solidFill>
                            <a:schemeClr val="lt1"/>
                          </a:solidFill>
                          <a:latin typeface="+mn-lt"/>
                          <a:ea typeface="+mn-ea"/>
                          <a:cs typeface="+mn-cs"/>
                        </a:rPr>
                        <a:t>semester</a:t>
                      </a:r>
                      <a:endParaRPr lang="de-DE" sz="1200" kern="1200" dirty="0" smtClean="0">
                        <a:solidFill>
                          <a:schemeClr val="lt1"/>
                        </a:solidFill>
                        <a:latin typeface="+mn-lt"/>
                        <a:ea typeface="+mn-ea"/>
                        <a:cs typeface="+mn-cs"/>
                      </a:endParaRPr>
                    </a:p>
                    <a:p>
                      <a:pPr algn="ctr"/>
                      <a:endParaRPr lang="de-DE" sz="1200" kern="1200" dirty="0">
                        <a:solidFill>
                          <a:schemeClr val="lt1"/>
                        </a:solidFill>
                        <a:latin typeface="+mn-lt"/>
                        <a:ea typeface="+mn-ea"/>
                        <a:cs typeface="+mn-cs"/>
                      </a:endParaRPr>
                    </a:p>
                  </a:txBody>
                  <a:tcPr anchor="ctr"/>
                </a:tc>
                <a:tc>
                  <a:txBody>
                    <a:bodyPr/>
                    <a:lstStyle/>
                    <a:p>
                      <a:r>
                        <a:rPr lang="de-DE" sz="1200" kern="1200" dirty="0" smtClean="0">
                          <a:solidFill>
                            <a:schemeClr val="lt1"/>
                          </a:solidFill>
                          <a:latin typeface="+mn-lt"/>
                          <a:ea typeface="+mn-ea"/>
                          <a:cs typeface="+mn-cs"/>
                        </a:rPr>
                        <a:t>Tutorial</a:t>
                      </a:r>
                      <a:endParaRPr lang="de-DE" sz="1200" kern="1200" dirty="0">
                        <a:solidFill>
                          <a:schemeClr val="lt1"/>
                        </a:solidFill>
                        <a:latin typeface="+mn-lt"/>
                        <a:ea typeface="+mn-ea"/>
                        <a:cs typeface="+mn-cs"/>
                      </a:endParaRPr>
                    </a:p>
                  </a:txBody>
                  <a:tcPr anchor="ctr"/>
                </a:tc>
                <a:extLst>
                  <a:ext uri="{0D108BD9-81ED-4DB2-BD59-A6C34878D82A}">
                    <a16:rowId xmlns:a16="http://schemas.microsoft.com/office/drawing/2014/main" val="10003"/>
                  </a:ext>
                </a:extLst>
              </a:tr>
              <a:tr h="796691">
                <a:tc>
                  <a:txBody>
                    <a:bodyPr/>
                    <a:lstStyle/>
                    <a:p>
                      <a:r>
                        <a:rPr lang="en-US" sz="1200" dirty="0" smtClean="0"/>
                        <a:t>University Kiel </a:t>
                      </a:r>
                      <a:endParaRPr lang="de-DE" sz="1200" dirty="0"/>
                    </a:p>
                  </a:txBody>
                  <a:tcPr anchor="ctr"/>
                </a:tc>
                <a:tc>
                  <a:txBody>
                    <a:bodyPr/>
                    <a:lstStyle/>
                    <a:p>
                      <a:r>
                        <a:rPr lang="de-DE" sz="1200" dirty="0" smtClean="0"/>
                        <a:t>Wirtschaftsinformatik</a:t>
                      </a:r>
                      <a:endParaRPr lang="de-DE" sz="1200" dirty="0"/>
                    </a:p>
                  </a:txBody>
                  <a:tcPr anchor="ctr"/>
                </a:tc>
                <a:tc>
                  <a:txBody>
                    <a:bodyPr/>
                    <a:lstStyle/>
                    <a:p>
                      <a:r>
                        <a:rPr lang="de-DE" sz="1200" dirty="0" err="1" smtClean="0"/>
                        <a:t>Bibliometrics</a:t>
                      </a:r>
                      <a:r>
                        <a:rPr lang="de-DE" sz="1200" dirty="0" smtClean="0"/>
                        <a:t> </a:t>
                      </a:r>
                      <a:r>
                        <a:rPr lang="de-DE" sz="1200" dirty="0" err="1" smtClean="0"/>
                        <a:t>and</a:t>
                      </a:r>
                      <a:r>
                        <a:rPr lang="de-DE" sz="1200" dirty="0" smtClean="0"/>
                        <a:t> </a:t>
                      </a:r>
                      <a:r>
                        <a:rPr lang="de-DE" sz="1200" dirty="0" err="1" smtClean="0"/>
                        <a:t>Altmetrics</a:t>
                      </a:r>
                      <a:endParaRPr lang="de-DE" sz="1200" dirty="0"/>
                    </a:p>
                  </a:txBody>
                  <a:tcPr anchor="ctr"/>
                </a:tc>
                <a:tc>
                  <a:txBody>
                    <a:bodyPr/>
                    <a:lstStyle/>
                    <a:p>
                      <a:pPr algn="ctr"/>
                      <a:r>
                        <a:rPr lang="de-DE" sz="1200" kern="1200" dirty="0" smtClean="0">
                          <a:solidFill>
                            <a:schemeClr val="lt1"/>
                          </a:solidFill>
                          <a:latin typeface="+mn-lt"/>
                          <a:ea typeface="+mn-ea"/>
                          <a:cs typeface="+mn-cs"/>
                        </a:rPr>
                        <a:t>6</a:t>
                      </a:r>
                      <a:endParaRPr lang="de-DE" sz="1200" kern="1200" dirty="0">
                        <a:solidFill>
                          <a:schemeClr val="lt1"/>
                        </a:solidFill>
                        <a:latin typeface="+mn-lt"/>
                        <a:ea typeface="+mn-ea"/>
                        <a:cs typeface="+mn-cs"/>
                      </a:endParaRPr>
                    </a:p>
                  </a:txBody>
                  <a:tcPr anchor="ctr"/>
                </a:tc>
                <a:tc>
                  <a:txBody>
                    <a:bodyPr/>
                    <a:lstStyle/>
                    <a:p>
                      <a:pPr algn="ctr"/>
                      <a:r>
                        <a:rPr lang="de-DE" sz="1200" kern="1200" dirty="0" smtClean="0">
                          <a:solidFill>
                            <a:schemeClr val="lt1"/>
                          </a:solidFill>
                          <a:latin typeface="+mn-lt"/>
                          <a:ea typeface="+mn-ea"/>
                          <a:cs typeface="+mn-cs"/>
                        </a:rPr>
                        <a:t>Master</a:t>
                      </a:r>
                      <a:endParaRPr lang="de-DE" sz="12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lt1"/>
                          </a:solidFill>
                          <a:latin typeface="+mn-lt"/>
                          <a:ea typeface="+mn-ea"/>
                          <a:cs typeface="+mn-cs"/>
                        </a:rPr>
                        <a:t>1 </a:t>
                      </a:r>
                      <a:r>
                        <a:rPr lang="de-DE" sz="1200" kern="1200" dirty="0" err="1" smtClean="0">
                          <a:solidFill>
                            <a:schemeClr val="lt1"/>
                          </a:solidFill>
                          <a:latin typeface="+mn-lt"/>
                          <a:ea typeface="+mn-ea"/>
                          <a:cs typeface="+mn-cs"/>
                        </a:rPr>
                        <a:t>semester</a:t>
                      </a:r>
                      <a:endParaRPr lang="de-DE" sz="1200" kern="1200" dirty="0" smtClean="0">
                        <a:solidFill>
                          <a:schemeClr val="lt1"/>
                        </a:solidFill>
                        <a:latin typeface="+mn-lt"/>
                        <a:ea typeface="+mn-ea"/>
                        <a:cs typeface="+mn-cs"/>
                      </a:endParaRPr>
                    </a:p>
                    <a:p>
                      <a:pPr algn="ctr"/>
                      <a:endParaRPr lang="de-DE" sz="1200" kern="1200" dirty="0">
                        <a:solidFill>
                          <a:schemeClr val="lt1"/>
                        </a:solidFill>
                        <a:latin typeface="+mn-lt"/>
                        <a:ea typeface="+mn-ea"/>
                        <a:cs typeface="+mn-cs"/>
                      </a:endParaRPr>
                    </a:p>
                  </a:txBody>
                  <a:tcPr anchor="ctr"/>
                </a:tc>
                <a:tc>
                  <a:txBody>
                    <a:bodyPr/>
                    <a:lstStyle/>
                    <a:p>
                      <a:r>
                        <a:rPr lang="de-DE" sz="1200" kern="1200" dirty="0" smtClean="0">
                          <a:solidFill>
                            <a:schemeClr val="lt1"/>
                          </a:solidFill>
                          <a:latin typeface="+mn-lt"/>
                          <a:ea typeface="+mn-ea"/>
                          <a:cs typeface="+mn-cs"/>
                        </a:rPr>
                        <a:t>Seminar, Tutorial</a:t>
                      </a:r>
                      <a:endParaRPr lang="de-DE" sz="1200" kern="1200" dirty="0">
                        <a:solidFill>
                          <a:schemeClr val="lt1"/>
                        </a:solidFill>
                        <a:latin typeface="+mn-lt"/>
                        <a:ea typeface="+mn-ea"/>
                        <a:cs typeface="+mn-cs"/>
                      </a:endParaRPr>
                    </a:p>
                  </a:txBody>
                  <a:tcPr anchor="ctr"/>
                </a:tc>
                <a:extLst>
                  <a:ext uri="{0D108BD9-81ED-4DB2-BD59-A6C34878D82A}">
                    <a16:rowId xmlns:a16="http://schemas.microsoft.com/office/drawing/2014/main" val="10004"/>
                  </a:ext>
                </a:extLst>
              </a:tr>
              <a:tr h="1095503">
                <a:tc>
                  <a:txBody>
                    <a:bodyPr/>
                    <a:lstStyle/>
                    <a:p>
                      <a:r>
                        <a:rPr lang="en-US" sz="1200" dirty="0" smtClean="0"/>
                        <a:t>University Ulm </a:t>
                      </a:r>
                      <a:endParaRPr lang="de-DE" sz="1200" dirty="0"/>
                    </a:p>
                  </a:txBody>
                  <a:tcPr anchor="ctr"/>
                </a:tc>
                <a:tc>
                  <a:txBody>
                    <a:bodyPr/>
                    <a:lstStyle/>
                    <a:p>
                      <a:r>
                        <a:rPr lang="en-US" sz="1200" dirty="0" smtClean="0"/>
                        <a:t>Economics</a:t>
                      </a:r>
                      <a:br>
                        <a:rPr lang="en-US" sz="1200" dirty="0" smtClean="0"/>
                      </a:br>
                      <a:r>
                        <a:rPr lang="en-US" sz="1200" dirty="0" smtClean="0"/>
                        <a:t>Economy of Physics</a:t>
                      </a:r>
                      <a:br>
                        <a:rPr lang="en-US" sz="1200" dirty="0" smtClean="0"/>
                      </a:br>
                      <a:r>
                        <a:rPr lang="en-US" sz="1200" dirty="0" smtClean="0"/>
                        <a:t>Economy</a:t>
                      </a:r>
                      <a:r>
                        <a:rPr lang="en-US" sz="1200" baseline="0" dirty="0" smtClean="0"/>
                        <a:t> of Chemistry</a:t>
                      </a:r>
                      <a:endParaRPr lang="de-DE" sz="1200" dirty="0"/>
                    </a:p>
                  </a:txBody>
                  <a:tcPr anchor="ctr"/>
                </a:tc>
                <a:tc>
                  <a:txBody>
                    <a:bodyPr/>
                    <a:lstStyle/>
                    <a:p>
                      <a:r>
                        <a:rPr lang="en-US" sz="1200" dirty="0" smtClean="0"/>
                        <a:t>Technology and Innovation Management – Technology Foresight</a:t>
                      </a:r>
                      <a:endParaRPr lang="de-DE" sz="1200" dirty="0"/>
                    </a:p>
                  </a:txBody>
                  <a:tcPr anchor="ctr"/>
                </a:tc>
                <a:tc>
                  <a:txBody>
                    <a:bodyPr/>
                    <a:lstStyle/>
                    <a:p>
                      <a:pPr algn="ctr"/>
                      <a:r>
                        <a:rPr lang="de-DE" sz="1200" kern="1200" dirty="0" smtClean="0">
                          <a:solidFill>
                            <a:schemeClr val="lt1"/>
                          </a:solidFill>
                          <a:latin typeface="+mn-lt"/>
                          <a:ea typeface="+mn-ea"/>
                          <a:cs typeface="+mn-cs"/>
                        </a:rPr>
                        <a:t>7</a:t>
                      </a:r>
                      <a:endParaRPr lang="de-DE" sz="1200" kern="1200" dirty="0">
                        <a:solidFill>
                          <a:schemeClr val="lt1"/>
                        </a:solidFill>
                        <a:latin typeface="+mn-lt"/>
                        <a:ea typeface="+mn-ea"/>
                        <a:cs typeface="+mn-cs"/>
                      </a:endParaRPr>
                    </a:p>
                  </a:txBody>
                  <a:tcPr anchor="ctr"/>
                </a:tc>
                <a:tc>
                  <a:txBody>
                    <a:bodyPr/>
                    <a:lstStyle/>
                    <a:p>
                      <a:pPr algn="ctr"/>
                      <a:r>
                        <a:rPr lang="de-DE" sz="1200" kern="1200" dirty="0" smtClean="0">
                          <a:solidFill>
                            <a:schemeClr val="lt1"/>
                          </a:solidFill>
                          <a:latin typeface="+mn-lt"/>
                          <a:ea typeface="+mn-ea"/>
                          <a:cs typeface="+mn-cs"/>
                        </a:rPr>
                        <a:t>Master</a:t>
                      </a:r>
                      <a:endParaRPr lang="de-DE" sz="12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lt1"/>
                          </a:solidFill>
                          <a:latin typeface="+mn-lt"/>
                          <a:ea typeface="+mn-ea"/>
                          <a:cs typeface="+mn-cs"/>
                        </a:rPr>
                        <a:t>1 </a:t>
                      </a:r>
                      <a:r>
                        <a:rPr lang="de-DE" sz="1200" kern="1200" dirty="0" err="1" smtClean="0">
                          <a:solidFill>
                            <a:schemeClr val="lt1"/>
                          </a:solidFill>
                          <a:latin typeface="+mn-lt"/>
                          <a:ea typeface="+mn-ea"/>
                          <a:cs typeface="+mn-cs"/>
                        </a:rPr>
                        <a:t>semester</a:t>
                      </a:r>
                      <a:endParaRPr lang="de-DE" sz="1200" kern="1200" dirty="0" smtClean="0">
                        <a:solidFill>
                          <a:schemeClr val="lt1"/>
                        </a:solidFill>
                        <a:latin typeface="+mn-lt"/>
                        <a:ea typeface="+mn-ea"/>
                        <a:cs typeface="+mn-cs"/>
                      </a:endParaRPr>
                    </a:p>
                    <a:p>
                      <a:pPr algn="ctr"/>
                      <a:endParaRPr lang="de-DE" sz="1200" kern="1200" dirty="0">
                        <a:solidFill>
                          <a:schemeClr val="lt1"/>
                        </a:solidFill>
                        <a:latin typeface="+mn-lt"/>
                        <a:ea typeface="+mn-ea"/>
                        <a:cs typeface="+mn-cs"/>
                      </a:endParaRPr>
                    </a:p>
                  </a:txBody>
                  <a:tcPr anchor="ctr"/>
                </a:tc>
                <a:tc>
                  <a:txBody>
                    <a:bodyPr/>
                    <a:lstStyle/>
                    <a:p>
                      <a:r>
                        <a:rPr lang="de-DE" sz="1200" kern="1200" dirty="0" smtClean="0">
                          <a:solidFill>
                            <a:schemeClr val="lt1"/>
                          </a:solidFill>
                          <a:latin typeface="+mn-lt"/>
                          <a:ea typeface="+mn-ea"/>
                          <a:cs typeface="+mn-cs"/>
                        </a:rPr>
                        <a:t>Tutorial</a:t>
                      </a:r>
                      <a:endParaRPr lang="de-DE" sz="1200" kern="1200" dirty="0">
                        <a:solidFill>
                          <a:schemeClr val="lt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3000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17090" name="Group 13"/>
          <p:cNvGrpSpPr>
            <a:grpSpLocks/>
          </p:cNvGrpSpPr>
          <p:nvPr/>
        </p:nvGrpSpPr>
        <p:grpSpPr bwMode="auto">
          <a:xfrm>
            <a:off x="1588" y="909638"/>
            <a:ext cx="9144000" cy="5948362"/>
            <a:chOff x="0" y="0"/>
            <a:chExt cx="5760" cy="3747"/>
          </a:xfrm>
        </p:grpSpPr>
        <p:sp>
          <p:nvSpPr>
            <p:cNvPr id="21709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21709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chemeClr val="bg1"/>
                </a:solidFill>
              </a:endParaRPr>
            </a:p>
          </p:txBody>
        </p:sp>
        <p:sp>
          <p:nvSpPr>
            <p:cNvPr id="21709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sp>
          <p:nvSpPr>
            <p:cNvPr id="21709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chemeClr val="bg1"/>
                </a:solidFill>
              </a:endParaRPr>
            </a:p>
          </p:txBody>
        </p:sp>
      </p:grpSp>
      <p:pic>
        <p:nvPicPr>
          <p:cNvPr id="217095" name="Picture 74"/>
          <p:cNvPicPr>
            <a:picLocks noChangeAspect="1" noChangeArrowheads="1"/>
          </p:cNvPicPr>
          <p:nvPr/>
        </p:nvPicPr>
        <p:blipFill>
          <a:blip r:embed="rId4" cstate="print">
            <a:lum bright="24000"/>
          </a:blip>
          <a:srcRect/>
          <a:stretch>
            <a:fillRect/>
          </a:stretch>
        </p:blipFill>
        <p:spPr bwMode="auto">
          <a:xfrm>
            <a:off x="7966075" y="4504091"/>
            <a:ext cx="892175" cy="1184275"/>
          </a:xfrm>
          <a:prstGeom prst="rect">
            <a:avLst/>
          </a:prstGeom>
          <a:noFill/>
          <a:ln w="9525">
            <a:noFill/>
            <a:miter lim="800000"/>
            <a:headEnd/>
            <a:tailEnd/>
          </a:ln>
        </p:spPr>
      </p:pic>
      <p:grpSp>
        <p:nvGrpSpPr>
          <p:cNvPr id="217097" name="Group 26"/>
          <p:cNvGrpSpPr>
            <a:grpSpLocks/>
          </p:cNvGrpSpPr>
          <p:nvPr/>
        </p:nvGrpSpPr>
        <p:grpSpPr bwMode="auto">
          <a:xfrm>
            <a:off x="1204913" y="1329492"/>
            <a:ext cx="2339975" cy="5522912"/>
            <a:chOff x="6408" y="661"/>
            <a:chExt cx="1718" cy="4055"/>
          </a:xfrm>
        </p:grpSpPr>
        <p:sp>
          <p:nvSpPr>
            <p:cNvPr id="217098" name="Freeform 27"/>
            <p:cNvSpPr>
              <a:spLocks/>
            </p:cNvSpPr>
            <p:nvPr/>
          </p:nvSpPr>
          <p:spPr bwMode="auto">
            <a:xfrm flipH="1">
              <a:off x="6410" y="3798"/>
              <a:ext cx="580" cy="918"/>
            </a:xfrm>
            <a:custGeom>
              <a:avLst/>
              <a:gdLst>
                <a:gd name="T0" fmla="*/ 3136 w 290"/>
                <a:gd name="T1" fmla="*/ 5792 h 459"/>
                <a:gd name="T2" fmla="*/ 3120 w 290"/>
                <a:gd name="T3" fmla="*/ 4992 h 459"/>
                <a:gd name="T4" fmla="*/ 3856 w 290"/>
                <a:gd name="T5" fmla="*/ 2848 h 459"/>
                <a:gd name="T6" fmla="*/ 4000 w 290"/>
                <a:gd name="T7" fmla="*/ 2160 h 459"/>
                <a:gd name="T8" fmla="*/ 4496 w 290"/>
                <a:gd name="T9" fmla="*/ 1616 h 459"/>
                <a:gd name="T10" fmla="*/ 4192 w 290"/>
                <a:gd name="T11" fmla="*/ 1040 h 459"/>
                <a:gd name="T12" fmla="*/ 3136 w 290"/>
                <a:gd name="T13" fmla="*/ 176 h 459"/>
                <a:gd name="T14" fmla="*/ 2848 w 290"/>
                <a:gd name="T15" fmla="*/ 848 h 459"/>
                <a:gd name="T16" fmla="*/ 2512 w 290"/>
                <a:gd name="T17" fmla="*/ 1504 h 459"/>
                <a:gd name="T18" fmla="*/ 1984 w 290"/>
                <a:gd name="T19" fmla="*/ 1584 h 459"/>
                <a:gd name="T20" fmla="*/ 2208 w 290"/>
                <a:gd name="T21" fmla="*/ 1040 h 459"/>
                <a:gd name="T22" fmla="*/ 1568 w 290"/>
                <a:gd name="T23" fmla="*/ 368 h 459"/>
                <a:gd name="T24" fmla="*/ 784 w 290"/>
                <a:gd name="T25" fmla="*/ 1072 h 459"/>
                <a:gd name="T26" fmla="*/ 816 w 290"/>
                <a:gd name="T27" fmla="*/ 1648 h 459"/>
                <a:gd name="T28" fmla="*/ 816 w 290"/>
                <a:gd name="T29" fmla="*/ 1744 h 459"/>
                <a:gd name="T30" fmla="*/ 464 w 290"/>
                <a:gd name="T31" fmla="*/ 3168 h 459"/>
                <a:gd name="T32" fmla="*/ 736 w 290"/>
                <a:gd name="T33" fmla="*/ 3840 h 459"/>
                <a:gd name="T34" fmla="*/ 992 w 290"/>
                <a:gd name="T35" fmla="*/ 4192 h 459"/>
                <a:gd name="T36" fmla="*/ 32 w 290"/>
                <a:gd name="T37" fmla="*/ 6656 h 459"/>
                <a:gd name="T38" fmla="*/ 0 w 290"/>
                <a:gd name="T39" fmla="*/ 7344 h 459"/>
                <a:gd name="T40" fmla="*/ 3296 w 290"/>
                <a:gd name="T41" fmla="*/ 7344 h 459"/>
                <a:gd name="T42" fmla="*/ 3136 w 290"/>
                <a:gd name="T43" fmla="*/ 5792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en-US" dirty="0"/>
            </a:p>
          </p:txBody>
        </p:sp>
        <p:grpSp>
          <p:nvGrpSpPr>
            <p:cNvPr id="217099" name="Group 28"/>
            <p:cNvGrpSpPr>
              <a:grpSpLocks/>
            </p:cNvGrpSpPr>
            <p:nvPr/>
          </p:nvGrpSpPr>
          <p:grpSpPr bwMode="auto">
            <a:xfrm>
              <a:off x="6408" y="661"/>
              <a:ext cx="1718" cy="3327"/>
              <a:chOff x="6408" y="661"/>
              <a:chExt cx="1718" cy="3327"/>
            </a:xfrm>
          </p:grpSpPr>
          <p:sp>
            <p:nvSpPr>
              <p:cNvPr id="217100" name="Freeform 29"/>
              <p:cNvSpPr>
                <a:spLocks/>
              </p:cNvSpPr>
              <p:nvPr/>
            </p:nvSpPr>
            <p:spPr bwMode="auto">
              <a:xfrm flipH="1">
                <a:off x="6408" y="661"/>
                <a:ext cx="1718" cy="332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dirty="0"/>
              </a:p>
            </p:txBody>
          </p:sp>
          <p:sp>
            <p:nvSpPr>
              <p:cNvPr id="217101" name="Freeform 30"/>
              <p:cNvSpPr>
                <a:spLocks/>
              </p:cNvSpPr>
              <p:nvPr/>
            </p:nvSpPr>
            <p:spPr bwMode="auto">
              <a:xfrm flipH="1">
                <a:off x="6884" y="1101"/>
                <a:ext cx="248" cy="932"/>
              </a:xfrm>
              <a:custGeom>
                <a:avLst/>
                <a:gdLst>
                  <a:gd name="T0" fmla="*/ 32 w 124"/>
                  <a:gd name="T1" fmla="*/ 16 h 466"/>
                  <a:gd name="T2" fmla="*/ 736 w 124"/>
                  <a:gd name="T3" fmla="*/ 880 h 466"/>
                  <a:gd name="T4" fmla="*/ 976 w 124"/>
                  <a:gd name="T5" fmla="*/ 896 h 466"/>
                  <a:gd name="T6" fmla="*/ 1248 w 124"/>
                  <a:gd name="T7" fmla="*/ 816 h 466"/>
                  <a:gd name="T8" fmla="*/ 1904 w 124"/>
                  <a:gd name="T9" fmla="*/ 64 h 466"/>
                  <a:gd name="T10" fmla="*/ 1920 w 124"/>
                  <a:gd name="T11" fmla="*/ 0 h 466"/>
                  <a:gd name="T12" fmla="*/ 1984 w 124"/>
                  <a:gd name="T13" fmla="*/ 112 h 466"/>
                  <a:gd name="T14" fmla="*/ 1712 w 124"/>
                  <a:gd name="T15" fmla="*/ 5232 h 466"/>
                  <a:gd name="T16" fmla="*/ 1872 w 124"/>
                  <a:gd name="T17" fmla="*/ 6880 h 466"/>
                  <a:gd name="T18" fmla="*/ 320 w 124"/>
                  <a:gd name="T19" fmla="*/ 7296 h 466"/>
                  <a:gd name="T20" fmla="*/ 0 w 124"/>
                  <a:gd name="T21" fmla="*/ 80 h 466"/>
                  <a:gd name="T22" fmla="*/ 32 w 124"/>
                  <a:gd name="T23" fmla="*/ 16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en-US" dirty="0"/>
              </a:p>
            </p:txBody>
          </p:sp>
          <p:sp>
            <p:nvSpPr>
              <p:cNvPr id="217102" name="Freeform 31"/>
              <p:cNvSpPr>
                <a:spLocks/>
              </p:cNvSpPr>
              <p:nvPr/>
            </p:nvSpPr>
            <p:spPr bwMode="auto">
              <a:xfrm flipH="1">
                <a:off x="6932" y="1211"/>
                <a:ext cx="126" cy="776"/>
              </a:xfrm>
              <a:custGeom>
                <a:avLst/>
                <a:gdLst>
                  <a:gd name="T0" fmla="*/ 144 w 63"/>
                  <a:gd name="T1" fmla="*/ 0 h 388"/>
                  <a:gd name="T2" fmla="*/ 576 w 63"/>
                  <a:gd name="T3" fmla="*/ 0 h 388"/>
                  <a:gd name="T4" fmla="*/ 752 w 63"/>
                  <a:gd name="T5" fmla="*/ 256 h 388"/>
                  <a:gd name="T6" fmla="*/ 640 w 63"/>
                  <a:gd name="T7" fmla="*/ 544 h 388"/>
                  <a:gd name="T8" fmla="*/ 928 w 63"/>
                  <a:gd name="T9" fmla="*/ 5792 h 388"/>
                  <a:gd name="T10" fmla="*/ 528 w 63"/>
                  <a:gd name="T11" fmla="*/ 6208 h 388"/>
                  <a:gd name="T12" fmla="*/ 0 w 63"/>
                  <a:gd name="T13" fmla="*/ 5920 h 388"/>
                  <a:gd name="T14" fmla="*/ 272 w 63"/>
                  <a:gd name="T15" fmla="*/ 608 h 388"/>
                  <a:gd name="T16" fmla="*/ 48 w 63"/>
                  <a:gd name="T17" fmla="*/ 304 h 388"/>
                  <a:gd name="T18" fmla="*/ 144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00B0F0"/>
              </a:solidFill>
              <a:ln w="9525">
                <a:solidFill>
                  <a:schemeClr val="bg1"/>
                </a:solidFill>
                <a:round/>
                <a:headEnd/>
                <a:tailEnd/>
              </a:ln>
            </p:spPr>
            <p:txBody>
              <a:bodyPr/>
              <a:lstStyle/>
              <a:p>
                <a:endParaRPr lang="en-US" dirty="0"/>
              </a:p>
            </p:txBody>
          </p:sp>
          <p:sp>
            <p:nvSpPr>
              <p:cNvPr id="217103"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de-DE" dirty="0"/>
              </a:p>
            </p:txBody>
          </p:sp>
          <p:sp>
            <p:nvSpPr>
              <p:cNvPr id="217104"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de-DE" dirty="0"/>
              </a:p>
            </p:txBody>
          </p:sp>
        </p:grpSp>
      </p:grpSp>
      <p:sp>
        <p:nvSpPr>
          <p:cNvPr id="217105" name="AutoShape 35" descr="Bild20"/>
          <p:cNvSpPr>
            <a:spLocks noChangeArrowheads="1"/>
          </p:cNvSpPr>
          <p:nvPr/>
        </p:nvSpPr>
        <p:spPr bwMode="gray">
          <a:xfrm>
            <a:off x="2743200" y="3432529"/>
            <a:ext cx="5254625" cy="2868323"/>
          </a:xfrm>
          <a:prstGeom prst="roundRect">
            <a:avLst>
              <a:gd name="adj" fmla="val 5556"/>
            </a:avLst>
          </a:prstGeom>
          <a:blipFill dpi="0" rotWithShape="1">
            <a:blip r:embed="rId5" cstate="print"/>
            <a:srcRect/>
            <a:stretch>
              <a:fillRect/>
            </a:stretch>
          </a:blipFill>
          <a:ln w="25400">
            <a:solidFill>
              <a:srgbClr val="EAEAEA"/>
            </a:solidFill>
            <a:round/>
            <a:headEnd/>
            <a:tailEnd/>
          </a:ln>
        </p:spPr>
        <p:txBody>
          <a:bodyPr lIns="108000" tIns="108000" rIns="36000" bIns="36000"/>
          <a:lstStyle/>
          <a:p>
            <a:endParaRPr lang="en-US" dirty="0"/>
          </a:p>
        </p:txBody>
      </p:sp>
      <p:sp>
        <p:nvSpPr>
          <p:cNvPr id="217106" name="Rectangle 18"/>
          <p:cNvSpPr>
            <a:spLocks noChangeArrowheads="1"/>
          </p:cNvSpPr>
          <p:nvPr/>
        </p:nvSpPr>
        <p:spPr bwMode="auto">
          <a:xfrm>
            <a:off x="2933700" y="3688116"/>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de-DE" sz="2000" b="1" noProof="1">
                <a:solidFill>
                  <a:schemeClr val="bg1"/>
                </a:solidFill>
              </a:rPr>
              <a:t>I</a:t>
            </a:r>
          </a:p>
        </p:txBody>
      </p:sp>
      <p:sp>
        <p:nvSpPr>
          <p:cNvPr id="217107" name="Rectangle 19"/>
          <p:cNvSpPr>
            <a:spLocks noChangeArrowheads="1"/>
          </p:cNvSpPr>
          <p:nvPr/>
        </p:nvSpPr>
        <p:spPr bwMode="auto">
          <a:xfrm>
            <a:off x="2933700" y="4288191"/>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de-DE" sz="2000" b="1" noProof="1" smtClean="0">
                <a:solidFill>
                  <a:schemeClr val="bg1"/>
                </a:solidFill>
              </a:rPr>
              <a:t>II</a:t>
            </a:r>
            <a:endParaRPr lang="de-DE" sz="2000" b="1" noProof="1">
              <a:solidFill>
                <a:schemeClr val="bg1"/>
              </a:solidFill>
            </a:endParaRPr>
          </a:p>
        </p:txBody>
      </p:sp>
      <p:sp>
        <p:nvSpPr>
          <p:cNvPr id="217108" name="Rectangle 20"/>
          <p:cNvSpPr>
            <a:spLocks noChangeArrowheads="1"/>
          </p:cNvSpPr>
          <p:nvPr/>
        </p:nvSpPr>
        <p:spPr bwMode="auto">
          <a:xfrm>
            <a:off x="2933700" y="4875566"/>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de-DE" sz="2000" b="1" noProof="1" smtClean="0">
                <a:solidFill>
                  <a:schemeClr val="bg1"/>
                </a:solidFill>
              </a:rPr>
              <a:t>III</a:t>
            </a:r>
            <a:endParaRPr lang="de-DE" sz="2000" b="1" noProof="1">
              <a:solidFill>
                <a:schemeClr val="bg1"/>
              </a:solidFill>
            </a:endParaRPr>
          </a:p>
        </p:txBody>
      </p:sp>
      <p:sp>
        <p:nvSpPr>
          <p:cNvPr id="217109" name="Rectangle 27"/>
          <p:cNvSpPr>
            <a:spLocks noChangeArrowheads="1"/>
          </p:cNvSpPr>
          <p:nvPr/>
        </p:nvSpPr>
        <p:spPr bwMode="auto">
          <a:xfrm>
            <a:off x="3462338" y="3688116"/>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sz="2000" dirty="0" smtClean="0">
                <a:solidFill>
                  <a:schemeClr val="bg1">
                    <a:lumMod val="85000"/>
                  </a:schemeClr>
                </a:solidFill>
              </a:rPr>
              <a:t>Introduction</a:t>
            </a:r>
            <a:endParaRPr lang="en-US" sz="2000" dirty="0">
              <a:solidFill>
                <a:schemeClr val="bg1">
                  <a:lumMod val="85000"/>
                </a:schemeClr>
              </a:solidFill>
            </a:endParaRPr>
          </a:p>
        </p:txBody>
      </p:sp>
      <p:sp>
        <p:nvSpPr>
          <p:cNvPr id="217110" name="Rectangle 28"/>
          <p:cNvSpPr>
            <a:spLocks noChangeArrowheads="1"/>
          </p:cNvSpPr>
          <p:nvPr/>
        </p:nvSpPr>
        <p:spPr bwMode="auto">
          <a:xfrm>
            <a:off x="3462338" y="4288191"/>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sz="2000" kern="0" dirty="0">
                <a:solidFill>
                  <a:schemeClr val="bg1">
                    <a:lumMod val="85000"/>
                  </a:schemeClr>
                </a:solidFill>
              </a:rPr>
              <a:t>Education in </a:t>
            </a:r>
            <a:r>
              <a:rPr lang="en-US" sz="2000" kern="0" dirty="0" smtClean="0">
                <a:solidFill>
                  <a:schemeClr val="bg1">
                    <a:lumMod val="85000"/>
                  </a:schemeClr>
                </a:solidFill>
              </a:rPr>
              <a:t>Informetrics in Germany</a:t>
            </a:r>
          </a:p>
        </p:txBody>
      </p:sp>
      <p:sp>
        <p:nvSpPr>
          <p:cNvPr id="217111" name="Rectangle 29"/>
          <p:cNvSpPr>
            <a:spLocks noChangeArrowheads="1"/>
          </p:cNvSpPr>
          <p:nvPr/>
        </p:nvSpPr>
        <p:spPr bwMode="auto">
          <a:xfrm>
            <a:off x="3462338" y="4875566"/>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en-US" sz="2000" kern="0" dirty="0">
                <a:solidFill>
                  <a:schemeClr val="bg1">
                    <a:lumMod val="85000"/>
                  </a:schemeClr>
                </a:solidFill>
              </a:rPr>
              <a:t>Education in Informetrics in </a:t>
            </a:r>
            <a:r>
              <a:rPr lang="en-US" sz="2000" dirty="0" smtClean="0">
                <a:solidFill>
                  <a:schemeClr val="bg1">
                    <a:lumMod val="85000"/>
                  </a:schemeClr>
                </a:solidFill>
              </a:rPr>
              <a:t>Japan</a:t>
            </a:r>
            <a:endParaRPr lang="de-DE" sz="2000" noProof="1">
              <a:solidFill>
                <a:schemeClr val="bg1">
                  <a:lumMod val="85000"/>
                </a:schemeClr>
              </a:solidFill>
            </a:endParaRPr>
          </a:p>
        </p:txBody>
      </p:sp>
      <p:sp>
        <p:nvSpPr>
          <p:cNvPr id="217117" name="Rectangle 29"/>
          <p:cNvSpPr>
            <a:spLocks noChangeArrowheads="1"/>
          </p:cNvSpPr>
          <p:nvPr/>
        </p:nvSpPr>
        <p:spPr bwMode="auto">
          <a:xfrm rot="5400000">
            <a:off x="4514850" y="2233966"/>
            <a:ext cx="114300" cy="9144000"/>
          </a:xfrm>
          <a:prstGeom prst="rect">
            <a:avLst/>
          </a:prstGeom>
          <a:solidFill>
            <a:schemeClr val="bg1">
              <a:alpha val="0"/>
            </a:schemeClr>
          </a:solidFill>
          <a:ln w="9525">
            <a:noFill/>
            <a:miter lim="800000"/>
            <a:headEnd/>
            <a:tailEnd/>
          </a:ln>
          <a:effectLst/>
        </p:spPr>
        <p:txBody>
          <a:bodyPr wrap="none" anchor="ctr"/>
          <a:lstStyle/>
          <a:p>
            <a:endParaRPr lang="de-DE"/>
          </a:p>
        </p:txBody>
      </p:sp>
      <p:sp>
        <p:nvSpPr>
          <p:cNvPr id="217129" name="Rectangle 41"/>
          <p:cNvSpPr>
            <a:spLocks noGrp="1" noChangeArrowheads="1"/>
          </p:cNvSpPr>
          <p:nvPr>
            <p:ph type="title"/>
          </p:nvPr>
        </p:nvSpPr>
        <p:spPr/>
        <p:txBody>
          <a:bodyPr/>
          <a:lstStyle/>
          <a:p>
            <a:r>
              <a:rPr lang="de-DE" dirty="0" err="1" smtClean="0">
                <a:solidFill>
                  <a:schemeClr val="bg1"/>
                </a:solidFill>
              </a:rPr>
              <a:t>Structure</a:t>
            </a:r>
            <a:r>
              <a:rPr lang="de-DE" dirty="0" smtClean="0">
                <a:solidFill>
                  <a:schemeClr val="bg1"/>
                </a:solidFill>
              </a:rPr>
              <a:t> </a:t>
            </a:r>
            <a:r>
              <a:rPr lang="de-DE" dirty="0" err="1" smtClean="0">
                <a:solidFill>
                  <a:schemeClr val="bg1"/>
                </a:solidFill>
              </a:rPr>
              <a:t>of</a:t>
            </a:r>
            <a:r>
              <a:rPr lang="de-DE" dirty="0" smtClean="0">
                <a:solidFill>
                  <a:schemeClr val="bg1"/>
                </a:solidFill>
              </a:rPr>
              <a:t> </a:t>
            </a:r>
            <a:r>
              <a:rPr lang="de-DE" dirty="0" err="1" smtClean="0">
                <a:solidFill>
                  <a:schemeClr val="bg1"/>
                </a:solidFill>
              </a:rPr>
              <a:t>the</a:t>
            </a:r>
            <a:r>
              <a:rPr lang="de-DE" dirty="0" smtClean="0">
                <a:solidFill>
                  <a:schemeClr val="bg1"/>
                </a:solidFill>
              </a:rPr>
              <a:t> Talk</a:t>
            </a:r>
          </a:p>
        </p:txBody>
      </p:sp>
      <p:sp>
        <p:nvSpPr>
          <p:cNvPr id="25" name="Rectangle 29"/>
          <p:cNvSpPr>
            <a:spLocks noChangeArrowheads="1"/>
          </p:cNvSpPr>
          <p:nvPr/>
        </p:nvSpPr>
        <p:spPr bwMode="auto">
          <a:xfrm>
            <a:off x="3457726" y="5517474"/>
            <a:ext cx="4256087" cy="455613"/>
          </a:xfrm>
          <a:prstGeom prst="rect">
            <a:avLst/>
          </a:prstGeom>
          <a:solidFill>
            <a:schemeClr val="tx1">
              <a:alpha val="50195"/>
            </a:schemeClr>
          </a:solidFill>
          <a:ln w="9525">
            <a:solidFill>
              <a:schemeClr val="bg1"/>
            </a:solidFill>
            <a:miter lim="800000"/>
            <a:headEnd/>
            <a:tailEnd/>
          </a:ln>
        </p:spPr>
        <p:txBody>
          <a:bodyPr wrap="none" anchor="ctr"/>
          <a:lstStyle/>
          <a:p>
            <a:pPr algn="ctr"/>
            <a:r>
              <a:rPr lang="de-DE" sz="2000" dirty="0" smtClean="0">
                <a:solidFill>
                  <a:schemeClr val="bg1">
                    <a:lumMod val="85000"/>
                  </a:schemeClr>
                </a:solidFill>
              </a:rPr>
              <a:t>Summary </a:t>
            </a:r>
            <a:r>
              <a:rPr lang="de-DE" sz="2000" dirty="0" err="1" smtClean="0">
                <a:solidFill>
                  <a:schemeClr val="bg1">
                    <a:lumMod val="85000"/>
                  </a:schemeClr>
                </a:solidFill>
              </a:rPr>
              <a:t>and</a:t>
            </a:r>
            <a:r>
              <a:rPr lang="de-DE" sz="2000" dirty="0" smtClean="0">
                <a:solidFill>
                  <a:schemeClr val="bg1">
                    <a:lumMod val="85000"/>
                  </a:schemeClr>
                </a:solidFill>
              </a:rPr>
              <a:t> Future Work</a:t>
            </a:r>
            <a:endParaRPr lang="de-DE" sz="2000" noProof="1">
              <a:solidFill>
                <a:schemeClr val="bg1">
                  <a:lumMod val="85000"/>
                </a:schemeClr>
              </a:solidFill>
            </a:endParaRPr>
          </a:p>
        </p:txBody>
      </p:sp>
      <p:sp>
        <p:nvSpPr>
          <p:cNvPr id="27" name="Rectangle 20"/>
          <p:cNvSpPr>
            <a:spLocks noChangeArrowheads="1"/>
          </p:cNvSpPr>
          <p:nvPr/>
        </p:nvSpPr>
        <p:spPr bwMode="auto">
          <a:xfrm>
            <a:off x="2933700" y="5483579"/>
            <a:ext cx="444500" cy="455613"/>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de-DE" sz="2000" b="1" noProof="1" smtClean="0">
                <a:solidFill>
                  <a:schemeClr val="bg1"/>
                </a:solidFill>
              </a:rPr>
              <a:t>IV</a:t>
            </a:r>
            <a:endParaRPr lang="de-DE" sz="2000" b="1" noProof="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217097"/>
                                        </p:tgtEl>
                                        <p:attrNameLst>
                                          <p:attrName>style.visibility</p:attrName>
                                        </p:attrNameLst>
                                      </p:cBhvr>
                                      <p:to>
                                        <p:strVal val="visible"/>
                                      </p:to>
                                    </p:set>
                                    <p:animEffect transition="in" filter="wipe(left)">
                                      <p:cBhvr>
                                        <p:cTn id="7" dur="500"/>
                                        <p:tgtEl>
                                          <p:spTgt spid="217097"/>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217105"/>
                                        </p:tgtEl>
                                        <p:attrNameLst>
                                          <p:attrName>style.visibility</p:attrName>
                                        </p:attrNameLst>
                                      </p:cBhvr>
                                      <p:to>
                                        <p:strVal val="visible"/>
                                      </p:to>
                                    </p:set>
                                    <p:animEffect transition="in" filter="wipe(left)">
                                      <p:cBhvr>
                                        <p:cTn id="10" dur="500"/>
                                        <p:tgtEl>
                                          <p:spTgt spid="217105"/>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217095"/>
                                        </p:tgtEl>
                                        <p:attrNameLst>
                                          <p:attrName>style.visibility</p:attrName>
                                        </p:attrNameLst>
                                      </p:cBhvr>
                                      <p:to>
                                        <p:strVal val="visible"/>
                                      </p:to>
                                    </p:set>
                                    <p:animEffect transition="in" filter="wipe(down)">
                                      <p:cBhvr>
                                        <p:cTn id="14" dur="200"/>
                                        <p:tgtEl>
                                          <p:spTgt spid="217095"/>
                                        </p:tgtEl>
                                      </p:cBhvr>
                                    </p:animEffect>
                                  </p:childTnLst>
                                </p:cTn>
                              </p:par>
                            </p:childTnLst>
                          </p:cTn>
                        </p:par>
                        <p:par>
                          <p:cTn id="15" fill="hold">
                            <p:stCondLst>
                              <p:cond delay="2200"/>
                            </p:stCondLst>
                            <p:childTnLst>
                              <p:par>
                                <p:cTn id="16" presetID="10" presetClass="entr" presetSubtype="0" fill="hold" grpId="0" nodeType="afterEffect">
                                  <p:stCondLst>
                                    <p:cond delay="0"/>
                                  </p:stCondLst>
                                  <p:childTnLst>
                                    <p:set>
                                      <p:cBhvr>
                                        <p:cTn id="17" dur="1" fill="hold">
                                          <p:stCondLst>
                                            <p:cond delay="0"/>
                                          </p:stCondLst>
                                        </p:cTn>
                                        <p:tgtEl>
                                          <p:spTgt spid="217106"/>
                                        </p:tgtEl>
                                        <p:attrNameLst>
                                          <p:attrName>style.visibility</p:attrName>
                                        </p:attrNameLst>
                                      </p:cBhvr>
                                      <p:to>
                                        <p:strVal val="visible"/>
                                      </p:to>
                                    </p:set>
                                    <p:animEffect transition="in" filter="fade">
                                      <p:cBhvr>
                                        <p:cTn id="18" dur="500"/>
                                        <p:tgtEl>
                                          <p:spTgt spid="217106"/>
                                        </p:tgtEl>
                                      </p:cBhvr>
                                    </p:animEffect>
                                  </p:childTnLst>
                                </p:cTn>
                              </p:par>
                            </p:childTnLst>
                          </p:cTn>
                        </p:par>
                        <p:par>
                          <p:cTn id="19" fill="hold">
                            <p:stCondLst>
                              <p:cond delay="2700"/>
                            </p:stCondLst>
                            <p:childTnLst>
                              <p:par>
                                <p:cTn id="20" presetID="10" presetClass="entr" presetSubtype="0" fill="hold" grpId="0" nodeType="afterEffect">
                                  <p:stCondLst>
                                    <p:cond delay="0"/>
                                  </p:stCondLst>
                                  <p:childTnLst>
                                    <p:set>
                                      <p:cBhvr>
                                        <p:cTn id="21" dur="1" fill="hold">
                                          <p:stCondLst>
                                            <p:cond delay="0"/>
                                          </p:stCondLst>
                                        </p:cTn>
                                        <p:tgtEl>
                                          <p:spTgt spid="217109"/>
                                        </p:tgtEl>
                                        <p:attrNameLst>
                                          <p:attrName>style.visibility</p:attrName>
                                        </p:attrNameLst>
                                      </p:cBhvr>
                                      <p:to>
                                        <p:strVal val="visible"/>
                                      </p:to>
                                    </p:set>
                                    <p:animEffect transition="in" filter="fade">
                                      <p:cBhvr>
                                        <p:cTn id="22" dur="500"/>
                                        <p:tgtEl>
                                          <p:spTgt spid="217109"/>
                                        </p:tgtEl>
                                      </p:cBhvr>
                                    </p:animEffect>
                                  </p:childTnLst>
                                </p:cTn>
                              </p:par>
                            </p:childTnLst>
                          </p:cTn>
                        </p:par>
                        <p:par>
                          <p:cTn id="23" fill="hold">
                            <p:stCondLst>
                              <p:cond delay="3200"/>
                            </p:stCondLst>
                            <p:childTnLst>
                              <p:par>
                                <p:cTn id="24" presetID="10" presetClass="entr" presetSubtype="0" fill="hold" grpId="0" nodeType="afterEffect">
                                  <p:stCondLst>
                                    <p:cond delay="0"/>
                                  </p:stCondLst>
                                  <p:childTnLst>
                                    <p:set>
                                      <p:cBhvr>
                                        <p:cTn id="25" dur="1" fill="hold">
                                          <p:stCondLst>
                                            <p:cond delay="0"/>
                                          </p:stCondLst>
                                        </p:cTn>
                                        <p:tgtEl>
                                          <p:spTgt spid="217107"/>
                                        </p:tgtEl>
                                        <p:attrNameLst>
                                          <p:attrName>style.visibility</p:attrName>
                                        </p:attrNameLst>
                                      </p:cBhvr>
                                      <p:to>
                                        <p:strVal val="visible"/>
                                      </p:to>
                                    </p:set>
                                    <p:animEffect transition="in" filter="fade">
                                      <p:cBhvr>
                                        <p:cTn id="26" dur="500"/>
                                        <p:tgtEl>
                                          <p:spTgt spid="217107"/>
                                        </p:tgtEl>
                                      </p:cBhvr>
                                    </p:animEffect>
                                  </p:childTnLst>
                                </p:cTn>
                              </p:par>
                            </p:childTnLst>
                          </p:cTn>
                        </p:par>
                        <p:par>
                          <p:cTn id="27" fill="hold">
                            <p:stCondLst>
                              <p:cond delay="3700"/>
                            </p:stCondLst>
                            <p:childTnLst>
                              <p:par>
                                <p:cTn id="28" presetID="10" presetClass="entr" presetSubtype="0" fill="hold" grpId="0" nodeType="afterEffect">
                                  <p:stCondLst>
                                    <p:cond delay="0"/>
                                  </p:stCondLst>
                                  <p:childTnLst>
                                    <p:set>
                                      <p:cBhvr>
                                        <p:cTn id="29" dur="1" fill="hold">
                                          <p:stCondLst>
                                            <p:cond delay="0"/>
                                          </p:stCondLst>
                                        </p:cTn>
                                        <p:tgtEl>
                                          <p:spTgt spid="217110"/>
                                        </p:tgtEl>
                                        <p:attrNameLst>
                                          <p:attrName>style.visibility</p:attrName>
                                        </p:attrNameLst>
                                      </p:cBhvr>
                                      <p:to>
                                        <p:strVal val="visible"/>
                                      </p:to>
                                    </p:set>
                                    <p:animEffect transition="in" filter="fade">
                                      <p:cBhvr>
                                        <p:cTn id="30" dur="500"/>
                                        <p:tgtEl>
                                          <p:spTgt spid="217110"/>
                                        </p:tgtEl>
                                      </p:cBhvr>
                                    </p:animEffect>
                                  </p:childTnLst>
                                </p:cTn>
                              </p:par>
                            </p:childTnLst>
                          </p:cTn>
                        </p:par>
                        <p:par>
                          <p:cTn id="31" fill="hold">
                            <p:stCondLst>
                              <p:cond delay="4200"/>
                            </p:stCondLst>
                            <p:childTnLst>
                              <p:par>
                                <p:cTn id="32" presetID="10" presetClass="entr" presetSubtype="0" fill="hold" grpId="0" nodeType="afterEffect">
                                  <p:stCondLst>
                                    <p:cond delay="0"/>
                                  </p:stCondLst>
                                  <p:childTnLst>
                                    <p:set>
                                      <p:cBhvr>
                                        <p:cTn id="33" dur="1" fill="hold">
                                          <p:stCondLst>
                                            <p:cond delay="0"/>
                                          </p:stCondLst>
                                        </p:cTn>
                                        <p:tgtEl>
                                          <p:spTgt spid="217108"/>
                                        </p:tgtEl>
                                        <p:attrNameLst>
                                          <p:attrName>style.visibility</p:attrName>
                                        </p:attrNameLst>
                                      </p:cBhvr>
                                      <p:to>
                                        <p:strVal val="visible"/>
                                      </p:to>
                                    </p:set>
                                    <p:animEffect transition="in" filter="fade">
                                      <p:cBhvr>
                                        <p:cTn id="34" dur="500"/>
                                        <p:tgtEl>
                                          <p:spTgt spid="217108"/>
                                        </p:tgtEl>
                                      </p:cBhvr>
                                    </p:animEffect>
                                  </p:childTnLst>
                                </p:cTn>
                              </p:par>
                            </p:childTnLst>
                          </p:cTn>
                        </p:par>
                        <p:par>
                          <p:cTn id="35" fill="hold">
                            <p:stCondLst>
                              <p:cond delay="4700"/>
                            </p:stCondLst>
                            <p:childTnLst>
                              <p:par>
                                <p:cTn id="36" presetID="10" presetClass="entr" presetSubtype="0" fill="hold" grpId="0" nodeType="afterEffect">
                                  <p:stCondLst>
                                    <p:cond delay="0"/>
                                  </p:stCondLst>
                                  <p:childTnLst>
                                    <p:set>
                                      <p:cBhvr>
                                        <p:cTn id="37" dur="1" fill="hold">
                                          <p:stCondLst>
                                            <p:cond delay="0"/>
                                          </p:stCondLst>
                                        </p:cTn>
                                        <p:tgtEl>
                                          <p:spTgt spid="217111"/>
                                        </p:tgtEl>
                                        <p:attrNameLst>
                                          <p:attrName>style.visibility</p:attrName>
                                        </p:attrNameLst>
                                      </p:cBhvr>
                                      <p:to>
                                        <p:strVal val="visible"/>
                                      </p:to>
                                    </p:set>
                                    <p:animEffect transition="in" filter="fade">
                                      <p:cBhvr>
                                        <p:cTn id="38" dur="500"/>
                                        <p:tgtEl>
                                          <p:spTgt spid="217111"/>
                                        </p:tgtEl>
                                      </p:cBhvr>
                                    </p:animEffect>
                                  </p:childTnLst>
                                </p:cTn>
                              </p:par>
                            </p:childTnLst>
                          </p:cTn>
                        </p:par>
                        <p:par>
                          <p:cTn id="39" fill="hold">
                            <p:stCondLst>
                              <p:cond delay="52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7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17106" grpId="0" animBg="1"/>
      <p:bldP spid="217107" grpId="0" animBg="1"/>
      <p:bldP spid="217108" grpId="0" animBg="1"/>
      <p:bldP spid="217109" grpId="0" animBg="1"/>
      <p:bldP spid="217110" grpId="0" animBg="1"/>
      <p:bldP spid="217111" grpId="0" animBg="1"/>
      <p:bldP spid="25"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6713" y="1692500"/>
            <a:ext cx="8229600" cy="5184576"/>
          </a:xfrm>
        </p:spPr>
        <p:txBody>
          <a:bodyPr>
            <a:normAutofit/>
          </a:bodyPr>
          <a:lstStyle/>
          <a:p>
            <a:endParaRPr lang="en-US" altLang="ja-JP" dirty="0" smtClean="0"/>
          </a:p>
          <a:p>
            <a:r>
              <a:rPr lang="en-US" altLang="ja-JP" dirty="0" smtClean="0"/>
              <a:t>Web </a:t>
            </a:r>
            <a:r>
              <a:rPr lang="en-US" altLang="ja-JP" dirty="0"/>
              <a:t>of Science </a:t>
            </a:r>
            <a:endParaRPr lang="en-US" altLang="ja-JP" dirty="0" smtClean="0"/>
          </a:p>
          <a:p>
            <a:pPr lvl="1"/>
            <a:r>
              <a:rPr lang="en-US" altLang="ja-JP" dirty="0" smtClean="0"/>
              <a:t>to </a:t>
            </a:r>
            <a:r>
              <a:rPr lang="en-US" altLang="ja-JP" dirty="0"/>
              <a:t>identify universities, faculties, </a:t>
            </a:r>
            <a:r>
              <a:rPr lang="en-US" altLang="ja-JP" dirty="0" smtClean="0"/>
              <a:t>professors who </a:t>
            </a:r>
            <a:r>
              <a:rPr lang="en-US" altLang="ja-JP" dirty="0" err="1" smtClean="0"/>
              <a:t>understake</a:t>
            </a:r>
            <a:r>
              <a:rPr lang="en-US" altLang="ja-JP" dirty="0" smtClean="0"/>
              <a:t> </a:t>
            </a:r>
            <a:r>
              <a:rPr lang="en-US" altLang="ja-JP" dirty="0" err="1" smtClean="0"/>
              <a:t>informetrics</a:t>
            </a:r>
            <a:r>
              <a:rPr lang="en-US" altLang="ja-JP" dirty="0" smtClean="0"/>
              <a:t>-related research.</a:t>
            </a:r>
            <a:endParaRPr lang="ja-JP" altLang="ja-JP" dirty="0"/>
          </a:p>
          <a:p>
            <a:r>
              <a:rPr lang="en-US" altLang="ja-JP" dirty="0" smtClean="0"/>
              <a:t>Universities’ </a:t>
            </a:r>
            <a:r>
              <a:rPr lang="en-US" altLang="ja-JP" dirty="0"/>
              <a:t>syllabus </a:t>
            </a:r>
            <a:r>
              <a:rPr lang="en-US" altLang="ja-JP" dirty="0" smtClean="0"/>
              <a:t>websites</a:t>
            </a:r>
          </a:p>
          <a:p>
            <a:r>
              <a:rPr lang="en-US" altLang="ja-JP" dirty="0" smtClean="0"/>
              <a:t>Japanese </a:t>
            </a:r>
            <a:r>
              <a:rPr lang="en-US" altLang="ja-JP" dirty="0"/>
              <a:t>College and University Portraits </a:t>
            </a:r>
            <a:r>
              <a:rPr lang="en-US" altLang="ja-JP" dirty="0" smtClean="0"/>
              <a:t/>
            </a:r>
            <a:br>
              <a:rPr lang="en-US" altLang="ja-JP" dirty="0" smtClean="0"/>
            </a:br>
            <a:r>
              <a:rPr lang="en-US" altLang="ja-JP" dirty="0" smtClean="0"/>
              <a:t>(</a:t>
            </a:r>
            <a:r>
              <a:rPr lang="en-US" altLang="ja-JP" dirty="0"/>
              <a:t>also called </a:t>
            </a:r>
            <a:r>
              <a:rPr lang="en-US" altLang="ja-JP" dirty="0" err="1"/>
              <a:t>Daigaku</a:t>
            </a:r>
            <a:r>
              <a:rPr lang="en-US" altLang="ja-JP" dirty="0"/>
              <a:t> Portraits</a:t>
            </a:r>
            <a:r>
              <a:rPr lang="en-US" altLang="ja-JP" dirty="0" smtClean="0"/>
              <a:t>)</a:t>
            </a:r>
          </a:p>
          <a:p>
            <a:pPr lvl="1"/>
            <a:r>
              <a:rPr lang="en-US" altLang="ja-JP" dirty="0" smtClean="0"/>
              <a:t>a </a:t>
            </a:r>
            <a:r>
              <a:rPr lang="en-US" altLang="ja-JP" dirty="0"/>
              <a:t>database of basic educational information on </a:t>
            </a:r>
            <a:r>
              <a:rPr lang="en-US" altLang="ja-JP" dirty="0" smtClean="0"/>
              <a:t>all Japanese </a:t>
            </a:r>
            <a:r>
              <a:rPr lang="en-US" altLang="ja-JP" dirty="0"/>
              <a:t>universities, was used to identify </a:t>
            </a:r>
            <a:r>
              <a:rPr lang="en-US" altLang="ja-JP" dirty="0" err="1"/>
              <a:t>informetrics</a:t>
            </a:r>
            <a:r>
              <a:rPr lang="en-US" altLang="ja-JP" dirty="0"/>
              <a:t>-related undergraduate and graduate faculties and the content of their course offerings. </a:t>
            </a:r>
            <a:endParaRPr lang="en-US" altLang="ja-JP" dirty="0" smtClean="0"/>
          </a:p>
          <a:p>
            <a:endParaRPr lang="en-US" altLang="ja-JP" dirty="0" smtClean="0"/>
          </a:p>
        </p:txBody>
      </p:sp>
      <p:sp>
        <p:nvSpPr>
          <p:cNvPr id="7" name="Titel 6"/>
          <p:cNvSpPr>
            <a:spLocks noGrp="1"/>
          </p:cNvSpPr>
          <p:nvPr>
            <p:ph type="title"/>
          </p:nvPr>
        </p:nvSpPr>
        <p:spPr/>
        <p:txBody>
          <a:bodyPr/>
          <a:lstStyle/>
          <a:p>
            <a:r>
              <a:rPr lang="en-US" altLang="ja-JP" dirty="0" smtClean="0"/>
              <a:t>III Informetrics Education: A </a:t>
            </a:r>
            <a:r>
              <a:rPr lang="en-US" altLang="ja-JP" dirty="0"/>
              <a:t>Case Study of Japan</a:t>
            </a:r>
            <a:r>
              <a:rPr lang="de-DE" dirty="0" smtClean="0"/>
              <a:t/>
            </a:r>
            <a:br>
              <a:rPr lang="de-DE" dirty="0" smtClean="0"/>
            </a:br>
            <a:r>
              <a:rPr lang="de-DE" dirty="0"/>
              <a:t/>
            </a:r>
            <a:br>
              <a:rPr lang="de-DE" dirty="0"/>
            </a:br>
            <a:r>
              <a:rPr lang="de-DE" b="0" dirty="0" smtClean="0"/>
              <a:t>Data</a:t>
            </a:r>
            <a:endParaRPr lang="de-DE" sz="1600" b="0" dirty="0"/>
          </a:p>
        </p:txBody>
      </p:sp>
    </p:spTree>
    <p:extLst>
      <p:ext uri="{BB962C8B-B14F-4D97-AF65-F5344CB8AC3E}">
        <p14:creationId xmlns:p14="http://schemas.microsoft.com/office/powerpoint/2010/main" val="2182197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6713" y="1673424"/>
            <a:ext cx="8229600" cy="5184576"/>
          </a:xfrm>
        </p:spPr>
        <p:txBody>
          <a:bodyPr>
            <a:normAutofit/>
          </a:bodyPr>
          <a:lstStyle/>
          <a:p>
            <a:endParaRPr lang="en-US" altLang="ja-JP" dirty="0" smtClean="0"/>
          </a:p>
          <a:p>
            <a:r>
              <a:rPr lang="en-US" altLang="ja-JP" dirty="0" smtClean="0"/>
              <a:t>Search on Web </a:t>
            </a:r>
            <a:r>
              <a:rPr lang="en-US" altLang="ja-JP" dirty="0"/>
              <a:t>of Science </a:t>
            </a:r>
            <a:endParaRPr lang="en-US" altLang="ja-JP" dirty="0" smtClean="0"/>
          </a:p>
          <a:p>
            <a:pPr lvl="1"/>
            <a:r>
              <a:rPr lang="en-GB" altLang="ja-JP" dirty="0" smtClean="0"/>
              <a:t>To compare </a:t>
            </a:r>
            <a:r>
              <a:rPr lang="en-GB" altLang="ja-JP" dirty="0"/>
              <a:t>with Germany, </a:t>
            </a:r>
            <a:r>
              <a:rPr lang="en-GB" altLang="ja-JP" dirty="0" smtClean="0"/>
              <a:t>search query used is as follows</a:t>
            </a:r>
          </a:p>
          <a:p>
            <a:pPr lvl="2"/>
            <a:r>
              <a:rPr lang="en-GB" altLang="ja-JP" sz="1600" dirty="0"/>
              <a:t>keyword = “bibliometric,” “</a:t>
            </a:r>
            <a:r>
              <a:rPr lang="en-GB" altLang="ja-JP" sz="1600" dirty="0" err="1"/>
              <a:t>scientometric</a:t>
            </a:r>
            <a:r>
              <a:rPr lang="en-GB" altLang="ja-JP" sz="1600" dirty="0"/>
              <a:t>,” “</a:t>
            </a:r>
            <a:r>
              <a:rPr lang="en-GB" altLang="ja-JP" sz="1600" dirty="0" err="1"/>
              <a:t>informetrics</a:t>
            </a:r>
            <a:r>
              <a:rPr lang="en-GB" altLang="ja-JP" sz="1600" dirty="0"/>
              <a:t>,” or “webometric” in the Topic field, </a:t>
            </a:r>
            <a:endParaRPr lang="en-GB" altLang="ja-JP" sz="1600" dirty="0" smtClean="0"/>
          </a:p>
          <a:p>
            <a:pPr lvl="2"/>
            <a:r>
              <a:rPr lang="en-GB" altLang="ja-JP" sz="1600" dirty="0" smtClean="0"/>
              <a:t>AND </a:t>
            </a:r>
            <a:r>
              <a:rPr lang="en-GB" altLang="ja-JP" sz="1600" dirty="0"/>
              <a:t>country = “Japan,” </a:t>
            </a:r>
            <a:endParaRPr lang="en-GB" altLang="ja-JP" sz="1600" dirty="0" smtClean="0"/>
          </a:p>
          <a:p>
            <a:pPr lvl="2"/>
            <a:r>
              <a:rPr lang="en-GB" altLang="ja-JP" sz="1600" dirty="0" smtClean="0"/>
              <a:t>And data </a:t>
            </a:r>
            <a:r>
              <a:rPr lang="en-GB" altLang="ja-JP" sz="1600" dirty="0"/>
              <a:t>source = core collection of “SCI,” “SSCI,” </a:t>
            </a:r>
            <a:r>
              <a:rPr lang="en-GB" altLang="ja-JP" sz="1600" dirty="0" smtClean="0"/>
              <a:t>two </a:t>
            </a:r>
            <a:r>
              <a:rPr lang="en-GB" altLang="ja-JP" sz="1600" dirty="0"/>
              <a:t>conferences, </a:t>
            </a:r>
            <a:endParaRPr lang="en-GB" altLang="ja-JP" sz="1600" dirty="0" smtClean="0"/>
          </a:p>
          <a:p>
            <a:pPr lvl="2"/>
            <a:r>
              <a:rPr lang="en-GB" altLang="ja-JP" sz="1600" dirty="0" smtClean="0"/>
              <a:t>And year </a:t>
            </a:r>
            <a:r>
              <a:rPr lang="en-GB" altLang="ja-JP" sz="1600" dirty="0"/>
              <a:t>= 2000 to 2017.</a:t>
            </a:r>
            <a:endParaRPr lang="ja-JP" altLang="ja-JP" sz="1600" dirty="0"/>
          </a:p>
          <a:p>
            <a:pPr lvl="1"/>
            <a:r>
              <a:rPr lang="en-GB" altLang="ja-JP" dirty="0"/>
              <a:t>This method involves much less work, but it omits those universities that do not publish papers.</a:t>
            </a:r>
            <a:endParaRPr lang="en-US" altLang="ja-JP" dirty="0" smtClean="0"/>
          </a:p>
        </p:txBody>
      </p:sp>
      <p:sp>
        <p:nvSpPr>
          <p:cNvPr id="6" name="Titel 6"/>
          <p:cNvSpPr>
            <a:spLocks noGrp="1"/>
          </p:cNvSpPr>
          <p:nvPr>
            <p:ph type="title"/>
          </p:nvPr>
        </p:nvSpPr>
        <p:spPr>
          <a:xfrm>
            <a:off x="300038" y="411163"/>
            <a:ext cx="8520112" cy="647700"/>
          </a:xfrm>
        </p:spPr>
        <p:txBody>
          <a:bodyPr/>
          <a:lstStyle/>
          <a:p>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b="0" dirty="0"/>
              <a:t/>
            </a:r>
            <a:br>
              <a:rPr lang="de-DE" b="0" dirty="0"/>
            </a:br>
            <a:r>
              <a:rPr lang="de-DE" b="0" dirty="0" err="1" smtClean="0"/>
              <a:t>Methods</a:t>
            </a:r>
            <a:r>
              <a:rPr lang="de-DE" b="0" dirty="0" smtClean="0"/>
              <a:t/>
            </a:r>
            <a:br>
              <a:rPr lang="de-DE" b="0" dirty="0" smtClean="0"/>
            </a:br>
            <a:endParaRPr lang="de-DE" sz="1600" b="0" dirty="0"/>
          </a:p>
        </p:txBody>
      </p:sp>
    </p:spTree>
    <p:extLst>
      <p:ext uri="{BB962C8B-B14F-4D97-AF65-F5344CB8AC3E}">
        <p14:creationId xmlns:p14="http://schemas.microsoft.com/office/powerpoint/2010/main" val="354962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6713" y="1706347"/>
            <a:ext cx="8579296" cy="5184576"/>
          </a:xfrm>
        </p:spPr>
        <p:txBody>
          <a:bodyPr>
            <a:normAutofit/>
          </a:bodyPr>
          <a:lstStyle/>
          <a:p>
            <a:endParaRPr lang="en-US" altLang="ja-JP" dirty="0" smtClean="0"/>
          </a:p>
          <a:p>
            <a:r>
              <a:rPr lang="en-US" altLang="ja-JP" dirty="0" smtClean="0"/>
              <a:t>Search universities’ syllabus websites </a:t>
            </a:r>
          </a:p>
          <a:p>
            <a:pPr lvl="1"/>
            <a:r>
              <a:rPr lang="en-GB" altLang="ja-JP" dirty="0" smtClean="0"/>
              <a:t>find syllabi by particular </a:t>
            </a:r>
            <a:r>
              <a:rPr lang="en-GB" altLang="ja-JP" dirty="0" err="1" smtClean="0"/>
              <a:t>informetrics</a:t>
            </a:r>
            <a:r>
              <a:rPr lang="en-GB" altLang="ja-JP" dirty="0" smtClean="0"/>
              <a:t> researchers</a:t>
            </a:r>
          </a:p>
          <a:p>
            <a:pPr lvl="1"/>
            <a:r>
              <a:rPr lang="en-US" altLang="ja-JP" dirty="0" smtClean="0"/>
              <a:t>Review the syllabi </a:t>
            </a:r>
            <a:r>
              <a:rPr lang="en-US" altLang="ja-JP" dirty="0"/>
              <a:t>related to </a:t>
            </a:r>
            <a:r>
              <a:rPr lang="en-US" altLang="ja-JP" dirty="0" err="1"/>
              <a:t>informetrics</a:t>
            </a:r>
            <a:r>
              <a:rPr lang="en-US" altLang="ja-JP" dirty="0"/>
              <a:t> education </a:t>
            </a:r>
            <a:r>
              <a:rPr lang="en-US" altLang="ja-JP" dirty="0" smtClean="0"/>
              <a:t>to specify </a:t>
            </a:r>
            <a:r>
              <a:rPr lang="en-US" altLang="ja-JP" dirty="0"/>
              <a:t>relevant Japanese keywords for further </a:t>
            </a:r>
            <a:r>
              <a:rPr lang="en-US" altLang="ja-JP" dirty="0" smtClean="0"/>
              <a:t>searches: </a:t>
            </a:r>
          </a:p>
          <a:p>
            <a:pPr lvl="2"/>
            <a:r>
              <a:rPr lang="en-US" altLang="ja-JP" sz="1600" dirty="0" smtClean="0"/>
              <a:t>“</a:t>
            </a:r>
            <a:r>
              <a:rPr lang="ja-JP" altLang="ja-JP" sz="1600" dirty="0"/>
              <a:t>ビブリオメトリックス</a:t>
            </a:r>
            <a:r>
              <a:rPr lang="en-US" altLang="ja-JP" sz="1600" dirty="0"/>
              <a:t> </a:t>
            </a:r>
            <a:r>
              <a:rPr lang="en-US" altLang="ja-JP" sz="1600" dirty="0" smtClean="0"/>
              <a:t>(bibliometrics) </a:t>
            </a:r>
            <a:r>
              <a:rPr lang="en-US" altLang="ja-JP" sz="1600" dirty="0"/>
              <a:t>or </a:t>
            </a:r>
            <a:r>
              <a:rPr lang="ja-JP" altLang="ja-JP" sz="1600" dirty="0"/>
              <a:t>計量書誌学</a:t>
            </a:r>
            <a:r>
              <a:rPr lang="en-US" altLang="ja-JP" sz="1600" dirty="0"/>
              <a:t> (bibliometrics) </a:t>
            </a:r>
            <a:r>
              <a:rPr lang="en-US" altLang="ja-JP" sz="1600" dirty="0" smtClean="0"/>
              <a:t/>
            </a:r>
            <a:br>
              <a:rPr lang="en-US" altLang="ja-JP" sz="1600" dirty="0" smtClean="0"/>
            </a:br>
            <a:r>
              <a:rPr lang="en-US" altLang="ja-JP" sz="1600" dirty="0" smtClean="0"/>
              <a:t>or </a:t>
            </a:r>
            <a:r>
              <a:rPr lang="ja-JP" altLang="ja-JP" sz="1600" dirty="0"/>
              <a:t>科学計量学</a:t>
            </a:r>
            <a:r>
              <a:rPr lang="en-US" altLang="ja-JP" sz="1600" dirty="0"/>
              <a:t> </a:t>
            </a:r>
            <a:r>
              <a:rPr lang="en-US" altLang="ja-JP" sz="1600" dirty="0" smtClean="0"/>
              <a:t>(scientometrics</a:t>
            </a:r>
            <a:r>
              <a:rPr lang="en-US" altLang="ja-JP" sz="1600" dirty="0"/>
              <a:t>)”</a:t>
            </a:r>
            <a:endParaRPr lang="en-US" altLang="ja-JP" sz="1600" dirty="0" smtClean="0"/>
          </a:p>
          <a:p>
            <a:pPr lvl="1"/>
            <a:r>
              <a:rPr lang="en-US" altLang="ja-JP" dirty="0" smtClean="0"/>
              <a:t>Google search </a:t>
            </a:r>
            <a:r>
              <a:rPr lang="en-US" altLang="ja-JP" dirty="0"/>
              <a:t>the university websites for relevant courses using the Japanese keywords </a:t>
            </a:r>
            <a:endParaRPr lang="en-US" altLang="ja-JP" dirty="0" smtClean="0"/>
          </a:p>
          <a:p>
            <a:pPr lvl="2"/>
            <a:r>
              <a:rPr lang="en-US" altLang="ja-JP" sz="1600" dirty="0" smtClean="0"/>
              <a:t>“</a:t>
            </a:r>
            <a:r>
              <a:rPr lang="ja-JP" altLang="ja-JP" sz="1600" dirty="0"/>
              <a:t>シラバス</a:t>
            </a:r>
            <a:r>
              <a:rPr lang="en-US" altLang="ja-JP" sz="1600" dirty="0"/>
              <a:t> (syllabus)” AND “</a:t>
            </a:r>
            <a:r>
              <a:rPr lang="ja-JP" altLang="ja-JP" sz="1600" dirty="0"/>
              <a:t>ビブリオメトリックス</a:t>
            </a:r>
            <a:r>
              <a:rPr lang="en-US" altLang="ja-JP" sz="1600" dirty="0"/>
              <a:t> (bibliometrics) </a:t>
            </a:r>
            <a:r>
              <a:rPr lang="en-US" altLang="ja-JP" sz="1600" dirty="0" smtClean="0"/>
              <a:t/>
            </a:r>
            <a:br>
              <a:rPr lang="en-US" altLang="ja-JP" sz="1600" dirty="0" smtClean="0"/>
            </a:br>
            <a:r>
              <a:rPr lang="en-US" altLang="ja-JP" sz="1600" dirty="0" smtClean="0"/>
              <a:t>or </a:t>
            </a:r>
            <a:r>
              <a:rPr lang="ja-JP" altLang="ja-JP" sz="1600" dirty="0"/>
              <a:t>計量書誌学</a:t>
            </a:r>
            <a:r>
              <a:rPr lang="en-US" altLang="ja-JP" sz="1600" dirty="0"/>
              <a:t> (bibliometrics) or </a:t>
            </a:r>
            <a:r>
              <a:rPr lang="ja-JP" altLang="ja-JP" sz="1600" dirty="0"/>
              <a:t>科学計量学</a:t>
            </a:r>
            <a:r>
              <a:rPr lang="en-US" altLang="ja-JP" sz="1600" dirty="0"/>
              <a:t> </a:t>
            </a:r>
            <a:r>
              <a:rPr lang="en-US" altLang="ja-JP" sz="1600" dirty="0" smtClean="0"/>
              <a:t>(scientometrics)”  </a:t>
            </a:r>
          </a:p>
          <a:p>
            <a:r>
              <a:rPr lang="en-GB" altLang="ja-JP" dirty="0"/>
              <a:t>Search the </a:t>
            </a:r>
            <a:r>
              <a:rPr lang="en-GB" altLang="ja-JP" dirty="0" err="1"/>
              <a:t>Digaku</a:t>
            </a:r>
            <a:r>
              <a:rPr lang="en-GB" altLang="ja-JP" dirty="0"/>
              <a:t> Portraits to collect  database by using keywords possibly relevant to informetrics. </a:t>
            </a:r>
          </a:p>
          <a:p>
            <a:pPr lvl="1"/>
            <a:r>
              <a:rPr lang="en-GB" altLang="ja-JP" dirty="0"/>
              <a:t>In Japan, there are more than 700 universities, including 85 national universities. </a:t>
            </a:r>
          </a:p>
          <a:p>
            <a:pPr lvl="1"/>
            <a:r>
              <a:rPr lang="en-GB" altLang="ja-JP" dirty="0"/>
              <a:t>Unfortunately, there are no portals that allow for national searches of syllabi or courses. </a:t>
            </a:r>
            <a:endParaRPr lang="en-US" altLang="ja-JP" dirty="0"/>
          </a:p>
          <a:p>
            <a:pPr lvl="2"/>
            <a:endParaRPr lang="en-GB" altLang="ja-JP" sz="1600" dirty="0" smtClean="0"/>
          </a:p>
        </p:txBody>
      </p:sp>
      <p:sp>
        <p:nvSpPr>
          <p:cNvPr id="6" name="Titel 6"/>
          <p:cNvSpPr>
            <a:spLocks noGrp="1"/>
          </p:cNvSpPr>
          <p:nvPr>
            <p:ph type="title"/>
          </p:nvPr>
        </p:nvSpPr>
        <p:spPr>
          <a:xfrm>
            <a:off x="300038" y="411163"/>
            <a:ext cx="8520112" cy="647700"/>
          </a:xfrm>
        </p:spPr>
        <p:txBody>
          <a:bodyPr/>
          <a:lstStyle/>
          <a:p>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b="0" dirty="0" smtClean="0"/>
              <a:t/>
            </a:r>
            <a:br>
              <a:rPr lang="de-DE" b="0" dirty="0" smtClean="0"/>
            </a:br>
            <a:r>
              <a:rPr lang="de-DE" b="0" dirty="0" err="1" smtClean="0"/>
              <a:t>Methods</a:t>
            </a:r>
            <a:endParaRPr lang="de-DE" b="0" dirty="0"/>
          </a:p>
        </p:txBody>
      </p:sp>
    </p:spTree>
    <p:extLst>
      <p:ext uri="{BB962C8B-B14F-4D97-AF65-F5344CB8AC3E}">
        <p14:creationId xmlns:p14="http://schemas.microsoft.com/office/powerpoint/2010/main" val="2403499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78564" y="2273372"/>
            <a:ext cx="8021616" cy="3777375"/>
          </a:xfrm>
          <a:prstGeom prst="rect">
            <a:avLst/>
          </a:prstGeom>
        </p:spPr>
      </p:pic>
      <p:sp>
        <p:nvSpPr>
          <p:cNvPr id="7" name="Titel 6"/>
          <p:cNvSpPr>
            <a:spLocks noGrp="1"/>
          </p:cNvSpPr>
          <p:nvPr>
            <p:ph type="title"/>
          </p:nvPr>
        </p:nvSpPr>
        <p:spPr>
          <a:xfrm>
            <a:off x="300038" y="411163"/>
            <a:ext cx="8520112" cy="647700"/>
          </a:xfrm>
        </p:spPr>
        <p:txBody>
          <a:bodyPr/>
          <a:lstStyle/>
          <a:p>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b="0" dirty="0"/>
              <a:t/>
            </a:r>
            <a:br>
              <a:rPr lang="de-DE" b="0" dirty="0"/>
            </a:br>
            <a:r>
              <a:rPr lang="de-DE" b="0" dirty="0" err="1" smtClean="0"/>
              <a:t>Results</a:t>
            </a:r>
            <a:endParaRPr lang="de-DE" b="0" dirty="0"/>
          </a:p>
        </p:txBody>
      </p:sp>
      <p:sp>
        <p:nvSpPr>
          <p:cNvPr id="3" name="Rechteck 2"/>
          <p:cNvSpPr/>
          <p:nvPr/>
        </p:nvSpPr>
        <p:spPr>
          <a:xfrm>
            <a:off x="232363" y="1476559"/>
            <a:ext cx="8911637" cy="830997"/>
          </a:xfrm>
          <a:prstGeom prst="rect">
            <a:avLst/>
          </a:prstGeom>
        </p:spPr>
        <p:txBody>
          <a:bodyPr wrap="square">
            <a:spAutoFit/>
          </a:bodyPr>
          <a:lstStyle/>
          <a:p>
            <a:r>
              <a:rPr lang="en-US" altLang="ja-JP" sz="1600" dirty="0"/>
              <a:t>The search of the Web of Science revealed </a:t>
            </a:r>
            <a:r>
              <a:rPr lang="en-US" altLang="ja-JP" sz="1600" dirty="0">
                <a:solidFill>
                  <a:schemeClr val="accent1">
                    <a:lumMod val="75000"/>
                  </a:schemeClr>
                </a:solidFill>
              </a:rPr>
              <a:t>90 Japanese publications </a:t>
            </a:r>
            <a:r>
              <a:rPr lang="en-US" altLang="ja-JP" sz="1600" dirty="0"/>
              <a:t>in the informetrics area during the period of 2000–2017. Based on these publications, </a:t>
            </a:r>
            <a:r>
              <a:rPr lang="en-US" altLang="ja-JP" sz="1600" dirty="0">
                <a:solidFill>
                  <a:schemeClr val="accent1">
                    <a:lumMod val="75000"/>
                  </a:schemeClr>
                </a:solidFill>
              </a:rPr>
              <a:t>37 Japanese organizations</a:t>
            </a:r>
            <a:r>
              <a:rPr lang="en-US" altLang="ja-JP" sz="1600" dirty="0"/>
              <a:t>, including </a:t>
            </a:r>
            <a:r>
              <a:rPr lang="en-US" altLang="ja-JP" sz="1600" dirty="0">
                <a:solidFill>
                  <a:schemeClr val="accent1">
                    <a:lumMod val="75000"/>
                  </a:schemeClr>
                </a:solidFill>
              </a:rPr>
              <a:t>31 Japanese universities and national institutes</a:t>
            </a:r>
            <a:r>
              <a:rPr lang="en-US" altLang="ja-JP" sz="1600" dirty="0"/>
              <a:t>, were identified. </a:t>
            </a:r>
          </a:p>
        </p:txBody>
      </p:sp>
    </p:spTree>
    <p:extLst>
      <p:ext uri="{BB962C8B-B14F-4D97-AF65-F5344CB8AC3E}">
        <p14:creationId xmlns:p14="http://schemas.microsoft.com/office/powerpoint/2010/main" val="3596116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19" y="1689253"/>
            <a:ext cx="8496944" cy="5400600"/>
          </a:xfrm>
        </p:spPr>
        <p:txBody>
          <a:bodyPr>
            <a:normAutofit/>
          </a:bodyPr>
          <a:lstStyle/>
          <a:p>
            <a:pPr marL="0" indent="0">
              <a:buNone/>
            </a:pPr>
            <a:r>
              <a:rPr lang="en-US" altLang="ja-JP" dirty="0" smtClean="0"/>
              <a:t>By keyword </a:t>
            </a:r>
            <a:r>
              <a:rPr lang="en-US" altLang="ja-JP" dirty="0"/>
              <a:t>search</a:t>
            </a:r>
            <a:endParaRPr lang="en-US" altLang="ja-JP" dirty="0" smtClean="0"/>
          </a:p>
          <a:p>
            <a:r>
              <a:rPr lang="en-US" altLang="ja-JP" dirty="0" smtClean="0"/>
              <a:t>the </a:t>
            </a:r>
            <a:r>
              <a:rPr lang="en-US" altLang="ja-JP" dirty="0"/>
              <a:t>programs </a:t>
            </a:r>
            <a:r>
              <a:rPr lang="en-US" altLang="ja-JP" dirty="0" smtClean="0"/>
              <a:t>identified can </a:t>
            </a:r>
            <a:r>
              <a:rPr lang="en-US" altLang="ja-JP" dirty="0"/>
              <a:t>be roughly classified into two </a:t>
            </a:r>
            <a:r>
              <a:rPr lang="en-US" altLang="ja-JP" dirty="0" smtClean="0"/>
              <a:t>categories related to</a:t>
            </a:r>
          </a:p>
          <a:p>
            <a:pPr lvl="1"/>
            <a:r>
              <a:rPr lang="en-US" altLang="ja-JP" dirty="0">
                <a:solidFill>
                  <a:schemeClr val="bg2">
                    <a:lumMod val="60000"/>
                    <a:lumOff val="40000"/>
                  </a:schemeClr>
                </a:solidFill>
              </a:rPr>
              <a:t>(</a:t>
            </a:r>
            <a:r>
              <a:rPr lang="en-US" altLang="ja-JP" dirty="0">
                <a:solidFill>
                  <a:schemeClr val="bg2">
                    <a:lumMod val="60000"/>
                    <a:lumOff val="40000"/>
                  </a:schemeClr>
                </a:solidFill>
              </a:rPr>
              <a:t>1) </a:t>
            </a:r>
            <a:r>
              <a:rPr lang="en-US" altLang="ja-JP" dirty="0">
                <a:solidFill>
                  <a:schemeClr val="bg2">
                    <a:lumMod val="60000"/>
                    <a:lumOff val="40000"/>
                  </a:schemeClr>
                </a:solidFill>
              </a:rPr>
              <a:t>LIS</a:t>
            </a:r>
          </a:p>
          <a:p>
            <a:pPr lvl="2"/>
            <a:r>
              <a:rPr lang="en-US" altLang="ja-JP" dirty="0" smtClean="0">
                <a:solidFill>
                  <a:srgbClr val="C00000"/>
                </a:solidFill>
              </a:rPr>
              <a:t>the Univ. </a:t>
            </a:r>
            <a:r>
              <a:rPr lang="en-US" altLang="ja-JP" dirty="0">
                <a:solidFill>
                  <a:srgbClr val="C00000"/>
                </a:solidFill>
              </a:rPr>
              <a:t>of </a:t>
            </a:r>
            <a:r>
              <a:rPr lang="en-US" altLang="ja-JP" dirty="0" smtClean="0">
                <a:solidFill>
                  <a:srgbClr val="C00000"/>
                </a:solidFill>
              </a:rPr>
              <a:t>Tsukuba, </a:t>
            </a:r>
            <a:r>
              <a:rPr lang="en-US" altLang="ja-JP" dirty="0" err="1" smtClean="0">
                <a:solidFill>
                  <a:srgbClr val="C00000"/>
                </a:solidFill>
              </a:rPr>
              <a:t>NII</a:t>
            </a:r>
            <a:r>
              <a:rPr lang="en-US" altLang="ja-JP" dirty="0" smtClean="0">
                <a:solidFill>
                  <a:srgbClr val="C00000"/>
                </a:solidFill>
              </a:rPr>
              <a:t> …</a:t>
            </a:r>
          </a:p>
          <a:p>
            <a:pPr lvl="1"/>
            <a:r>
              <a:rPr lang="en-US" altLang="ja-JP" dirty="0" smtClean="0"/>
              <a:t>(</a:t>
            </a:r>
            <a:r>
              <a:rPr lang="en-US" altLang="ja-JP" dirty="0"/>
              <a:t>2) </a:t>
            </a:r>
            <a:r>
              <a:rPr lang="en-US" altLang="ja-JP" dirty="0">
                <a:solidFill>
                  <a:schemeClr val="bg2">
                    <a:lumMod val="60000"/>
                    <a:lumOff val="40000"/>
                  </a:schemeClr>
                </a:solidFill>
              </a:rPr>
              <a:t>science policy </a:t>
            </a:r>
            <a:r>
              <a:rPr lang="en-US" altLang="ja-JP" dirty="0" smtClean="0">
                <a:solidFill>
                  <a:schemeClr val="bg2">
                    <a:lumMod val="60000"/>
                    <a:lumOff val="40000"/>
                  </a:schemeClr>
                </a:solidFill>
              </a:rPr>
              <a:t>and innovation</a:t>
            </a:r>
          </a:p>
          <a:p>
            <a:pPr lvl="2"/>
            <a:r>
              <a:rPr lang="en-US" altLang="ja-JP" dirty="0" smtClean="0"/>
              <a:t> Tokyo </a:t>
            </a:r>
            <a:r>
              <a:rPr lang="en-US" altLang="ja-JP" dirty="0"/>
              <a:t>Institute of Technology, </a:t>
            </a:r>
            <a:r>
              <a:rPr lang="en-US" altLang="ja-JP" dirty="0" smtClean="0"/>
              <a:t>National </a:t>
            </a:r>
            <a:r>
              <a:rPr lang="en-US" altLang="ja-JP" dirty="0"/>
              <a:t>Graduate Institute for Policy Studies (GRIPS), Japan Advanced Institute of Science and Technology (JAIST), and Kyushu </a:t>
            </a:r>
            <a:r>
              <a:rPr lang="en-US" altLang="ja-JP" dirty="0" err="1" smtClean="0"/>
              <a:t>Univ</a:t>
            </a:r>
            <a:r>
              <a:rPr lang="en-US" altLang="ja-JP" dirty="0" smtClean="0"/>
              <a:t> …</a:t>
            </a:r>
          </a:p>
          <a:p>
            <a:r>
              <a:rPr lang="en-US" altLang="ja-JP" dirty="0" smtClean="0"/>
              <a:t>Few universities </a:t>
            </a:r>
            <a:r>
              <a:rPr lang="en-US" altLang="ja-JP" dirty="0"/>
              <a:t>provide courses for </a:t>
            </a:r>
            <a:r>
              <a:rPr lang="en-US" altLang="ja-JP" dirty="0">
                <a:solidFill>
                  <a:schemeClr val="bg2">
                    <a:lumMod val="60000"/>
                    <a:lumOff val="40000"/>
                  </a:schemeClr>
                </a:solidFill>
              </a:rPr>
              <a:t>undergraduate </a:t>
            </a:r>
            <a:r>
              <a:rPr lang="en-US" altLang="ja-JP" dirty="0"/>
              <a:t>students, except the </a:t>
            </a:r>
            <a:r>
              <a:rPr lang="en-US" altLang="ja-JP" dirty="0" err="1"/>
              <a:t>Univ</a:t>
            </a:r>
            <a:r>
              <a:rPr lang="en-US" altLang="ja-JP" dirty="0"/>
              <a:t> of Tsukuba.</a:t>
            </a:r>
          </a:p>
          <a:p>
            <a:r>
              <a:rPr lang="en-US" altLang="ja-JP" dirty="0"/>
              <a:t>Lots of universities offer the courses differently in irregular ways.</a:t>
            </a:r>
          </a:p>
          <a:p>
            <a:pPr lvl="1"/>
            <a:r>
              <a:rPr lang="en-US" altLang="ja-JP" dirty="0"/>
              <a:t>ask informetrics researchers to provide related courses for temporal periods when </a:t>
            </a:r>
            <a:r>
              <a:rPr lang="en-US" altLang="ja-JP" dirty="0" smtClean="0"/>
              <a:t>needed: 	</a:t>
            </a:r>
            <a:r>
              <a:rPr lang="en-US" altLang="ja-JP" dirty="0" err="1" smtClean="0"/>
              <a:t>Univ</a:t>
            </a:r>
            <a:r>
              <a:rPr lang="en-US" altLang="ja-JP" dirty="0" smtClean="0"/>
              <a:t> </a:t>
            </a:r>
            <a:r>
              <a:rPr lang="en-US" altLang="ja-JP" dirty="0"/>
              <a:t>of Tokyo, Chiba </a:t>
            </a:r>
            <a:r>
              <a:rPr lang="en-US" altLang="ja-JP" dirty="0" err="1"/>
              <a:t>Univ</a:t>
            </a:r>
            <a:r>
              <a:rPr lang="en-US" altLang="ja-JP" dirty="0"/>
              <a:t>…</a:t>
            </a:r>
          </a:p>
          <a:p>
            <a:pPr lvl="1"/>
            <a:r>
              <a:rPr lang="en-US" altLang="ja-JP" dirty="0"/>
              <a:t>special seminars offered at business schools or for university research administrators (</a:t>
            </a:r>
            <a:r>
              <a:rPr lang="en-US" altLang="ja-JP" dirty="0" err="1"/>
              <a:t>URAs</a:t>
            </a:r>
            <a:r>
              <a:rPr lang="en-US" altLang="ja-JP" dirty="0" smtClean="0"/>
              <a:t>): 	</a:t>
            </a:r>
            <a:r>
              <a:rPr lang="en-US" altLang="ja-JP" dirty="0" err="1" smtClean="0"/>
              <a:t>Hitotsubashi</a:t>
            </a:r>
            <a:r>
              <a:rPr lang="en-US" altLang="ja-JP" dirty="0" smtClean="0"/>
              <a:t> </a:t>
            </a:r>
            <a:r>
              <a:rPr lang="en-US" altLang="ja-JP" dirty="0" err="1"/>
              <a:t>Univ</a:t>
            </a:r>
            <a:r>
              <a:rPr lang="en-US" altLang="ja-JP" dirty="0"/>
              <a:t>, Kyoto </a:t>
            </a:r>
            <a:r>
              <a:rPr lang="en-US" altLang="ja-JP" dirty="0" err="1"/>
              <a:t>Univ</a:t>
            </a:r>
            <a:r>
              <a:rPr lang="en-US" altLang="ja-JP" dirty="0"/>
              <a:t>…</a:t>
            </a:r>
          </a:p>
          <a:p>
            <a:pPr lvl="1"/>
            <a:r>
              <a:rPr lang="en-US" altLang="ja-JP" dirty="0"/>
              <a:t>as part of courses in omnibus form</a:t>
            </a:r>
          </a:p>
          <a:p>
            <a:pPr lvl="2"/>
            <a:r>
              <a:rPr lang="en-US" altLang="ja-JP" dirty="0" smtClean="0"/>
              <a:t>Univ. </a:t>
            </a:r>
            <a:r>
              <a:rPr lang="en-US" altLang="ja-JP" dirty="0"/>
              <a:t>of Tokyo…</a:t>
            </a:r>
          </a:p>
          <a:p>
            <a:pPr lvl="2"/>
            <a:endParaRPr lang="en-US" altLang="ja-JP" dirty="0" smtClean="0"/>
          </a:p>
        </p:txBody>
      </p:sp>
      <p:sp>
        <p:nvSpPr>
          <p:cNvPr id="6" name="Titel 6"/>
          <p:cNvSpPr>
            <a:spLocks noGrp="1"/>
          </p:cNvSpPr>
          <p:nvPr>
            <p:ph type="title"/>
          </p:nvPr>
        </p:nvSpPr>
        <p:spPr>
          <a:xfrm>
            <a:off x="300038" y="411163"/>
            <a:ext cx="8520112" cy="647700"/>
          </a:xfrm>
        </p:spPr>
        <p:txBody>
          <a:bodyPr/>
          <a:lstStyle/>
          <a:p>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dirty="0" smtClean="0"/>
              <a:t/>
            </a:r>
            <a:br>
              <a:rPr lang="de-DE" dirty="0" smtClean="0"/>
            </a:br>
            <a:r>
              <a:rPr lang="de-DE" b="0" dirty="0" err="1" smtClean="0"/>
              <a:t>Results</a:t>
            </a:r>
            <a:endParaRPr lang="de-DE" b="0" dirty="0"/>
          </a:p>
        </p:txBody>
      </p:sp>
    </p:spTree>
    <p:extLst>
      <p:ext uri="{BB962C8B-B14F-4D97-AF65-F5344CB8AC3E}">
        <p14:creationId xmlns:p14="http://schemas.microsoft.com/office/powerpoint/2010/main" val="2045707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b="0" dirty="0"/>
              <a:t/>
            </a:r>
            <a:br>
              <a:rPr lang="de-DE" b="0" dirty="0"/>
            </a:br>
            <a:r>
              <a:rPr lang="de-DE" b="0" dirty="0" smtClean="0"/>
              <a:t>Summary </a:t>
            </a:r>
            <a:r>
              <a:rPr lang="de-DE" b="0" dirty="0" err="1" smtClean="0"/>
              <a:t>of</a:t>
            </a:r>
            <a:r>
              <a:rPr lang="de-DE" b="0" dirty="0" smtClean="0"/>
              <a:t> </a:t>
            </a:r>
            <a:r>
              <a:rPr lang="de-DE" b="0" dirty="0" err="1" smtClean="0"/>
              <a:t>the</a:t>
            </a:r>
            <a:r>
              <a:rPr lang="de-DE" b="0" dirty="0" smtClean="0"/>
              <a:t> </a:t>
            </a:r>
            <a:r>
              <a:rPr lang="de-DE" b="0" dirty="0" err="1" smtClean="0"/>
              <a:t>results</a:t>
            </a:r>
            <a:endParaRPr lang="de-DE" b="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523810053"/>
              </p:ext>
            </p:extLst>
          </p:nvPr>
        </p:nvGraphicFramePr>
        <p:xfrm>
          <a:off x="363515" y="1509020"/>
          <a:ext cx="8659539" cy="5160203"/>
        </p:xfrm>
        <a:graphic>
          <a:graphicData uri="http://schemas.openxmlformats.org/drawingml/2006/table">
            <a:tbl>
              <a:tblPr firstRow="1" bandRow="1">
                <a:tableStyleId>{AF606853-7671-496A-8E4F-DF71F8EC918B}</a:tableStyleId>
              </a:tblPr>
              <a:tblGrid>
                <a:gridCol w="1565056">
                  <a:extLst>
                    <a:ext uri="{9D8B030D-6E8A-4147-A177-3AD203B41FA5}">
                      <a16:colId xmlns:a16="http://schemas.microsoft.com/office/drawing/2014/main" val="20000"/>
                    </a:ext>
                  </a:extLst>
                </a:gridCol>
                <a:gridCol w="2004996">
                  <a:extLst>
                    <a:ext uri="{9D8B030D-6E8A-4147-A177-3AD203B41FA5}">
                      <a16:colId xmlns:a16="http://schemas.microsoft.com/office/drawing/2014/main" val="20001"/>
                    </a:ext>
                  </a:extLst>
                </a:gridCol>
                <a:gridCol w="1642094">
                  <a:extLst>
                    <a:ext uri="{9D8B030D-6E8A-4147-A177-3AD203B41FA5}">
                      <a16:colId xmlns:a16="http://schemas.microsoft.com/office/drawing/2014/main" val="20002"/>
                    </a:ext>
                  </a:extLst>
                </a:gridCol>
                <a:gridCol w="987972">
                  <a:extLst>
                    <a:ext uri="{9D8B030D-6E8A-4147-A177-3AD203B41FA5}">
                      <a16:colId xmlns:a16="http://schemas.microsoft.com/office/drawing/2014/main" val="20003"/>
                    </a:ext>
                  </a:extLst>
                </a:gridCol>
                <a:gridCol w="945931">
                  <a:extLst>
                    <a:ext uri="{9D8B030D-6E8A-4147-A177-3AD203B41FA5}">
                      <a16:colId xmlns:a16="http://schemas.microsoft.com/office/drawing/2014/main" val="20004"/>
                    </a:ext>
                  </a:extLst>
                </a:gridCol>
                <a:gridCol w="1513490">
                  <a:extLst>
                    <a:ext uri="{9D8B030D-6E8A-4147-A177-3AD203B41FA5}">
                      <a16:colId xmlns:a16="http://schemas.microsoft.com/office/drawing/2014/main" val="20005"/>
                    </a:ext>
                  </a:extLst>
                </a:gridCol>
              </a:tblGrid>
              <a:tr h="536383">
                <a:tc>
                  <a:txBody>
                    <a:bodyPr/>
                    <a:lstStyle/>
                    <a:p>
                      <a:r>
                        <a:rPr lang="de-DE" sz="1200" dirty="0" smtClean="0"/>
                        <a:t>University</a:t>
                      </a:r>
                      <a:endParaRPr lang="de-DE" sz="1200" dirty="0"/>
                    </a:p>
                  </a:txBody>
                  <a:tcPr anchor="ctr"/>
                </a:tc>
                <a:tc>
                  <a:txBody>
                    <a:bodyPr/>
                    <a:lstStyle/>
                    <a:p>
                      <a:r>
                        <a:rPr lang="de-DE" sz="1200" dirty="0" smtClean="0"/>
                        <a:t>Course</a:t>
                      </a:r>
                      <a:endParaRPr lang="de-DE" sz="1200" dirty="0"/>
                    </a:p>
                  </a:txBody>
                  <a:tcPr anchor="ctr"/>
                </a:tc>
                <a:tc>
                  <a:txBody>
                    <a:bodyPr/>
                    <a:lstStyle/>
                    <a:p>
                      <a:r>
                        <a:rPr lang="de-DE" sz="1200" smtClean="0"/>
                        <a:t>Module</a:t>
                      </a:r>
                      <a:r>
                        <a:rPr lang="de-DE" sz="1200" baseline="0" smtClean="0"/>
                        <a:t> |</a:t>
                      </a:r>
                      <a:r>
                        <a:rPr lang="de-DE" sz="1200" smtClean="0"/>
                        <a:t> Seminar</a:t>
                      </a:r>
                      <a:endParaRPr lang="de-DE" sz="1200" dirty="0"/>
                    </a:p>
                  </a:txBody>
                  <a:tcPr anchor="ctr"/>
                </a:tc>
                <a:tc>
                  <a:txBody>
                    <a:bodyPr/>
                    <a:lstStyle/>
                    <a:p>
                      <a:pPr algn="ctr"/>
                      <a:r>
                        <a:rPr lang="de-DE" sz="1200" dirty="0" err="1" smtClean="0"/>
                        <a:t>Number</a:t>
                      </a:r>
                      <a:r>
                        <a:rPr lang="de-DE" sz="1200" dirty="0" smtClean="0"/>
                        <a:t> </a:t>
                      </a:r>
                      <a:r>
                        <a:rPr lang="de-DE" sz="1200" dirty="0" err="1" smtClean="0"/>
                        <a:t>of</a:t>
                      </a:r>
                      <a:r>
                        <a:rPr lang="de-DE" sz="1200" dirty="0" smtClean="0"/>
                        <a:t> </a:t>
                      </a:r>
                      <a:r>
                        <a:rPr lang="de-DE" sz="1200" dirty="0" err="1" smtClean="0"/>
                        <a:t>Credits</a:t>
                      </a:r>
                      <a:endParaRPr lang="de-DE" sz="1200" dirty="0"/>
                    </a:p>
                  </a:txBody>
                  <a:tcPr anchor="ctr"/>
                </a:tc>
                <a:tc>
                  <a:txBody>
                    <a:bodyPr/>
                    <a:lstStyle/>
                    <a:p>
                      <a:r>
                        <a:rPr lang="de-DE" sz="1200" dirty="0" smtClean="0"/>
                        <a:t>Duration</a:t>
                      </a:r>
                      <a:endParaRPr lang="de-DE" sz="1200" dirty="0"/>
                    </a:p>
                  </a:txBody>
                  <a:tcPr anchor="ctr"/>
                </a:tc>
                <a:tc>
                  <a:txBody>
                    <a:bodyPr/>
                    <a:lstStyle/>
                    <a:p>
                      <a:pPr algn="ctr"/>
                      <a:r>
                        <a:rPr lang="de-DE" sz="1200" dirty="0" smtClean="0"/>
                        <a:t>Keywords</a:t>
                      </a:r>
                      <a:endParaRPr lang="de-DE" sz="1200" dirty="0"/>
                    </a:p>
                  </a:txBody>
                  <a:tcPr anchor="ctr"/>
                </a:tc>
                <a:extLst>
                  <a:ext uri="{0D108BD9-81ED-4DB2-BD59-A6C34878D82A}">
                    <a16:rowId xmlns:a16="http://schemas.microsoft.com/office/drawing/2014/main" val="10000"/>
                  </a:ext>
                </a:extLst>
              </a:tr>
              <a:tr h="715178">
                <a:tc>
                  <a:txBody>
                    <a:bodyPr/>
                    <a:lstStyle/>
                    <a:p>
                      <a:r>
                        <a:rPr lang="en-GB" sz="1000" dirty="0" smtClean="0">
                          <a:solidFill>
                            <a:srgbClr val="FFFF00"/>
                          </a:solidFill>
                        </a:rPr>
                        <a:t>University of Tsukuba</a:t>
                      </a:r>
                    </a:p>
                  </a:txBody>
                  <a:tcPr anchor="ctr"/>
                </a:tc>
                <a:tc>
                  <a:txBody>
                    <a:bodyPr/>
                    <a:lstStyle/>
                    <a:p>
                      <a:r>
                        <a:rPr lang="en-US" sz="1000" b="0" dirty="0" smtClean="0">
                          <a:solidFill>
                            <a:srgbClr val="FFFF00"/>
                          </a:solidFill>
                          <a:effectLst/>
                        </a:rPr>
                        <a:t>Library Information and Media Studies (</a:t>
                      </a:r>
                      <a:r>
                        <a:rPr lang="en-US" sz="1000" b="0" dirty="0" err="1" smtClean="0">
                          <a:solidFill>
                            <a:srgbClr val="FFFF00"/>
                          </a:solidFill>
                          <a:effectLst/>
                        </a:rPr>
                        <a:t>iSchool</a:t>
                      </a:r>
                      <a:r>
                        <a:rPr lang="en-US" sz="1000" b="0" dirty="0" smtClean="0">
                          <a:solidFill>
                            <a:srgbClr val="FFFF00"/>
                          </a:solidFill>
                          <a:effectLst/>
                        </a:rPr>
                        <a:t>) (Graduate)</a:t>
                      </a:r>
                    </a:p>
                  </a:txBody>
                  <a:tcPr anchor="ctr"/>
                </a:tc>
                <a:tc>
                  <a:txBody>
                    <a:bodyPr/>
                    <a:lstStyle/>
                    <a:p>
                      <a:r>
                        <a:rPr lang="de-DE" sz="1000" dirty="0" smtClean="0">
                          <a:solidFill>
                            <a:srgbClr val="FFFF00"/>
                          </a:solidFill>
                        </a:rPr>
                        <a:t>Informetrics</a:t>
                      </a:r>
                    </a:p>
                  </a:txBody>
                  <a:tcPr anchor="ctr"/>
                </a:tc>
                <a:tc>
                  <a:txBody>
                    <a:bodyPr/>
                    <a:lstStyle/>
                    <a:p>
                      <a:pPr algn="ctr"/>
                      <a:r>
                        <a:rPr lang="de-DE" sz="1000" kern="1200" smtClean="0">
                          <a:solidFill>
                            <a:srgbClr val="FFFF00"/>
                          </a:solidFill>
                          <a:latin typeface="+mn-lt"/>
                          <a:ea typeface="+mn-ea"/>
                          <a:cs typeface="+mn-cs"/>
                        </a:rPr>
                        <a:t>2</a:t>
                      </a:r>
                      <a:endParaRPr lang="de-DE" sz="1000" kern="1200" dirty="0">
                        <a:solidFill>
                          <a:srgbClr val="FFFF00"/>
                        </a:solidFill>
                        <a:latin typeface="+mn-lt"/>
                        <a:ea typeface="+mn-ea"/>
                        <a:cs typeface="+mn-cs"/>
                      </a:endParaRPr>
                    </a:p>
                  </a:txBody>
                  <a:tcPr anchor="ctr"/>
                </a:tc>
                <a:tc>
                  <a:txBody>
                    <a:bodyPr/>
                    <a:lstStyle/>
                    <a:p>
                      <a:pPr algn="ctr"/>
                      <a:r>
                        <a:rPr lang="de-DE" sz="1000" kern="1200" dirty="0" smtClean="0">
                          <a:solidFill>
                            <a:srgbClr val="FFFF00"/>
                          </a:solidFill>
                          <a:latin typeface="+mn-lt"/>
                          <a:ea typeface="+mn-ea"/>
                          <a:cs typeface="+mn-cs"/>
                        </a:rPr>
                        <a:t>Semester</a:t>
                      </a:r>
                      <a:endParaRPr lang="de-DE" sz="1000" kern="1200" dirty="0">
                        <a:solidFill>
                          <a:srgbClr val="FFFF00"/>
                        </a:solidFill>
                        <a:latin typeface="+mn-lt"/>
                        <a:ea typeface="+mn-ea"/>
                        <a:cs typeface="+mn-cs"/>
                      </a:endParaRPr>
                    </a:p>
                  </a:txBody>
                  <a:tcPr anchor="ctr"/>
                </a:tc>
                <a:tc>
                  <a:txBody>
                    <a:bodyPr/>
                    <a:lstStyle/>
                    <a:p>
                      <a:pPr algn="l">
                        <a:spcBef>
                          <a:spcPts val="600"/>
                        </a:spcBef>
                        <a:spcAft>
                          <a:spcPts val="0"/>
                        </a:spcAft>
                      </a:pPr>
                      <a:r>
                        <a:rPr lang="en-US" sz="1000" b="0" dirty="0" smtClean="0">
                          <a:solidFill>
                            <a:srgbClr val="FFFF00"/>
                          </a:solidFill>
                          <a:effectLst/>
                        </a:rPr>
                        <a:t>Bibliometrics, Citation Analysis, Network Analysis, Indicators, Statistical Analysis, Applications</a:t>
                      </a:r>
                      <a:endParaRPr lang="ja-JP" altLang="de-DE" sz="1000" b="0" dirty="0">
                        <a:solidFill>
                          <a:srgbClr val="FFFF00"/>
                        </a:solidFill>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362715">
                <a:tc>
                  <a:txBody>
                    <a:bodyPr/>
                    <a:lstStyle/>
                    <a:p>
                      <a:r>
                        <a:rPr lang="en-US" sz="1000" b="0" dirty="0" smtClean="0">
                          <a:solidFill>
                            <a:srgbClr val="FFFF00"/>
                          </a:solidFill>
                          <a:effectLst/>
                        </a:rPr>
                        <a:t>National Institute of Informatics (</a:t>
                      </a:r>
                      <a:r>
                        <a:rPr lang="en-US" sz="1000" b="0" dirty="0" err="1" smtClean="0">
                          <a:solidFill>
                            <a:srgbClr val="FFFF00"/>
                          </a:solidFill>
                          <a:effectLst/>
                        </a:rPr>
                        <a:t>NII</a:t>
                      </a:r>
                      <a:endParaRPr lang="de-DE" sz="1000" dirty="0">
                        <a:solidFill>
                          <a:srgbClr val="FFFF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FFFF00"/>
                          </a:solidFill>
                          <a:effectLst/>
                        </a:rPr>
                        <a:t>Information Environment Science (Graduate)</a:t>
                      </a:r>
                      <a:endParaRPr lang="ja-JP" altLang="de-DE" sz="1000" b="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r>
                        <a:rPr lang="de-DE" sz="1000" dirty="0" smtClean="0">
                          <a:solidFill>
                            <a:srgbClr val="FFFF00"/>
                          </a:solidFill>
                        </a:rPr>
                        <a:t>Bibliometrics</a:t>
                      </a:r>
                    </a:p>
                  </a:txBody>
                  <a:tcPr anchor="ctr"/>
                </a:tc>
                <a:tc>
                  <a:txBody>
                    <a:bodyPr/>
                    <a:lstStyle/>
                    <a:p>
                      <a:pPr algn="ctr"/>
                      <a:r>
                        <a:rPr lang="de-DE" sz="1000" kern="1200" dirty="0" smtClean="0">
                          <a:solidFill>
                            <a:srgbClr val="FFFF00"/>
                          </a:solidFill>
                          <a:latin typeface="+mn-lt"/>
                          <a:ea typeface="+mn-ea"/>
                          <a:cs typeface="+mn-cs"/>
                        </a:rPr>
                        <a:t>2</a:t>
                      </a:r>
                      <a:endParaRPr lang="de-DE" sz="1000" kern="1200" dirty="0">
                        <a:solidFill>
                          <a:srgbClr val="FFFF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smtClean="0">
                          <a:solidFill>
                            <a:srgbClr val="FFFF00"/>
                          </a:solidFill>
                          <a:latin typeface="+mn-lt"/>
                          <a:ea typeface="+mn-ea"/>
                          <a:cs typeface="+mn-cs"/>
                        </a:rPr>
                        <a:t> Semester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FFFF00"/>
                          </a:solidFill>
                          <a:effectLst/>
                        </a:rPr>
                        <a:t>Bibliometrics, Indicators, Statistical Analysis</a:t>
                      </a:r>
                      <a:endParaRPr lang="ja-JP" altLang="de-DE" sz="1000" b="0" dirty="0" smtClean="0">
                        <a:solidFill>
                          <a:srgbClr val="FFFF00"/>
                        </a:solidFill>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459757">
                <a:tc>
                  <a:txBody>
                    <a:bodyPr/>
                    <a:lstStyle/>
                    <a:p>
                      <a:pPr algn="l">
                        <a:spcBef>
                          <a:spcPts val="600"/>
                        </a:spcBef>
                        <a:spcAft>
                          <a:spcPts val="0"/>
                        </a:spcAft>
                      </a:pPr>
                      <a:r>
                        <a:rPr lang="en-US" sz="1000" b="0" dirty="0" smtClean="0">
                          <a:effectLst/>
                        </a:rPr>
                        <a:t>Tokyo Institute of Technology</a:t>
                      </a:r>
                      <a:endParaRPr lang="ja-JP" altLang="de-DE" sz="1000" b="0" dirty="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r>
                        <a:rPr lang="en-US" sz="1000" dirty="0" smtClean="0"/>
                        <a:t>Social and Human Sciences (Graduate)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Graduate Lecture in Science, Technology, and Society S1B</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pPr algn="ctr"/>
                      <a:r>
                        <a:rPr lang="de-DE" sz="1000" kern="1200" dirty="0" smtClean="0">
                          <a:solidFill>
                            <a:schemeClr val="lt1"/>
                          </a:solidFill>
                          <a:latin typeface="+mn-lt"/>
                          <a:ea typeface="+mn-ea"/>
                          <a:cs typeface="+mn-cs"/>
                        </a:rPr>
                        <a:t>1</a:t>
                      </a:r>
                      <a:endParaRPr lang="de-DE" sz="10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err="1" smtClean="0">
                          <a:solidFill>
                            <a:schemeClr val="lt1"/>
                          </a:solidFill>
                          <a:latin typeface="+mn-lt"/>
                          <a:ea typeface="+mn-ea"/>
                          <a:cs typeface="+mn-cs"/>
                        </a:rPr>
                        <a:t>Quater</a:t>
                      </a:r>
                      <a:endParaRPr lang="de-DE" sz="1000" kern="1200" dirty="0" smtClean="0">
                        <a:solidFill>
                          <a:schemeClr val="lt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Scientometrics, Quantitative Research, Text Analysis</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r h="459757">
                <a:tc>
                  <a:txBody>
                    <a:bodyPr/>
                    <a:lstStyle/>
                    <a:p>
                      <a:r>
                        <a:rPr lang="en-US" sz="1000" dirty="0" smtClean="0"/>
                        <a:t>The National Graduate Institute for Policy Studies (GRIPS)</a:t>
                      </a:r>
                    </a:p>
                  </a:txBody>
                  <a:tcPr anchor="ctr"/>
                </a:tc>
                <a:tc>
                  <a:txBody>
                    <a:bodyPr/>
                    <a:lstStyle/>
                    <a:p>
                      <a:r>
                        <a:rPr lang="en-US" sz="1000" dirty="0" smtClean="0"/>
                        <a:t>Science, Technology, and Innovation Policy (Graduate)</a:t>
                      </a:r>
                    </a:p>
                  </a:txBody>
                  <a:tcPr anchor="ctr"/>
                </a:tc>
                <a:tc>
                  <a:txBody>
                    <a:bodyPr/>
                    <a:lstStyle/>
                    <a:p>
                      <a:r>
                        <a:rPr lang="de-DE" sz="1000" dirty="0" smtClean="0"/>
                        <a:t>Bibliometrics </a:t>
                      </a:r>
                      <a:r>
                        <a:rPr lang="de-DE" sz="1000" dirty="0" err="1" smtClean="0"/>
                        <a:t>and</a:t>
                      </a:r>
                      <a:r>
                        <a:rPr lang="de-DE" sz="1000" dirty="0" smtClean="0"/>
                        <a:t> </a:t>
                      </a:r>
                      <a:r>
                        <a:rPr lang="de-DE" sz="1000" dirty="0" err="1" smtClean="0"/>
                        <a:t>Its</a:t>
                      </a:r>
                      <a:r>
                        <a:rPr lang="de-DE" sz="1000" dirty="0" smtClean="0"/>
                        <a:t> </a:t>
                      </a:r>
                      <a:r>
                        <a:rPr lang="de-DE" sz="1000" dirty="0" err="1" smtClean="0"/>
                        <a:t>Applications</a:t>
                      </a:r>
                      <a:endParaRPr lang="de-DE" sz="1000" dirty="0" smtClean="0"/>
                    </a:p>
                  </a:txBody>
                  <a:tcPr anchor="ctr"/>
                </a:tc>
                <a:tc>
                  <a:txBody>
                    <a:bodyPr/>
                    <a:lstStyle/>
                    <a:p>
                      <a:pPr algn="ctr"/>
                      <a:r>
                        <a:rPr lang="de-DE" sz="1000" kern="1200" dirty="0" smtClean="0">
                          <a:solidFill>
                            <a:schemeClr val="lt1"/>
                          </a:solidFill>
                          <a:latin typeface="+mn-lt"/>
                          <a:ea typeface="+mn-ea"/>
                          <a:cs typeface="+mn-cs"/>
                        </a:rPr>
                        <a:t>1</a:t>
                      </a:r>
                      <a:endParaRPr lang="de-DE" sz="10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lt1"/>
                          </a:solidFill>
                          <a:latin typeface="+mn-lt"/>
                          <a:ea typeface="+mn-ea"/>
                          <a:cs typeface="+mn-cs"/>
                        </a:rPr>
                        <a:t>Semester</a:t>
                      </a:r>
                    </a:p>
                  </a:txBody>
                  <a:tcPr anchor="ctr"/>
                </a:tc>
                <a:tc>
                  <a:txBody>
                    <a:bodyPr/>
                    <a:lstStyle/>
                    <a:p>
                      <a:r>
                        <a:rPr lang="en-US" sz="1000" kern="1200" dirty="0" smtClean="0">
                          <a:solidFill>
                            <a:schemeClr val="lt1"/>
                          </a:solidFill>
                          <a:latin typeface="+mn-lt"/>
                          <a:ea typeface="+mn-ea"/>
                          <a:cs typeface="+mn-cs"/>
                        </a:rPr>
                        <a:t>Technology Foresight, Scientometrics, </a:t>
                      </a:r>
                      <a:r>
                        <a:rPr lang="en-US" sz="1000" kern="1200" dirty="0" err="1" smtClean="0">
                          <a:solidFill>
                            <a:schemeClr val="lt1"/>
                          </a:solidFill>
                          <a:latin typeface="+mn-lt"/>
                          <a:ea typeface="+mn-ea"/>
                          <a:cs typeface="+mn-cs"/>
                        </a:rPr>
                        <a:t>S&amp;T</a:t>
                      </a:r>
                      <a:r>
                        <a:rPr lang="en-US" sz="1000" kern="1200" dirty="0" smtClean="0">
                          <a:solidFill>
                            <a:schemeClr val="lt1"/>
                          </a:solidFill>
                          <a:latin typeface="+mn-lt"/>
                          <a:ea typeface="+mn-ea"/>
                          <a:cs typeface="+mn-cs"/>
                        </a:rPr>
                        <a:t> Policy</a:t>
                      </a:r>
                    </a:p>
                  </a:txBody>
                  <a:tcPr anchor="ctr"/>
                </a:tc>
                <a:extLst>
                  <a:ext uri="{0D108BD9-81ED-4DB2-BD59-A6C34878D82A}">
                    <a16:rowId xmlns:a16="http://schemas.microsoft.com/office/drawing/2014/main" val="10004"/>
                  </a:ext>
                </a:extLst>
              </a:tr>
              <a:tr h="569980">
                <a:tc>
                  <a:txBody>
                    <a:bodyPr/>
                    <a:lstStyle/>
                    <a:p>
                      <a:pPr algn="l">
                        <a:spcBef>
                          <a:spcPts val="600"/>
                        </a:spcBef>
                        <a:spcAft>
                          <a:spcPts val="0"/>
                        </a:spcAft>
                      </a:pPr>
                      <a:r>
                        <a:rPr lang="en-US" sz="1000" b="0" dirty="0" smtClean="0">
                          <a:effectLst/>
                        </a:rPr>
                        <a:t>Japan Advanced Institute of Science and Technology (</a:t>
                      </a:r>
                      <a:r>
                        <a:rPr lang="en-US" sz="1000" b="0" dirty="0" err="1" smtClean="0">
                          <a:effectLst/>
                        </a:rPr>
                        <a:t>JAIST</a:t>
                      </a:r>
                      <a:r>
                        <a:rPr lang="en-US" sz="1000" b="0" dirty="0" smtClean="0">
                          <a:effectLst/>
                        </a:rPr>
                        <a:t>)</a:t>
                      </a:r>
                      <a:endParaRPr lang="ja-JP" altLang="de-DE" sz="1000" b="0" dirty="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r>
                        <a:rPr lang="en-US" sz="1000" dirty="0" smtClean="0"/>
                        <a:t>Management of Technology (MOT) (Graduate)</a:t>
                      </a:r>
                    </a:p>
                  </a:txBody>
                  <a:tcPr anchor="ctr"/>
                </a:tc>
                <a:tc>
                  <a:txBody>
                    <a:bodyPr/>
                    <a:lstStyle/>
                    <a:p>
                      <a:r>
                        <a:rPr lang="en-US" sz="1000" dirty="0" smtClean="0"/>
                        <a:t>Scientometrics</a:t>
                      </a:r>
                      <a:endParaRPr lang="de-DE" sz="1000" dirty="0"/>
                    </a:p>
                  </a:txBody>
                  <a:tcPr anchor="ctr"/>
                </a:tc>
                <a:tc>
                  <a:txBody>
                    <a:bodyPr/>
                    <a:lstStyle/>
                    <a:p>
                      <a:pPr algn="ctr"/>
                      <a:r>
                        <a:rPr lang="de-DE" sz="1000" kern="1200" dirty="0" smtClean="0">
                          <a:solidFill>
                            <a:schemeClr val="lt1"/>
                          </a:solidFill>
                          <a:latin typeface="+mn-lt"/>
                          <a:ea typeface="+mn-ea"/>
                          <a:cs typeface="+mn-cs"/>
                        </a:rPr>
                        <a:t>1</a:t>
                      </a:r>
                      <a:endParaRPr lang="de-DE" sz="10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lt1"/>
                          </a:solidFill>
                          <a:latin typeface="+mn-lt"/>
                          <a:ea typeface="+mn-ea"/>
                          <a:cs typeface="+mn-cs"/>
                        </a:rPr>
                        <a:t>Semester</a:t>
                      </a:r>
                    </a:p>
                  </a:txBody>
                  <a:tcPr anchor="ctr"/>
                </a:tc>
                <a:tc>
                  <a:txBody>
                    <a:bodyPr/>
                    <a:lstStyle/>
                    <a:p>
                      <a:r>
                        <a:rPr lang="de-DE" sz="1000" kern="1200" dirty="0" smtClean="0">
                          <a:solidFill>
                            <a:schemeClr val="lt1"/>
                          </a:solidFill>
                          <a:latin typeface="+mn-lt"/>
                          <a:ea typeface="+mn-ea"/>
                          <a:cs typeface="+mn-cs"/>
                        </a:rPr>
                        <a:t>Bibliometrics, </a:t>
                      </a:r>
                      <a:r>
                        <a:rPr lang="de-DE" sz="1000" kern="1200" dirty="0" err="1" smtClean="0">
                          <a:solidFill>
                            <a:schemeClr val="lt1"/>
                          </a:solidFill>
                          <a:latin typeface="+mn-lt"/>
                          <a:ea typeface="+mn-ea"/>
                          <a:cs typeface="+mn-cs"/>
                        </a:rPr>
                        <a:t>Indicators</a:t>
                      </a:r>
                      <a:r>
                        <a:rPr lang="de-DE" sz="1000" kern="1200" dirty="0" smtClean="0">
                          <a:solidFill>
                            <a:schemeClr val="lt1"/>
                          </a:solidFill>
                          <a:latin typeface="+mn-lt"/>
                          <a:ea typeface="+mn-ea"/>
                          <a:cs typeface="+mn-cs"/>
                        </a:rPr>
                        <a:t>, Statistical Analysis</a:t>
                      </a:r>
                    </a:p>
                  </a:txBody>
                  <a:tcPr anchor="ctr"/>
                </a:tc>
                <a:extLst>
                  <a:ext uri="{0D108BD9-81ED-4DB2-BD59-A6C34878D82A}">
                    <a16:rowId xmlns:a16="http://schemas.microsoft.com/office/drawing/2014/main" val="10005"/>
                  </a:ext>
                </a:extLst>
              </a:tr>
              <a:tr h="56998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000" b="0" dirty="0" smtClean="0">
                          <a:effectLst/>
                        </a:rPr>
                        <a:t>Kyushu University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Center for Science, Technology, and Innovation Policy Studies (</a:t>
                      </a:r>
                      <a:r>
                        <a:rPr lang="en-US" sz="1000" b="0" dirty="0" err="1" smtClean="0">
                          <a:effectLst/>
                        </a:rPr>
                        <a:t>CSTIPS</a:t>
                      </a:r>
                      <a:r>
                        <a:rPr lang="en-US" sz="1000" b="0" dirty="0" smtClean="0">
                          <a:effectLst/>
                        </a:rPr>
                        <a:t>) (Graduate)</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Special Skill Development Courses: Quantitative Analysis for </a:t>
                      </a:r>
                      <a:r>
                        <a:rPr lang="en-US" sz="1000" b="0" dirty="0" err="1" smtClean="0">
                          <a:effectLst/>
                        </a:rPr>
                        <a:t>S&amp;T</a:t>
                      </a:r>
                      <a:r>
                        <a:rPr lang="en-US" sz="1000" b="0" dirty="0" smtClean="0">
                          <a:effectLst/>
                        </a:rPr>
                        <a:t> Innovation Policy</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pPr algn="ctr"/>
                      <a:r>
                        <a:rPr lang="de-DE" sz="1000" kern="1200" dirty="0" smtClean="0">
                          <a:solidFill>
                            <a:schemeClr val="lt1"/>
                          </a:solidFill>
                          <a:latin typeface="+mn-lt"/>
                          <a:ea typeface="+mn-ea"/>
                          <a:cs typeface="+mn-cs"/>
                        </a:rPr>
                        <a:t>2</a:t>
                      </a:r>
                      <a:endParaRPr lang="de-DE" sz="10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lt1"/>
                          </a:solidFill>
                          <a:latin typeface="+mn-lt"/>
                          <a:ea typeface="+mn-ea"/>
                          <a:cs typeface="+mn-cs"/>
                        </a:rPr>
                        <a:t>Semester (Omnibus form)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Quantitative Analysis, </a:t>
                      </a:r>
                      <a:r>
                        <a:rPr lang="en-US" sz="1000" b="0" dirty="0" err="1" smtClean="0">
                          <a:effectLst/>
                        </a:rPr>
                        <a:t>S&amp;T</a:t>
                      </a:r>
                      <a:r>
                        <a:rPr lang="en-US" sz="1000" b="0" dirty="0" smtClean="0">
                          <a:effectLst/>
                        </a:rPr>
                        <a:t> Innovation Policy, Patent Data, Publication Data, Bibliometrics, Survey</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6"/>
                  </a:ext>
                </a:extLst>
              </a:tr>
              <a:tr h="56998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000" b="0" dirty="0" smtClean="0">
                          <a:effectLst/>
                        </a:rPr>
                        <a:t>University of Tokyo</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Education (Graduate)</a:t>
                      </a:r>
                      <a:endParaRPr lang="ja-JP" altLang="de-DE" sz="10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Topics in Higher Education Policy and Management (1)</a:t>
                      </a:r>
                    </a:p>
                  </a:txBody>
                  <a:tcPr anchor="ctr"/>
                </a:tc>
                <a:tc>
                  <a:txBody>
                    <a:bodyPr/>
                    <a:lstStyle/>
                    <a:p>
                      <a:pPr algn="ctr"/>
                      <a:r>
                        <a:rPr lang="de-DE" sz="1000" kern="1200" dirty="0" smtClean="0">
                          <a:solidFill>
                            <a:schemeClr val="lt1"/>
                          </a:solidFill>
                          <a:latin typeface="+mn-lt"/>
                          <a:ea typeface="+mn-ea"/>
                          <a:cs typeface="+mn-cs"/>
                        </a:rPr>
                        <a:t>2</a:t>
                      </a:r>
                      <a:endParaRPr lang="de-DE" sz="1000" kern="1200" dirty="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lt1"/>
                          </a:solidFill>
                          <a:latin typeface="+mn-lt"/>
                          <a:ea typeface="+mn-ea"/>
                          <a:cs typeface="+mn-cs"/>
                        </a:rPr>
                        <a:t>Semester (Omnibus form)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effectLst/>
                        </a:rPr>
                        <a:t>Research Evaluation, Bibliometrics, Economic &amp; Social Effect Measurement</a:t>
                      </a:r>
                      <a:endParaRPr lang="ja-JP" altLang="de-DE" sz="1000" b="0" dirty="0" smtClean="0">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1891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6269" y="1893582"/>
            <a:ext cx="9077731" cy="4554107"/>
          </a:xfrm>
          <a:prstGeom prst="rect">
            <a:avLst/>
          </a:prstGeom>
        </p:spPr>
      </p:pic>
      <p:sp>
        <p:nvSpPr>
          <p:cNvPr id="3" name="テキスト ボックス 2"/>
          <p:cNvSpPr txBox="1"/>
          <p:nvPr/>
        </p:nvSpPr>
        <p:spPr>
          <a:xfrm>
            <a:off x="2195736" y="2564904"/>
            <a:ext cx="1152128" cy="307777"/>
          </a:xfrm>
          <a:prstGeom prst="rect">
            <a:avLst/>
          </a:prstGeom>
          <a:noFill/>
        </p:spPr>
        <p:txBody>
          <a:bodyPr wrap="square" rtlCol="0">
            <a:spAutoFit/>
          </a:bodyPr>
          <a:lstStyle/>
          <a:p>
            <a:r>
              <a:rPr kumimoji="1" lang="en-US" altLang="ja-JP" sz="1400" dirty="0" smtClean="0">
                <a:solidFill>
                  <a:srgbClr val="00B0F0"/>
                </a:solidFill>
              </a:rPr>
              <a:t>IP policy</a:t>
            </a:r>
          </a:p>
        </p:txBody>
      </p:sp>
      <p:sp>
        <p:nvSpPr>
          <p:cNvPr id="7" name="テキスト ボックス 6"/>
          <p:cNvSpPr txBox="1"/>
          <p:nvPr/>
        </p:nvSpPr>
        <p:spPr>
          <a:xfrm>
            <a:off x="5789670" y="2909555"/>
            <a:ext cx="2909689" cy="276999"/>
          </a:xfrm>
          <a:prstGeom prst="rect">
            <a:avLst/>
          </a:prstGeom>
          <a:noFill/>
        </p:spPr>
        <p:txBody>
          <a:bodyPr wrap="square" rtlCol="0">
            <a:spAutoFit/>
          </a:bodyPr>
          <a:lstStyle/>
          <a:p>
            <a:r>
              <a:rPr kumimoji="1" lang="en-US" altLang="ja-JP" sz="1200" dirty="0" smtClean="0">
                <a:solidFill>
                  <a:srgbClr val="00B0F0"/>
                </a:solidFill>
              </a:rPr>
              <a:t>Case study (Technology assessment)</a:t>
            </a:r>
          </a:p>
        </p:txBody>
      </p:sp>
      <p:sp>
        <p:nvSpPr>
          <p:cNvPr id="8" name="テキスト ボックス 7"/>
          <p:cNvSpPr txBox="1"/>
          <p:nvPr/>
        </p:nvSpPr>
        <p:spPr>
          <a:xfrm>
            <a:off x="6360579" y="3758552"/>
            <a:ext cx="2909689" cy="276999"/>
          </a:xfrm>
          <a:prstGeom prst="rect">
            <a:avLst/>
          </a:prstGeom>
          <a:noFill/>
        </p:spPr>
        <p:txBody>
          <a:bodyPr wrap="square" rtlCol="0">
            <a:spAutoFit/>
          </a:bodyPr>
          <a:lstStyle/>
          <a:p>
            <a:r>
              <a:rPr kumimoji="1" lang="en-US" altLang="ja-JP" sz="1200" dirty="0" smtClean="0">
                <a:solidFill>
                  <a:srgbClr val="00B0F0"/>
                </a:solidFill>
              </a:rPr>
              <a:t>Case study (S&amp;T innovation policy)</a:t>
            </a:r>
          </a:p>
        </p:txBody>
      </p:sp>
      <p:sp>
        <p:nvSpPr>
          <p:cNvPr id="10" name="テキスト ボックス 9"/>
          <p:cNvSpPr txBox="1"/>
          <p:nvPr/>
        </p:nvSpPr>
        <p:spPr>
          <a:xfrm>
            <a:off x="7027021" y="5308675"/>
            <a:ext cx="2232248" cy="461665"/>
          </a:xfrm>
          <a:prstGeom prst="rect">
            <a:avLst/>
          </a:prstGeom>
          <a:noFill/>
        </p:spPr>
        <p:txBody>
          <a:bodyPr wrap="square" rtlCol="0">
            <a:spAutoFit/>
          </a:bodyPr>
          <a:lstStyle/>
          <a:p>
            <a:r>
              <a:rPr kumimoji="1" lang="en-US" altLang="ja-JP" sz="1200" dirty="0" smtClean="0">
                <a:solidFill>
                  <a:srgbClr val="00B0F0"/>
                </a:solidFill>
              </a:rPr>
              <a:t>Case study (Social design management, HR policy)</a:t>
            </a:r>
          </a:p>
        </p:txBody>
      </p:sp>
      <p:sp>
        <p:nvSpPr>
          <p:cNvPr id="11" name="テキスト ボックス 10"/>
          <p:cNvSpPr txBox="1"/>
          <p:nvPr/>
        </p:nvSpPr>
        <p:spPr>
          <a:xfrm>
            <a:off x="2267744" y="5528265"/>
            <a:ext cx="2909689" cy="276999"/>
          </a:xfrm>
          <a:prstGeom prst="rect">
            <a:avLst/>
          </a:prstGeom>
          <a:noFill/>
        </p:spPr>
        <p:txBody>
          <a:bodyPr wrap="square" rtlCol="0">
            <a:spAutoFit/>
          </a:bodyPr>
          <a:lstStyle/>
          <a:p>
            <a:r>
              <a:rPr kumimoji="1" lang="en-US" altLang="ja-JP" sz="1200" dirty="0" err="1" smtClean="0">
                <a:solidFill>
                  <a:srgbClr val="00B0F0"/>
                </a:solidFill>
              </a:rPr>
              <a:t>Univ</a:t>
            </a:r>
            <a:r>
              <a:rPr kumimoji="1" lang="en-US" altLang="ja-JP" sz="1200" dirty="0" smtClean="0">
                <a:solidFill>
                  <a:srgbClr val="00B0F0"/>
                </a:solidFill>
              </a:rPr>
              <a:t> library service </a:t>
            </a:r>
          </a:p>
        </p:txBody>
      </p:sp>
      <p:sp>
        <p:nvSpPr>
          <p:cNvPr id="12" name="テキスト ボックス 11"/>
          <p:cNvSpPr txBox="1"/>
          <p:nvPr/>
        </p:nvSpPr>
        <p:spPr>
          <a:xfrm>
            <a:off x="1590303" y="4160113"/>
            <a:ext cx="2909689" cy="276999"/>
          </a:xfrm>
          <a:prstGeom prst="rect">
            <a:avLst/>
          </a:prstGeom>
          <a:noFill/>
        </p:spPr>
        <p:txBody>
          <a:bodyPr wrap="square" rtlCol="0">
            <a:spAutoFit/>
          </a:bodyPr>
          <a:lstStyle/>
          <a:p>
            <a:r>
              <a:rPr kumimoji="1" lang="en-US" altLang="ja-JP" sz="1200" dirty="0" smtClean="0">
                <a:solidFill>
                  <a:srgbClr val="00B0F0"/>
                </a:solidFill>
              </a:rPr>
              <a:t>Modern science &amp; Communication </a:t>
            </a:r>
          </a:p>
        </p:txBody>
      </p:sp>
      <p:sp>
        <p:nvSpPr>
          <p:cNvPr id="13" name="テキスト ボックス 12"/>
          <p:cNvSpPr txBox="1"/>
          <p:nvPr/>
        </p:nvSpPr>
        <p:spPr>
          <a:xfrm>
            <a:off x="2555777" y="5024209"/>
            <a:ext cx="3168352" cy="276999"/>
          </a:xfrm>
          <a:prstGeom prst="rect">
            <a:avLst/>
          </a:prstGeom>
          <a:noFill/>
        </p:spPr>
        <p:txBody>
          <a:bodyPr wrap="square" rtlCol="0">
            <a:spAutoFit/>
          </a:bodyPr>
          <a:lstStyle/>
          <a:p>
            <a:r>
              <a:rPr lang="en-US" altLang="ja-JP" sz="1200" dirty="0">
                <a:solidFill>
                  <a:srgbClr val="00B0F0"/>
                </a:solidFill>
              </a:rPr>
              <a:t>Multicultural Information and </a:t>
            </a:r>
            <a:r>
              <a:rPr lang="en-US" altLang="ja-JP" sz="1200" dirty="0" smtClean="0">
                <a:solidFill>
                  <a:srgbClr val="00B0F0"/>
                </a:solidFill>
              </a:rPr>
              <a:t>Assistance</a:t>
            </a:r>
            <a:endParaRPr lang="en-US" altLang="ja-JP" sz="1200" dirty="0">
              <a:solidFill>
                <a:srgbClr val="00B0F0"/>
              </a:solidFill>
            </a:endParaRPr>
          </a:p>
        </p:txBody>
      </p:sp>
      <p:sp>
        <p:nvSpPr>
          <p:cNvPr id="14" name="テキスト ボックス 13"/>
          <p:cNvSpPr txBox="1"/>
          <p:nvPr/>
        </p:nvSpPr>
        <p:spPr>
          <a:xfrm>
            <a:off x="5652120" y="6176337"/>
            <a:ext cx="2448272" cy="276999"/>
          </a:xfrm>
          <a:prstGeom prst="rect">
            <a:avLst/>
          </a:prstGeom>
          <a:noFill/>
        </p:spPr>
        <p:txBody>
          <a:bodyPr wrap="square" rtlCol="0">
            <a:spAutoFit/>
          </a:bodyPr>
          <a:lstStyle/>
          <a:p>
            <a:r>
              <a:rPr lang="en-US" altLang="ja-JP" sz="1200" dirty="0" err="1" smtClean="0">
                <a:solidFill>
                  <a:srgbClr val="00B0F0"/>
                </a:solidFill>
              </a:rPr>
              <a:t>Univ</a:t>
            </a:r>
            <a:r>
              <a:rPr lang="en-US" altLang="ja-JP" sz="1200" dirty="0" smtClean="0">
                <a:solidFill>
                  <a:srgbClr val="00B0F0"/>
                </a:solidFill>
              </a:rPr>
              <a:t> management policy (1)</a:t>
            </a:r>
            <a:endParaRPr lang="en-US" altLang="ja-JP" sz="1200" dirty="0">
              <a:solidFill>
                <a:srgbClr val="00B0F0"/>
              </a:solidFill>
            </a:endParaRPr>
          </a:p>
        </p:txBody>
      </p:sp>
      <p:sp>
        <p:nvSpPr>
          <p:cNvPr id="15" name="テキスト ボックス 14"/>
          <p:cNvSpPr txBox="1"/>
          <p:nvPr/>
        </p:nvSpPr>
        <p:spPr>
          <a:xfrm>
            <a:off x="3829017" y="5960313"/>
            <a:ext cx="2111135" cy="276999"/>
          </a:xfrm>
          <a:prstGeom prst="rect">
            <a:avLst/>
          </a:prstGeom>
          <a:noFill/>
        </p:spPr>
        <p:txBody>
          <a:bodyPr wrap="square" rtlCol="0">
            <a:spAutoFit/>
          </a:bodyPr>
          <a:lstStyle/>
          <a:p>
            <a:r>
              <a:rPr kumimoji="1" lang="en-US" altLang="ja-JP" sz="1200" dirty="0" smtClean="0">
                <a:solidFill>
                  <a:srgbClr val="00B0F0"/>
                </a:solidFill>
              </a:rPr>
              <a:t>Research/medical ethics </a:t>
            </a:r>
          </a:p>
        </p:txBody>
      </p:sp>
      <p:sp>
        <p:nvSpPr>
          <p:cNvPr id="16" name="テキスト ボックス 15"/>
          <p:cNvSpPr txBox="1"/>
          <p:nvPr/>
        </p:nvSpPr>
        <p:spPr>
          <a:xfrm>
            <a:off x="4499992" y="2250450"/>
            <a:ext cx="2909689" cy="276999"/>
          </a:xfrm>
          <a:prstGeom prst="rect">
            <a:avLst/>
          </a:prstGeom>
          <a:noFill/>
        </p:spPr>
        <p:txBody>
          <a:bodyPr wrap="square" rtlCol="0">
            <a:spAutoFit/>
          </a:bodyPr>
          <a:lstStyle/>
          <a:p>
            <a:r>
              <a:rPr lang="en-US" altLang="ja-JP" sz="1200" dirty="0">
                <a:solidFill>
                  <a:srgbClr val="00B0F0"/>
                </a:solidFill>
              </a:rPr>
              <a:t>Modern regulatory </a:t>
            </a:r>
            <a:r>
              <a:rPr lang="en-US" altLang="ja-JP" sz="1200" dirty="0" smtClean="0">
                <a:solidFill>
                  <a:srgbClr val="00B0F0"/>
                </a:solidFill>
              </a:rPr>
              <a:t>science</a:t>
            </a:r>
            <a:endParaRPr kumimoji="1" lang="en-US" altLang="ja-JP" sz="1200" dirty="0" smtClean="0">
              <a:solidFill>
                <a:srgbClr val="00B0F0"/>
              </a:solidFill>
            </a:endParaRPr>
          </a:p>
        </p:txBody>
      </p:sp>
      <p:sp>
        <p:nvSpPr>
          <p:cNvPr id="17" name="テキスト ボックス 16"/>
          <p:cNvSpPr txBox="1"/>
          <p:nvPr/>
        </p:nvSpPr>
        <p:spPr>
          <a:xfrm>
            <a:off x="2051720" y="2905199"/>
            <a:ext cx="1152128" cy="307777"/>
          </a:xfrm>
          <a:prstGeom prst="rect">
            <a:avLst/>
          </a:prstGeom>
          <a:noFill/>
        </p:spPr>
        <p:txBody>
          <a:bodyPr wrap="square" rtlCol="0">
            <a:spAutoFit/>
          </a:bodyPr>
          <a:lstStyle/>
          <a:p>
            <a:r>
              <a:rPr kumimoji="1" lang="en-US" altLang="ja-JP" sz="1400" dirty="0" smtClean="0">
                <a:solidFill>
                  <a:srgbClr val="00B0F0"/>
                </a:solidFill>
              </a:rPr>
              <a:t>S&amp;T policy</a:t>
            </a:r>
            <a:endParaRPr kumimoji="1" lang="ja-JP" altLang="en-US" sz="1400" dirty="0">
              <a:solidFill>
                <a:srgbClr val="00B0F0"/>
              </a:solidFill>
            </a:endParaRPr>
          </a:p>
        </p:txBody>
      </p:sp>
      <p:sp>
        <p:nvSpPr>
          <p:cNvPr id="19" name="Titel 1"/>
          <p:cNvSpPr>
            <a:spLocks noGrp="1"/>
          </p:cNvSpPr>
          <p:nvPr>
            <p:ph type="title"/>
          </p:nvPr>
        </p:nvSpPr>
        <p:spPr>
          <a:xfrm>
            <a:off x="300038" y="411163"/>
            <a:ext cx="8520112" cy="647700"/>
          </a:xfrm>
        </p:spPr>
        <p:txBody>
          <a:bodyPr/>
          <a:lstStyle/>
          <a:p>
            <a:pPr>
              <a:spcBef>
                <a:spcPts val="600"/>
              </a:spcBef>
            </a:pPr>
            <a:r>
              <a:rPr lang="en-US" altLang="ja-JP" dirty="0"/>
              <a:t>III </a:t>
            </a:r>
            <a:r>
              <a:rPr lang="en-US" altLang="ja-JP" dirty="0" smtClean="0"/>
              <a:t>Informetrics </a:t>
            </a:r>
            <a:r>
              <a:rPr lang="en-US" altLang="ja-JP" dirty="0"/>
              <a:t>Education: A Case Study of Japan</a:t>
            </a:r>
            <a:r>
              <a:rPr lang="de-DE" dirty="0" smtClean="0"/>
              <a:t/>
            </a:r>
            <a:br>
              <a:rPr lang="de-DE" dirty="0" smtClean="0"/>
            </a:br>
            <a:r>
              <a:rPr lang="de-DE" b="0" dirty="0"/>
              <a:t/>
            </a:r>
            <a:br>
              <a:rPr lang="de-DE" b="0" dirty="0"/>
            </a:br>
            <a:r>
              <a:rPr lang="en-US" altLang="ja-JP" b="0" dirty="0"/>
              <a:t>Keywords, courses related to informetrics</a:t>
            </a:r>
            <a:r>
              <a:rPr lang="de-DE" b="0" dirty="0" smtClean="0"/>
              <a:t/>
            </a:r>
            <a:br>
              <a:rPr lang="de-DE" b="0" dirty="0" smtClean="0"/>
            </a:br>
            <a:r>
              <a:rPr lang="de-DE" dirty="0" smtClean="0"/>
              <a:t/>
            </a:r>
            <a:br>
              <a:rPr lang="de-DE" dirty="0" smtClean="0"/>
            </a:br>
            <a:r>
              <a:rPr lang="en-US" altLang="ja-JP" sz="1600" b="0" dirty="0" smtClean="0"/>
              <a:t>Example </a:t>
            </a:r>
            <a:r>
              <a:rPr lang="en-US" altLang="ja-JP" sz="1600" b="0" dirty="0"/>
              <a:t>from online course catalog of  </a:t>
            </a:r>
            <a:r>
              <a:rPr lang="en-US" altLang="ja-JP" sz="1600" b="0" dirty="0" smtClean="0"/>
              <a:t>Univ. </a:t>
            </a:r>
            <a:r>
              <a:rPr lang="en-US" altLang="ja-JP" sz="1600" b="0" dirty="0"/>
              <a:t>of Tokyo   </a:t>
            </a:r>
            <a:r>
              <a:rPr lang="en-US" altLang="ja-JP" sz="1600" b="0" dirty="0" smtClean="0"/>
              <a:t>Keyword </a:t>
            </a:r>
            <a:r>
              <a:rPr lang="en-US" altLang="ja-JP" sz="1600" b="0" dirty="0"/>
              <a:t>= “</a:t>
            </a:r>
            <a:r>
              <a:rPr lang="ja-JP" altLang="en-US" sz="1600" b="0" dirty="0">
                <a:solidFill>
                  <a:srgbClr val="C00000"/>
                </a:solidFill>
              </a:rPr>
              <a:t>書誌計量学</a:t>
            </a:r>
            <a:r>
              <a:rPr lang="en-US" altLang="ja-JP" sz="1600" b="0" dirty="0" smtClean="0">
                <a:solidFill>
                  <a:srgbClr val="C00000"/>
                </a:solidFill>
              </a:rPr>
              <a:t>”(</a:t>
            </a:r>
            <a:r>
              <a:rPr lang="en-US" altLang="ja-JP" sz="1600" b="0" dirty="0" smtClean="0">
                <a:solidFill>
                  <a:srgbClr val="C00000"/>
                </a:solidFill>
              </a:rPr>
              <a:t>Bibliometrics</a:t>
            </a:r>
            <a:r>
              <a:rPr lang="en-US" altLang="ja-JP" sz="1600" b="0" dirty="0"/>
              <a:t>)</a:t>
            </a:r>
          </a:p>
        </p:txBody>
      </p:sp>
    </p:spTree>
    <p:extLst>
      <p:ext uri="{BB962C8B-B14F-4D97-AF65-F5344CB8AC3E}">
        <p14:creationId xmlns:p14="http://schemas.microsoft.com/office/powerpoint/2010/main" val="163296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0046" y="1946681"/>
            <a:ext cx="9003908" cy="4752528"/>
          </a:xfrm>
          <a:prstGeom prst="rect">
            <a:avLst/>
          </a:prstGeom>
        </p:spPr>
      </p:pic>
      <p:sp>
        <p:nvSpPr>
          <p:cNvPr id="6" name="Titel 1"/>
          <p:cNvSpPr>
            <a:spLocks noGrp="1"/>
          </p:cNvSpPr>
          <p:nvPr>
            <p:ph type="title"/>
          </p:nvPr>
        </p:nvSpPr>
        <p:spPr>
          <a:xfrm>
            <a:off x="300037" y="411163"/>
            <a:ext cx="8593137" cy="647700"/>
          </a:xfrm>
        </p:spPr>
        <p:txBody>
          <a:bodyPr/>
          <a:lstStyle/>
          <a:p>
            <a:pPr>
              <a:spcBef>
                <a:spcPts val="600"/>
              </a:spcBef>
            </a:pPr>
            <a:r>
              <a:rPr lang="en-US" altLang="ja-JP" dirty="0" smtClean="0"/>
              <a:t>III Informetrics Education: A Case Study of Japan</a:t>
            </a:r>
            <a:r>
              <a:rPr lang="de-DE" dirty="0" smtClean="0"/>
              <a:t/>
            </a:r>
            <a:br>
              <a:rPr lang="de-DE" dirty="0" smtClean="0"/>
            </a:br>
            <a:r>
              <a:rPr lang="de-DE" b="0" dirty="0" smtClean="0"/>
              <a:t/>
            </a:r>
            <a:br>
              <a:rPr lang="de-DE" b="0" dirty="0" smtClean="0"/>
            </a:br>
            <a:r>
              <a:rPr lang="en-US" altLang="ja-JP" b="0" dirty="0" smtClean="0"/>
              <a:t>Keywords, courses related to informetrics</a:t>
            </a:r>
            <a:r>
              <a:rPr lang="de-DE" sz="2800" b="0" dirty="0" smtClean="0"/>
              <a:t/>
            </a:r>
            <a:br>
              <a:rPr lang="de-DE" sz="2800" b="0" dirty="0" smtClean="0"/>
            </a:br>
            <a:r>
              <a:rPr lang="de-DE" dirty="0" smtClean="0"/>
              <a:t/>
            </a:r>
            <a:br>
              <a:rPr lang="de-DE" dirty="0" smtClean="0"/>
            </a:br>
            <a:r>
              <a:rPr lang="en-US" altLang="ja-JP" sz="1600" b="0" dirty="0" smtClean="0"/>
              <a:t>Example from online course catalog of  Univ. of Tokyo   Keyword = </a:t>
            </a:r>
            <a:r>
              <a:rPr lang="ja-JP" altLang="de-DE" sz="1600" b="0" dirty="0"/>
              <a:t>“</a:t>
            </a:r>
            <a:r>
              <a:rPr lang="ja-JP" altLang="de-DE" sz="1600" b="0" dirty="0">
                <a:solidFill>
                  <a:srgbClr val="C00000"/>
                </a:solidFill>
              </a:rPr>
              <a:t>図書館情報学” </a:t>
            </a:r>
            <a:r>
              <a:rPr lang="de-DE" altLang="ja-JP" sz="1600" b="0" dirty="0">
                <a:solidFill>
                  <a:srgbClr val="C00000"/>
                </a:solidFill>
              </a:rPr>
              <a:t>(</a:t>
            </a:r>
            <a:r>
              <a:rPr lang="en-US" altLang="ja-JP" sz="1600" b="0" dirty="0" smtClean="0">
                <a:solidFill>
                  <a:srgbClr val="C00000"/>
                </a:solidFill>
              </a:rPr>
              <a:t>Library and </a:t>
            </a:r>
            <a:r>
              <a:rPr lang="en-US" altLang="ja-JP" sz="1600" b="0" dirty="0">
                <a:solidFill>
                  <a:srgbClr val="C00000"/>
                </a:solidFill>
              </a:rPr>
              <a:t>Information Science)</a:t>
            </a:r>
          </a:p>
        </p:txBody>
      </p:sp>
    </p:spTree>
    <p:extLst>
      <p:ext uri="{BB962C8B-B14F-4D97-AF65-F5344CB8AC3E}">
        <p14:creationId xmlns:p14="http://schemas.microsoft.com/office/powerpoint/2010/main" val="300545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4"/>
          <p:cNvPicPr>
            <a:picLocks noChangeAspect="1"/>
          </p:cNvPicPr>
          <p:nvPr/>
        </p:nvPicPr>
        <p:blipFill>
          <a:blip r:embed="rId3"/>
          <a:stretch>
            <a:fillRect/>
          </a:stretch>
        </p:blipFill>
        <p:spPr>
          <a:xfrm>
            <a:off x="223126" y="1673225"/>
            <a:ext cx="8450856" cy="5116995"/>
          </a:xfrm>
          <a:prstGeom prst="rect">
            <a:avLst/>
          </a:prstGeom>
        </p:spPr>
      </p:pic>
      <p:sp>
        <p:nvSpPr>
          <p:cNvPr id="9" name="テキスト ボックス 8"/>
          <p:cNvSpPr txBox="1"/>
          <p:nvPr/>
        </p:nvSpPr>
        <p:spPr>
          <a:xfrm>
            <a:off x="438175" y="3257276"/>
            <a:ext cx="1685553" cy="461665"/>
          </a:xfrm>
          <a:prstGeom prst="rect">
            <a:avLst/>
          </a:prstGeom>
          <a:noFill/>
        </p:spPr>
        <p:txBody>
          <a:bodyPr wrap="square" rtlCol="0">
            <a:spAutoFit/>
          </a:bodyPr>
          <a:lstStyle/>
          <a:p>
            <a:r>
              <a:rPr kumimoji="1" lang="en-US" altLang="ja-JP" sz="1200" dirty="0" smtClean="0">
                <a:solidFill>
                  <a:srgbClr val="00B0F0"/>
                </a:solidFill>
              </a:rPr>
              <a:t>Information Science</a:t>
            </a:r>
          </a:p>
          <a:p>
            <a:r>
              <a:rPr lang="en-US" altLang="ja-JP" sz="1100" dirty="0" smtClean="0">
                <a:solidFill>
                  <a:srgbClr val="00B0F0"/>
                </a:solidFill>
              </a:rPr>
              <a:t>(PhD courses)</a:t>
            </a:r>
            <a:r>
              <a:rPr kumimoji="1" lang="en-US" altLang="ja-JP" sz="1100" dirty="0" smtClean="0">
                <a:solidFill>
                  <a:srgbClr val="00B0F0"/>
                </a:solidFill>
              </a:rPr>
              <a:t> </a:t>
            </a:r>
            <a:endParaRPr kumimoji="1" lang="en-US" altLang="ja-JP" sz="1200" dirty="0" smtClean="0">
              <a:solidFill>
                <a:srgbClr val="00B0F0"/>
              </a:solidFill>
            </a:endParaRPr>
          </a:p>
        </p:txBody>
      </p:sp>
      <p:sp>
        <p:nvSpPr>
          <p:cNvPr id="10" name="テキスト ボックス 9"/>
          <p:cNvSpPr txBox="1"/>
          <p:nvPr/>
        </p:nvSpPr>
        <p:spPr>
          <a:xfrm>
            <a:off x="7458447" y="2841778"/>
            <a:ext cx="1685553" cy="646331"/>
          </a:xfrm>
          <a:prstGeom prst="rect">
            <a:avLst/>
          </a:prstGeom>
          <a:noFill/>
        </p:spPr>
        <p:txBody>
          <a:bodyPr wrap="square" rtlCol="0">
            <a:spAutoFit/>
          </a:bodyPr>
          <a:lstStyle/>
          <a:p>
            <a:r>
              <a:rPr kumimoji="1" lang="en-US" altLang="ja-JP" sz="1200" dirty="0" smtClean="0">
                <a:solidFill>
                  <a:srgbClr val="00B0F0"/>
                </a:solidFill>
              </a:rPr>
              <a:t>Mathematical Information Science</a:t>
            </a:r>
          </a:p>
          <a:p>
            <a:r>
              <a:rPr lang="en-US" altLang="ja-JP" sz="1100" dirty="0">
                <a:solidFill>
                  <a:srgbClr val="00B0F0"/>
                </a:solidFill>
              </a:rPr>
              <a:t>(PhD courses) </a:t>
            </a:r>
            <a:r>
              <a:rPr kumimoji="1" lang="en-US" altLang="ja-JP" sz="1100" dirty="0" smtClean="0">
                <a:solidFill>
                  <a:srgbClr val="00B0F0"/>
                </a:solidFill>
              </a:rPr>
              <a:t> </a:t>
            </a:r>
          </a:p>
        </p:txBody>
      </p:sp>
      <p:sp>
        <p:nvSpPr>
          <p:cNvPr id="11" name="テキスト ボックス 10"/>
          <p:cNvSpPr txBox="1"/>
          <p:nvPr/>
        </p:nvSpPr>
        <p:spPr>
          <a:xfrm>
            <a:off x="4224576" y="2048573"/>
            <a:ext cx="1685553" cy="461665"/>
          </a:xfrm>
          <a:prstGeom prst="rect">
            <a:avLst/>
          </a:prstGeom>
          <a:noFill/>
        </p:spPr>
        <p:txBody>
          <a:bodyPr wrap="square" rtlCol="0">
            <a:spAutoFit/>
          </a:bodyPr>
          <a:lstStyle/>
          <a:p>
            <a:r>
              <a:rPr kumimoji="1" lang="en-US" altLang="ja-JP" sz="1200" dirty="0" smtClean="0">
                <a:solidFill>
                  <a:srgbClr val="00B0F0"/>
                </a:solidFill>
              </a:rPr>
              <a:t>Information Science</a:t>
            </a:r>
          </a:p>
          <a:p>
            <a:r>
              <a:rPr lang="en-US" altLang="ja-JP" sz="1100" dirty="0" smtClean="0">
                <a:solidFill>
                  <a:srgbClr val="00B0F0"/>
                </a:solidFill>
              </a:rPr>
              <a:t>(Master courses)</a:t>
            </a:r>
            <a:r>
              <a:rPr kumimoji="1" lang="en-US" altLang="ja-JP" sz="1100" dirty="0" smtClean="0">
                <a:solidFill>
                  <a:srgbClr val="00B0F0"/>
                </a:solidFill>
              </a:rPr>
              <a:t> </a:t>
            </a:r>
          </a:p>
        </p:txBody>
      </p:sp>
      <p:sp>
        <p:nvSpPr>
          <p:cNvPr id="3" name="楕円 2"/>
          <p:cNvSpPr/>
          <p:nvPr/>
        </p:nvSpPr>
        <p:spPr>
          <a:xfrm rot="405490">
            <a:off x="4075705" y="5390950"/>
            <a:ext cx="2186966" cy="1406441"/>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C00000"/>
              </a:solidFill>
            </a:endParaRPr>
          </a:p>
        </p:txBody>
      </p:sp>
      <p:sp>
        <p:nvSpPr>
          <p:cNvPr id="12" name="テキスト ボックス 11"/>
          <p:cNvSpPr txBox="1"/>
          <p:nvPr/>
        </p:nvSpPr>
        <p:spPr>
          <a:xfrm>
            <a:off x="6436632" y="5570745"/>
            <a:ext cx="1685553" cy="461665"/>
          </a:xfrm>
          <a:prstGeom prst="rect">
            <a:avLst/>
          </a:prstGeom>
          <a:noFill/>
        </p:spPr>
        <p:txBody>
          <a:bodyPr wrap="square" rtlCol="0">
            <a:spAutoFit/>
          </a:bodyPr>
          <a:lstStyle/>
          <a:p>
            <a:r>
              <a:rPr kumimoji="1" lang="en-US" altLang="ja-JP" sz="1200" b="1" dirty="0" smtClean="0">
                <a:solidFill>
                  <a:srgbClr val="00B0F0"/>
                </a:solidFill>
              </a:rPr>
              <a:t>Library &amp; Information Science</a:t>
            </a:r>
          </a:p>
        </p:txBody>
      </p:sp>
      <p:sp>
        <p:nvSpPr>
          <p:cNvPr id="13" name="テキスト ボックス 12"/>
          <p:cNvSpPr txBox="1"/>
          <p:nvPr/>
        </p:nvSpPr>
        <p:spPr>
          <a:xfrm>
            <a:off x="390367" y="5558483"/>
            <a:ext cx="1685553" cy="461665"/>
          </a:xfrm>
          <a:prstGeom prst="rect">
            <a:avLst/>
          </a:prstGeom>
          <a:noFill/>
        </p:spPr>
        <p:txBody>
          <a:bodyPr wrap="square" rtlCol="0">
            <a:spAutoFit/>
          </a:bodyPr>
          <a:lstStyle/>
          <a:p>
            <a:r>
              <a:rPr kumimoji="1" lang="en-US" altLang="ja-JP" sz="1200" dirty="0" smtClean="0">
                <a:solidFill>
                  <a:srgbClr val="00B0F0"/>
                </a:solidFill>
              </a:rPr>
              <a:t>Humanities Information Science</a:t>
            </a:r>
          </a:p>
        </p:txBody>
      </p:sp>
      <p:sp>
        <p:nvSpPr>
          <p:cNvPr id="15" name="楕円 14"/>
          <p:cNvSpPr/>
          <p:nvPr/>
        </p:nvSpPr>
        <p:spPr>
          <a:xfrm rot="4181492">
            <a:off x="2866935" y="3924571"/>
            <a:ext cx="1710554" cy="1124820"/>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3483636" y="3332582"/>
            <a:ext cx="1685553" cy="461665"/>
          </a:xfrm>
          <a:prstGeom prst="rect">
            <a:avLst/>
          </a:prstGeom>
          <a:noFill/>
        </p:spPr>
        <p:txBody>
          <a:bodyPr wrap="square" rtlCol="0">
            <a:spAutoFit/>
          </a:bodyPr>
          <a:lstStyle/>
          <a:p>
            <a:r>
              <a:rPr kumimoji="1" lang="en-US" altLang="ja-JP" sz="1200" dirty="0" err="1" smtClean="0">
                <a:solidFill>
                  <a:srgbClr val="00B0F0"/>
                </a:solidFill>
              </a:rPr>
              <a:t>Intergrated</a:t>
            </a:r>
            <a:r>
              <a:rPr kumimoji="1" lang="en-US" altLang="ja-JP" sz="1200" dirty="0" smtClean="0">
                <a:solidFill>
                  <a:srgbClr val="00B0F0"/>
                </a:solidFill>
              </a:rPr>
              <a:t> Information Science</a:t>
            </a:r>
          </a:p>
        </p:txBody>
      </p:sp>
      <p:sp>
        <p:nvSpPr>
          <p:cNvPr id="16" name="テキスト ボックス 15"/>
          <p:cNvSpPr txBox="1"/>
          <p:nvPr/>
        </p:nvSpPr>
        <p:spPr>
          <a:xfrm>
            <a:off x="558979" y="4870842"/>
            <a:ext cx="1348330" cy="461665"/>
          </a:xfrm>
          <a:prstGeom prst="rect">
            <a:avLst/>
          </a:prstGeom>
          <a:noFill/>
        </p:spPr>
        <p:txBody>
          <a:bodyPr wrap="square" rtlCol="0">
            <a:spAutoFit/>
          </a:bodyPr>
          <a:lstStyle/>
          <a:p>
            <a:r>
              <a:rPr lang="en-US" altLang="ja-JP" sz="1200" dirty="0" smtClean="0">
                <a:solidFill>
                  <a:srgbClr val="00B0F0"/>
                </a:solidFill>
              </a:rPr>
              <a:t>Career learning</a:t>
            </a:r>
            <a:r>
              <a:rPr kumimoji="1" lang="en-US" altLang="ja-JP" sz="1200" dirty="0" smtClean="0">
                <a:solidFill>
                  <a:srgbClr val="00B0F0"/>
                </a:solidFill>
              </a:rPr>
              <a:t> </a:t>
            </a:r>
          </a:p>
          <a:p>
            <a:r>
              <a:rPr kumimoji="1" lang="en-US" altLang="ja-JP" sz="1200" dirty="0" smtClean="0">
                <a:solidFill>
                  <a:srgbClr val="00B0F0"/>
                </a:solidFill>
              </a:rPr>
              <a:t>&amp; Library</a:t>
            </a:r>
          </a:p>
        </p:txBody>
      </p:sp>
      <p:sp>
        <p:nvSpPr>
          <p:cNvPr id="17" name="テキスト ボックス 16"/>
          <p:cNvSpPr txBox="1"/>
          <p:nvPr/>
        </p:nvSpPr>
        <p:spPr>
          <a:xfrm>
            <a:off x="1919282" y="4772118"/>
            <a:ext cx="1564354" cy="276999"/>
          </a:xfrm>
          <a:prstGeom prst="rect">
            <a:avLst/>
          </a:prstGeom>
          <a:noFill/>
        </p:spPr>
        <p:txBody>
          <a:bodyPr wrap="square" rtlCol="0">
            <a:spAutoFit/>
          </a:bodyPr>
          <a:lstStyle/>
          <a:p>
            <a:r>
              <a:rPr lang="en-US" altLang="ja-JP" sz="1200" dirty="0" smtClean="0">
                <a:solidFill>
                  <a:srgbClr val="00B0F0"/>
                </a:solidFill>
              </a:rPr>
              <a:t>Finance resilience </a:t>
            </a:r>
            <a:endParaRPr kumimoji="1" lang="en-US" altLang="ja-JP" sz="1200" dirty="0" smtClean="0">
              <a:solidFill>
                <a:srgbClr val="00B0F0"/>
              </a:solidFill>
            </a:endParaRPr>
          </a:p>
        </p:txBody>
      </p:sp>
      <p:sp>
        <p:nvSpPr>
          <p:cNvPr id="18" name="Titel 1"/>
          <p:cNvSpPr>
            <a:spLocks noGrp="1"/>
          </p:cNvSpPr>
          <p:nvPr>
            <p:ph type="title"/>
          </p:nvPr>
        </p:nvSpPr>
        <p:spPr>
          <a:xfrm>
            <a:off x="300038" y="411163"/>
            <a:ext cx="8520112" cy="647700"/>
          </a:xfrm>
        </p:spPr>
        <p:txBody>
          <a:bodyPr/>
          <a:lstStyle/>
          <a:p>
            <a:pPr>
              <a:spcBef>
                <a:spcPts val="600"/>
              </a:spcBef>
            </a:pPr>
            <a:r>
              <a:rPr lang="en-US" altLang="ja-JP" dirty="0" smtClean="0"/>
              <a:t>III Informetrics Education: A Case Study of Japan</a:t>
            </a:r>
            <a:r>
              <a:rPr lang="de-DE" dirty="0" smtClean="0"/>
              <a:t/>
            </a:r>
            <a:br>
              <a:rPr lang="de-DE" dirty="0" smtClean="0"/>
            </a:br>
            <a:r>
              <a:rPr lang="de-DE" dirty="0" smtClean="0"/>
              <a:t/>
            </a:r>
            <a:br>
              <a:rPr lang="de-DE" dirty="0" smtClean="0"/>
            </a:br>
            <a:r>
              <a:rPr lang="en-US" altLang="ja-JP" b="0" dirty="0" smtClean="0"/>
              <a:t>Keywords, courses related to informetrics</a:t>
            </a:r>
            <a:r>
              <a:rPr lang="de-DE" sz="2800" b="0" dirty="0" smtClean="0"/>
              <a:t/>
            </a:r>
            <a:br>
              <a:rPr lang="de-DE" sz="2800" b="0" dirty="0" smtClean="0"/>
            </a:br>
            <a:r>
              <a:rPr lang="de-DE" dirty="0" smtClean="0"/>
              <a:t/>
            </a:r>
            <a:br>
              <a:rPr lang="de-DE" dirty="0" smtClean="0"/>
            </a:br>
            <a:r>
              <a:rPr lang="en-US" altLang="ja-JP" sz="1600" b="0" dirty="0"/>
              <a:t>Example from online course catalog of  Univ. of Tokyo Keyword = </a:t>
            </a:r>
            <a:r>
              <a:rPr lang="en-US" altLang="ja-JP" sz="1600" b="0" dirty="0">
                <a:solidFill>
                  <a:srgbClr val="C00000"/>
                </a:solidFill>
              </a:rPr>
              <a:t>“</a:t>
            </a:r>
            <a:r>
              <a:rPr lang="ja-JP" altLang="de-DE" sz="1600" b="0" dirty="0">
                <a:solidFill>
                  <a:srgbClr val="C00000"/>
                </a:solidFill>
              </a:rPr>
              <a:t>図書館情報学” </a:t>
            </a:r>
            <a:r>
              <a:rPr lang="de-DE" altLang="ja-JP" sz="1600" b="0" dirty="0">
                <a:solidFill>
                  <a:srgbClr val="C00000"/>
                </a:solidFill>
              </a:rPr>
              <a:t>(</a:t>
            </a:r>
            <a:r>
              <a:rPr lang="en-US" altLang="ja-JP" sz="1600" b="0" dirty="0">
                <a:solidFill>
                  <a:srgbClr val="C00000"/>
                </a:solidFill>
              </a:rPr>
              <a:t>Library and Information Science)</a:t>
            </a:r>
            <a:br>
              <a:rPr lang="en-US" altLang="ja-JP" sz="1600" b="0" dirty="0">
                <a:solidFill>
                  <a:srgbClr val="C00000"/>
                </a:solidFill>
              </a:rPr>
            </a:br>
            <a:endParaRPr lang="en-US" altLang="ja-JP" sz="1600" b="0" dirty="0">
              <a:solidFill>
                <a:srgbClr val="C00000"/>
              </a:solidFill>
            </a:endParaRPr>
          </a:p>
        </p:txBody>
      </p:sp>
    </p:spTree>
    <p:extLst>
      <p:ext uri="{BB962C8B-B14F-4D97-AF65-F5344CB8AC3E}">
        <p14:creationId xmlns:p14="http://schemas.microsoft.com/office/powerpoint/2010/main" val="196155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dirty="0" smtClean="0"/>
              <a:t>III Informetrics </a:t>
            </a:r>
            <a:r>
              <a:rPr lang="en-US" altLang="ja-JP" dirty="0"/>
              <a:t>Education</a:t>
            </a:r>
            <a:r>
              <a:rPr lang="de-DE" dirty="0" smtClean="0"/>
              <a:t/>
            </a:r>
            <a:br>
              <a:rPr lang="de-DE" dirty="0" smtClean="0"/>
            </a:br>
            <a:r>
              <a:rPr lang="de-DE" b="0" dirty="0"/>
              <a:t/>
            </a:r>
            <a:br>
              <a:rPr lang="de-DE" b="0" dirty="0"/>
            </a:br>
            <a:r>
              <a:rPr lang="de-DE" b="0" dirty="0" err="1" smtClean="0"/>
              <a:t>Comparison</a:t>
            </a:r>
            <a:endParaRPr lang="de-DE" b="0" dirty="0"/>
          </a:p>
        </p:txBody>
      </p:sp>
      <p:sp>
        <p:nvSpPr>
          <p:cNvPr id="4" name="コンテンツ プレースホルダー 2"/>
          <p:cNvSpPr>
            <a:spLocks noGrp="1"/>
          </p:cNvSpPr>
          <p:nvPr>
            <p:ph idx="1"/>
          </p:nvPr>
        </p:nvSpPr>
        <p:spPr>
          <a:xfrm>
            <a:off x="366713" y="1688342"/>
            <a:ext cx="8524875" cy="4313238"/>
          </a:xfrm>
        </p:spPr>
        <p:txBody>
          <a:bodyPr>
            <a:noAutofit/>
          </a:bodyPr>
          <a:lstStyle/>
          <a:p>
            <a:r>
              <a:rPr lang="en-US" dirty="0" smtClean="0"/>
              <a:t>The </a:t>
            </a:r>
            <a:r>
              <a:rPr lang="en-US" dirty="0"/>
              <a:t>most obvious difference is the number of credits given as an equivalent for the workload and, therefore, for the importance within a course or study. </a:t>
            </a:r>
            <a:endParaRPr lang="en-US" dirty="0" smtClean="0"/>
          </a:p>
          <a:p>
            <a:r>
              <a:rPr lang="en-US" dirty="0" smtClean="0"/>
              <a:t>One </a:t>
            </a:r>
            <a:r>
              <a:rPr lang="en-US" dirty="0"/>
              <a:t>Japanese credit is given for a workload of 45 h (one German credit is given for only 30 h, so one Japanese credit is comparable to 1.5 or 2 ECTS points). </a:t>
            </a:r>
            <a:endParaRPr lang="en-US" dirty="0" smtClean="0"/>
          </a:p>
          <a:p>
            <a:r>
              <a:rPr lang="en-US" dirty="0" smtClean="0"/>
              <a:t>The number </a:t>
            </a:r>
            <a:r>
              <a:rPr lang="en-US" dirty="0"/>
              <a:t>of credits given for an informetrics seminar or lecture is significantly higher in the German educational system than in the Japanese one. </a:t>
            </a:r>
            <a:endParaRPr lang="en-US" dirty="0" smtClean="0"/>
          </a:p>
          <a:p>
            <a:r>
              <a:rPr lang="en-US" dirty="0" smtClean="0"/>
              <a:t>For </a:t>
            </a:r>
            <a:r>
              <a:rPr lang="en-US" dirty="0"/>
              <a:t>example, the undergraduate course “</a:t>
            </a:r>
            <a:r>
              <a:rPr lang="en-US" i="1" dirty="0" err="1"/>
              <a:t>Aufbaumodul</a:t>
            </a:r>
            <a:r>
              <a:rPr lang="en-US" i="1" dirty="0"/>
              <a:t> I3: </a:t>
            </a:r>
            <a:r>
              <a:rPr lang="en-US" i="1" dirty="0" err="1"/>
              <a:t>Informetrie</a:t>
            </a:r>
            <a:r>
              <a:rPr lang="en-US" dirty="0"/>
              <a:t>” provides around 8% of the credits needed to complete LIS study at University Düsseldorf. </a:t>
            </a:r>
            <a:endParaRPr lang="en-US" dirty="0" smtClean="0"/>
          </a:p>
          <a:p>
            <a:r>
              <a:rPr lang="en-US" dirty="0" smtClean="0"/>
              <a:t>More </a:t>
            </a:r>
            <a:r>
              <a:rPr lang="en-US" dirty="0"/>
              <a:t>detailed issues must be clarified for a comparison of the course content in the two countries. This will require a detailed analysis of the syllabi of selected courses. </a:t>
            </a:r>
            <a:endParaRPr lang="de-DE" dirty="0"/>
          </a:p>
          <a:p>
            <a:endParaRPr lang="en-US" altLang="ja-JP" i="1" dirty="0" smtClean="0"/>
          </a:p>
        </p:txBody>
      </p:sp>
    </p:spTree>
    <p:extLst>
      <p:ext uri="{BB962C8B-B14F-4D97-AF65-F5344CB8AC3E}">
        <p14:creationId xmlns:p14="http://schemas.microsoft.com/office/powerpoint/2010/main" val="231752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 </a:t>
            </a:r>
            <a:r>
              <a:rPr lang="en-US" dirty="0" smtClean="0"/>
              <a:t>Introduction</a:t>
            </a:r>
            <a:endParaRPr lang="en-US" altLang="de-DE" dirty="0" smtClean="0"/>
          </a:p>
          <a:p>
            <a:endParaRPr lang="en-US" altLang="de-DE" b="0" dirty="0" smtClean="0"/>
          </a:p>
          <a:p>
            <a:r>
              <a:rPr lang="en-US" altLang="de-DE" b="0" dirty="0" smtClean="0"/>
              <a:t>History of Librarians education = history of libraries</a:t>
            </a:r>
            <a:endParaRPr lang="en-US" altLang="de-DE" b="0" dirty="0" smtClean="0"/>
          </a:p>
        </p:txBody>
      </p:sp>
      <p:sp>
        <p:nvSpPr>
          <p:cNvPr id="11" name="Inhaltsplatzhalter 10"/>
          <p:cNvSpPr>
            <a:spLocks noGrp="1"/>
          </p:cNvSpPr>
          <p:nvPr>
            <p:ph idx="1"/>
          </p:nvPr>
        </p:nvSpPr>
        <p:spPr>
          <a:xfrm>
            <a:off x="295276" y="1489075"/>
            <a:ext cx="8848724" cy="4313238"/>
          </a:xfrm>
        </p:spPr>
        <p:txBody>
          <a:bodyPr/>
          <a:lstStyle/>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marL="1436687" lvl="5" indent="0">
              <a:buNone/>
            </a:pPr>
            <a:r>
              <a:rPr lang="de-DE" sz="1400" i="1" dirty="0" smtClean="0"/>
              <a:t>Library </a:t>
            </a:r>
            <a:r>
              <a:rPr lang="de-DE" sz="1400" i="1" dirty="0" err="1" smtClean="0"/>
              <a:t>of</a:t>
            </a:r>
            <a:r>
              <a:rPr lang="de-DE" sz="1400" i="1" dirty="0" smtClean="0"/>
              <a:t>  Alexandria </a:t>
            </a:r>
            <a:r>
              <a:rPr lang="en-IN" sz="1400" i="1" dirty="0"/>
              <a:t>founded by the Greek scientist Ptolemy in 288 BC </a:t>
            </a:r>
            <a:endParaRPr lang="en-IN" sz="1400" i="1" dirty="0" smtClean="0"/>
          </a:p>
          <a:p>
            <a:pPr lvl="3">
              <a:buFontTx/>
              <a:buChar char="-"/>
            </a:pPr>
            <a:r>
              <a:rPr lang="en-IN" dirty="0"/>
              <a:t>had a collection of 400,000 scrolls in middle of the 3rd century </a:t>
            </a:r>
            <a:r>
              <a:rPr lang="en-IN" dirty="0" smtClean="0"/>
              <a:t>BC</a:t>
            </a:r>
          </a:p>
          <a:p>
            <a:pPr lvl="3">
              <a:buFontTx/>
              <a:buChar char="-"/>
            </a:pPr>
            <a:r>
              <a:rPr lang="en-IN" dirty="0"/>
              <a:t>was considered the spiritual centre of the ancient world, where philosophers, scholars and scientists met and researched</a:t>
            </a:r>
            <a:endParaRPr lang="de-DE" dirty="0" smtClean="0"/>
          </a:p>
        </p:txBody>
      </p:sp>
      <p:pic>
        <p:nvPicPr>
          <p:cNvPr id="1028" name="Picture 4" descr="https://i.ytimg.com/vi/dgVyR3aeEl4/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2" r="2919"/>
          <a:stretch/>
        </p:blipFill>
        <p:spPr bwMode="auto">
          <a:xfrm>
            <a:off x="1839433" y="1424246"/>
            <a:ext cx="5380074" cy="3207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257164" y="4062403"/>
            <a:ext cx="1562986" cy="584775"/>
          </a:xfrm>
          <a:prstGeom prst="rect">
            <a:avLst/>
          </a:prstGeom>
          <a:noFill/>
        </p:spPr>
        <p:txBody>
          <a:bodyPr wrap="square" rtlCol="0">
            <a:spAutoFit/>
          </a:bodyPr>
          <a:lstStyle/>
          <a:p>
            <a:endParaRPr lang="de-DE" sz="800" dirty="0" smtClean="0">
              <a:solidFill>
                <a:schemeClr val="bg1">
                  <a:lumMod val="85000"/>
                </a:schemeClr>
              </a:solidFill>
            </a:endParaRPr>
          </a:p>
          <a:p>
            <a:r>
              <a:rPr lang="de-DE" sz="800" dirty="0" smtClean="0">
                <a:solidFill>
                  <a:schemeClr val="bg1">
                    <a:lumMod val="85000"/>
                  </a:schemeClr>
                </a:solidFill>
              </a:rPr>
              <a:t>Source: https</a:t>
            </a:r>
            <a:r>
              <a:rPr lang="de-DE" sz="800" dirty="0">
                <a:solidFill>
                  <a:schemeClr val="bg1">
                    <a:lumMod val="85000"/>
                  </a:schemeClr>
                </a:solidFill>
              </a:rPr>
              <a:t>://i.ytimg.com/vi/dgVyR3aeEl4/maxresdefault.jpg</a:t>
            </a:r>
          </a:p>
        </p:txBody>
      </p:sp>
    </p:spTree>
    <p:extLst>
      <p:ext uri="{BB962C8B-B14F-4D97-AF65-F5344CB8AC3E}">
        <p14:creationId xmlns:p14="http://schemas.microsoft.com/office/powerpoint/2010/main" val="323436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dirty="0" smtClean="0"/>
              <a:t>III </a:t>
            </a:r>
            <a:r>
              <a:rPr lang="en-US" altLang="ja-JP" dirty="0"/>
              <a:t>Informetrics Education </a:t>
            </a:r>
            <a:r>
              <a:rPr lang="en-US" altLang="ja-JP" dirty="0" smtClean="0"/>
              <a:t/>
            </a:r>
            <a:br>
              <a:rPr lang="en-US" altLang="ja-JP" dirty="0" smtClean="0"/>
            </a:br>
            <a:r>
              <a:rPr lang="en-US" altLang="ja-JP" dirty="0"/>
              <a:t/>
            </a:r>
            <a:br>
              <a:rPr lang="en-US" altLang="ja-JP" dirty="0"/>
            </a:br>
            <a:r>
              <a:rPr lang="en-US" altLang="ja-JP" b="0" dirty="0" smtClean="0"/>
              <a:t>Some Issues</a:t>
            </a:r>
            <a:r>
              <a:rPr lang="en-US" altLang="ja-JP" dirty="0" smtClean="0"/>
              <a:t/>
            </a:r>
            <a:br>
              <a:rPr lang="en-US" altLang="ja-JP" dirty="0" smtClean="0"/>
            </a:br>
            <a:endParaRPr lang="de-DE" dirty="0"/>
          </a:p>
        </p:txBody>
      </p:sp>
      <p:sp>
        <p:nvSpPr>
          <p:cNvPr id="3" name="Inhaltsplatzhalter 2"/>
          <p:cNvSpPr>
            <a:spLocks noGrp="1"/>
          </p:cNvSpPr>
          <p:nvPr>
            <p:ph idx="1"/>
          </p:nvPr>
        </p:nvSpPr>
        <p:spPr>
          <a:xfrm>
            <a:off x="366713" y="1688342"/>
            <a:ext cx="8524875" cy="4313238"/>
          </a:xfrm>
        </p:spPr>
        <p:txBody>
          <a:bodyPr/>
          <a:lstStyle/>
          <a:p>
            <a:r>
              <a:rPr lang="en-US" altLang="ja-JP" dirty="0"/>
              <a:t>How to define “informetrics education”</a:t>
            </a:r>
          </a:p>
          <a:p>
            <a:r>
              <a:rPr lang="en-US" altLang="ja-JP" dirty="0"/>
              <a:t>In this study, we use the keywords of “bibliometrics” or “</a:t>
            </a:r>
            <a:r>
              <a:rPr lang="en-US" altLang="ja-JP" dirty="0" err="1"/>
              <a:t>scientometrics</a:t>
            </a:r>
            <a:r>
              <a:rPr lang="en-US" altLang="ja-JP" dirty="0"/>
              <a:t>” or “informetrics” to identify the related courses, but how about the following situations?</a:t>
            </a:r>
          </a:p>
          <a:p>
            <a:pPr lvl="1"/>
            <a:r>
              <a:rPr lang="en-US" altLang="ja-JP" dirty="0"/>
              <a:t>Only part of the contents in the courses are bibliometrics related</a:t>
            </a:r>
          </a:p>
          <a:p>
            <a:pPr lvl="1"/>
            <a:r>
              <a:rPr lang="en-US" altLang="ja-JP" dirty="0"/>
              <a:t>Courses deal with other topics such as computation algorithms, or big data, with bibliometric data as structured network datasets to analyze</a:t>
            </a:r>
          </a:p>
          <a:p>
            <a:r>
              <a:rPr lang="en-US" altLang="ja-JP" dirty="0" smtClean="0"/>
              <a:t>Also</a:t>
            </a:r>
            <a:r>
              <a:rPr lang="en-US" altLang="ja-JP" dirty="0"/>
              <a:t>, how about those cases which can’t be identified by keywords search.</a:t>
            </a:r>
          </a:p>
          <a:p>
            <a:pPr lvl="1"/>
            <a:r>
              <a:rPr lang="en-US" altLang="ja-JP" dirty="0"/>
              <a:t>courses dealing typical bibliometric issues, such as patents, network analysis, but don’t have “bibliometrics” keywords appearing in syllabi</a:t>
            </a:r>
            <a:r>
              <a:rPr lang="en-US" altLang="ja-JP" dirty="0" smtClean="0"/>
              <a:t>.</a:t>
            </a:r>
          </a:p>
          <a:p>
            <a:r>
              <a:rPr lang="en-US" altLang="ja-JP" dirty="0"/>
              <a:t>How to design an effect and exhaustive course offering is one of the key issues for further investigation. </a:t>
            </a:r>
          </a:p>
          <a:p>
            <a:r>
              <a:rPr lang="en-US" altLang="ja-JP" dirty="0"/>
              <a:t>It is important to define “informetrics” as a subject and to find adequate keywords for relevant course searching in Japanese. </a:t>
            </a:r>
          </a:p>
          <a:p>
            <a:pPr lvl="1"/>
            <a:r>
              <a:rPr lang="en-US" altLang="ja-JP" dirty="0">
                <a:solidFill>
                  <a:srgbClr val="C00000"/>
                </a:solidFill>
              </a:rPr>
              <a:t>Examining informetrics-related courses is needed</a:t>
            </a:r>
            <a:r>
              <a:rPr lang="en-US" altLang="ja-JP" dirty="0"/>
              <a:t>. </a:t>
            </a:r>
          </a:p>
          <a:p>
            <a:r>
              <a:rPr lang="en-US" altLang="ja-JP" dirty="0"/>
              <a:t>Keyword analysis can be a way to find the relationships and networks among different courses.</a:t>
            </a:r>
          </a:p>
          <a:p>
            <a:pPr lvl="1"/>
            <a:endParaRPr lang="en-US" altLang="ja-JP" dirty="0"/>
          </a:p>
          <a:p>
            <a:endParaRPr lang="de-DE" dirty="0"/>
          </a:p>
        </p:txBody>
      </p:sp>
    </p:spTree>
    <p:extLst>
      <p:ext uri="{BB962C8B-B14F-4D97-AF65-F5344CB8AC3E}">
        <p14:creationId xmlns:p14="http://schemas.microsoft.com/office/powerpoint/2010/main" val="178799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1228" y="1700808"/>
            <a:ext cx="8352928" cy="5904656"/>
          </a:xfrm>
        </p:spPr>
        <p:txBody>
          <a:bodyPr>
            <a:normAutofit/>
          </a:bodyPr>
          <a:lstStyle/>
          <a:p>
            <a:r>
              <a:rPr lang="en-US" altLang="ja-JP" dirty="0"/>
              <a:t>The regular curriculum for </a:t>
            </a:r>
            <a:r>
              <a:rPr lang="en-US" altLang="ja-JP" dirty="0" err="1"/>
              <a:t>informetrics</a:t>
            </a:r>
            <a:r>
              <a:rPr lang="en-US" altLang="ja-JP" dirty="0"/>
              <a:t> education in Japan is very limited. </a:t>
            </a:r>
            <a:endParaRPr lang="en-US" altLang="ja-JP" dirty="0" smtClean="0"/>
          </a:p>
          <a:p>
            <a:pPr lvl="1"/>
            <a:r>
              <a:rPr lang="en-US" altLang="ja-JP" dirty="0" smtClean="0"/>
              <a:t>Only </a:t>
            </a:r>
            <a:r>
              <a:rPr lang="en-US" altLang="ja-JP" dirty="0" smtClean="0">
                <a:solidFill>
                  <a:srgbClr val="C00000"/>
                </a:solidFill>
              </a:rPr>
              <a:t>some </a:t>
            </a:r>
            <a:r>
              <a:rPr lang="en-US" altLang="ja-JP" dirty="0">
                <a:solidFill>
                  <a:srgbClr val="C00000"/>
                </a:solidFill>
              </a:rPr>
              <a:t>courses</a:t>
            </a:r>
            <a:r>
              <a:rPr lang="en-US" altLang="ja-JP" dirty="0"/>
              <a:t> provided by a </a:t>
            </a:r>
            <a:r>
              <a:rPr lang="en-US" altLang="ja-JP" dirty="0">
                <a:solidFill>
                  <a:srgbClr val="C00000"/>
                </a:solidFill>
              </a:rPr>
              <a:t>few </a:t>
            </a:r>
            <a:r>
              <a:rPr lang="en-US" altLang="ja-JP" dirty="0" smtClean="0">
                <a:solidFill>
                  <a:srgbClr val="C00000"/>
                </a:solidFill>
              </a:rPr>
              <a:t>universities</a:t>
            </a:r>
            <a:r>
              <a:rPr lang="en-US" altLang="ja-JP" dirty="0" smtClean="0"/>
              <a:t>, </a:t>
            </a:r>
          </a:p>
          <a:p>
            <a:pPr lvl="1"/>
            <a:r>
              <a:rPr lang="en-US" altLang="ja-JP" dirty="0"/>
              <a:t>M</a:t>
            </a:r>
            <a:r>
              <a:rPr lang="en-US" altLang="ja-JP" dirty="0" smtClean="0"/>
              <a:t>ost </a:t>
            </a:r>
            <a:r>
              <a:rPr lang="en-US" altLang="ja-JP" dirty="0"/>
              <a:t>of them are taught depending on whether the universities have </a:t>
            </a:r>
            <a:r>
              <a:rPr lang="en-US" altLang="ja-JP" dirty="0" err="1" smtClean="0"/>
              <a:t>informetrics</a:t>
            </a:r>
            <a:r>
              <a:rPr lang="en-US" altLang="ja-JP" dirty="0" smtClean="0"/>
              <a:t> professors or </a:t>
            </a:r>
            <a:r>
              <a:rPr lang="en-US" altLang="ja-JP" dirty="0"/>
              <a:t>have graduate students who demand the courses. </a:t>
            </a:r>
            <a:endParaRPr lang="en-US" altLang="ja-JP" dirty="0" smtClean="0"/>
          </a:p>
          <a:p>
            <a:pPr lvl="1"/>
            <a:r>
              <a:rPr lang="en-US" altLang="ja-JP" dirty="0" smtClean="0"/>
              <a:t>Moreover</a:t>
            </a:r>
            <a:r>
              <a:rPr lang="en-US" altLang="ja-JP" dirty="0"/>
              <a:t>, </a:t>
            </a:r>
            <a:r>
              <a:rPr lang="en-US" altLang="ja-JP" dirty="0">
                <a:solidFill>
                  <a:srgbClr val="C00000"/>
                </a:solidFill>
              </a:rPr>
              <a:t>most</a:t>
            </a:r>
            <a:r>
              <a:rPr lang="en-US" altLang="ja-JP" dirty="0"/>
              <a:t> </a:t>
            </a:r>
            <a:r>
              <a:rPr lang="en-US" altLang="ja-JP" dirty="0">
                <a:solidFill>
                  <a:srgbClr val="C00000"/>
                </a:solidFill>
              </a:rPr>
              <a:t>of the courses are taught by adjunct instructors </a:t>
            </a:r>
            <a:r>
              <a:rPr lang="en-US" altLang="ja-JP" dirty="0"/>
              <a:t>or part-time professors. </a:t>
            </a:r>
            <a:endParaRPr lang="en-US" altLang="ja-JP" dirty="0" smtClean="0"/>
          </a:p>
          <a:p>
            <a:pPr lvl="1"/>
            <a:r>
              <a:rPr lang="en-US" altLang="ja-JP" dirty="0" smtClean="0"/>
              <a:t>Very few </a:t>
            </a:r>
            <a:r>
              <a:rPr lang="en-US" altLang="ja-JP" dirty="0"/>
              <a:t>regular courses for undergraduate informetrics </a:t>
            </a:r>
            <a:r>
              <a:rPr lang="en-US" altLang="ja-JP" dirty="0" smtClean="0"/>
              <a:t>education</a:t>
            </a:r>
          </a:p>
          <a:p>
            <a:r>
              <a:rPr lang="en-US" altLang="ja-JP" dirty="0"/>
              <a:t>Although many universities are becoming increasingly concerned with research evaluation and </a:t>
            </a:r>
            <a:r>
              <a:rPr lang="en-US" altLang="ja-JP" dirty="0" smtClean="0"/>
              <a:t>bibliometric </a:t>
            </a:r>
            <a:r>
              <a:rPr lang="en-US" altLang="ja-JP" dirty="0"/>
              <a:t>analyses, </a:t>
            </a:r>
            <a:r>
              <a:rPr lang="en-US" altLang="ja-JP" dirty="0">
                <a:solidFill>
                  <a:srgbClr val="C00000"/>
                </a:solidFill>
              </a:rPr>
              <a:t>most of the analysis and evaluation work are done by URAs </a:t>
            </a:r>
            <a:r>
              <a:rPr lang="en-US" altLang="ja-JP" dirty="0"/>
              <a:t>in institutional research offices, whose backgrounds are not related to informetrics. </a:t>
            </a:r>
          </a:p>
          <a:p>
            <a:r>
              <a:rPr lang="en-US" altLang="ja-JP" dirty="0"/>
              <a:t>To carry out research evaluation properly, researchers need more education and training courses on informetrics. </a:t>
            </a:r>
          </a:p>
          <a:p>
            <a:r>
              <a:rPr lang="en-US" altLang="ja-JP" dirty="0"/>
              <a:t>Improve the approaches to make more effective and exhaustive investigation.</a:t>
            </a:r>
          </a:p>
          <a:p>
            <a:r>
              <a:rPr lang="en-US" altLang="ja-JP" dirty="0" smtClean="0"/>
              <a:t>Need </a:t>
            </a:r>
            <a:r>
              <a:rPr lang="en-US" altLang="ja-JP" dirty="0"/>
              <a:t>to analyze informetrics and its related subjects to give a clearer definition for further research and consideration. </a:t>
            </a:r>
            <a:r>
              <a:rPr lang="en-US" altLang="ja-JP" dirty="0" smtClean="0"/>
              <a:t>Not </a:t>
            </a:r>
            <a:r>
              <a:rPr lang="en-US" altLang="ja-JP" dirty="0"/>
              <a:t>only for status </a:t>
            </a:r>
            <a:r>
              <a:rPr lang="en-US" altLang="ja-JP" dirty="0" smtClean="0"/>
              <a:t>understanding, but </a:t>
            </a:r>
            <a:r>
              <a:rPr lang="en-US" altLang="ja-JP" dirty="0"/>
              <a:t>also for reconsidering why and how to create informetrics curriculum</a:t>
            </a:r>
          </a:p>
          <a:p>
            <a:pPr marL="182562" lvl="1" indent="0">
              <a:buNone/>
            </a:pPr>
            <a:endParaRPr lang="en-US" altLang="ja-JP" dirty="0" smtClean="0"/>
          </a:p>
        </p:txBody>
      </p:sp>
      <p:sp>
        <p:nvSpPr>
          <p:cNvPr id="5" name="Titel 4"/>
          <p:cNvSpPr>
            <a:spLocks noGrp="1"/>
          </p:cNvSpPr>
          <p:nvPr>
            <p:ph type="title"/>
          </p:nvPr>
        </p:nvSpPr>
        <p:spPr/>
        <p:txBody>
          <a:bodyPr/>
          <a:lstStyle/>
          <a:p>
            <a:r>
              <a:rPr lang="de-DE" dirty="0" smtClean="0"/>
              <a:t>IV </a:t>
            </a:r>
            <a:r>
              <a:rPr lang="de-DE" dirty="0" smtClean="0"/>
              <a:t>Summary</a:t>
            </a:r>
            <a:br>
              <a:rPr lang="de-DE" dirty="0" smtClean="0"/>
            </a:br>
            <a:r>
              <a:rPr lang="de-DE" dirty="0"/>
              <a:t/>
            </a:r>
            <a:br>
              <a:rPr lang="de-DE" dirty="0"/>
            </a:br>
            <a:r>
              <a:rPr lang="de-DE" b="0" dirty="0" err="1" smtClean="0"/>
              <a:t>Summary</a:t>
            </a:r>
            <a:r>
              <a:rPr lang="de-DE" dirty="0" smtClean="0"/>
              <a:t/>
            </a:r>
            <a:br>
              <a:rPr lang="de-DE" dirty="0" smtClean="0"/>
            </a:br>
            <a:r>
              <a:rPr lang="de-DE" dirty="0"/>
              <a:t/>
            </a:r>
            <a:br>
              <a:rPr lang="de-DE" dirty="0"/>
            </a:br>
            <a:endParaRPr lang="de-DE" dirty="0"/>
          </a:p>
        </p:txBody>
      </p:sp>
    </p:spTree>
    <p:extLst>
      <p:ext uri="{BB962C8B-B14F-4D97-AF65-F5344CB8AC3E}">
        <p14:creationId xmlns:p14="http://schemas.microsoft.com/office/powerpoint/2010/main" val="2983004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1228" y="1700808"/>
            <a:ext cx="8352928" cy="5904656"/>
          </a:xfrm>
        </p:spPr>
        <p:txBody>
          <a:bodyPr>
            <a:normAutofit/>
          </a:bodyPr>
          <a:lstStyle/>
          <a:p>
            <a:r>
              <a:rPr lang="en-US" altLang="ja-JP" dirty="0" smtClean="0"/>
              <a:t>Carry </a:t>
            </a:r>
            <a:r>
              <a:rPr lang="en-US" altLang="ja-JP" dirty="0"/>
              <a:t>out cross-national research</a:t>
            </a:r>
            <a:r>
              <a:rPr lang="en-US" altLang="ja-JP" dirty="0" smtClean="0"/>
              <a:t>!</a:t>
            </a:r>
          </a:p>
          <a:p>
            <a:pPr lvl="1"/>
            <a:r>
              <a:rPr lang="en-US" altLang="ja-JP" dirty="0" smtClean="0"/>
              <a:t>Next team has started in Taiwan </a:t>
            </a:r>
          </a:p>
          <a:p>
            <a:pPr lvl="1"/>
            <a:r>
              <a:rPr lang="en-US" altLang="ja-JP" dirty="0" smtClean="0"/>
              <a:t>Malaysia and </a:t>
            </a:r>
            <a:r>
              <a:rPr lang="en-US" altLang="ja-JP" dirty="0"/>
              <a:t>I</a:t>
            </a:r>
            <a:r>
              <a:rPr lang="en-US" altLang="ja-JP" dirty="0" smtClean="0"/>
              <a:t>ran are in preparation</a:t>
            </a:r>
          </a:p>
          <a:p>
            <a:pPr lvl="1"/>
            <a:endParaRPr lang="en-US" altLang="ja-JP" dirty="0"/>
          </a:p>
          <a:p>
            <a:r>
              <a:rPr lang="en-IN" dirty="0"/>
              <a:t>F</a:t>
            </a:r>
            <a:r>
              <a:rPr lang="en-IN" dirty="0" smtClean="0"/>
              <a:t>urther example </a:t>
            </a:r>
            <a:r>
              <a:rPr lang="en-IN" dirty="0"/>
              <a:t> that describes the changing challenges facing </a:t>
            </a:r>
            <a:r>
              <a:rPr lang="en-IN" dirty="0" smtClean="0"/>
              <a:t>librarians education can be Data Science </a:t>
            </a:r>
            <a:r>
              <a:rPr lang="en-IN" dirty="0" smtClean="0">
                <a:solidFill>
                  <a:srgbClr val="C00000"/>
                </a:solidFill>
              </a:rPr>
              <a:t>(as the “…</a:t>
            </a:r>
            <a:r>
              <a:rPr lang="en-IN" dirty="0">
                <a:solidFill>
                  <a:srgbClr val="C00000"/>
                </a:solidFill>
              </a:rPr>
              <a:t>multidisciplinary blend of data inference, algorithm development, and technology in order to solve analytically complex problems </a:t>
            </a:r>
            <a:r>
              <a:rPr lang="en-IN" dirty="0" smtClean="0">
                <a:solidFill>
                  <a:srgbClr val="C00000"/>
                </a:solidFill>
              </a:rPr>
              <a:t>“) </a:t>
            </a:r>
            <a:r>
              <a:rPr lang="en-IN" dirty="0" smtClean="0"/>
              <a:t/>
            </a:r>
            <a:br>
              <a:rPr lang="en-IN" dirty="0" smtClean="0"/>
            </a:br>
            <a:r>
              <a:rPr lang="en-IN" sz="1000" dirty="0" smtClean="0">
                <a:solidFill>
                  <a:schemeClr val="bg1">
                    <a:lumMod val="65000"/>
                  </a:schemeClr>
                </a:solidFill>
              </a:rPr>
              <a:t>Frank </a:t>
            </a:r>
            <a:r>
              <a:rPr lang="en-IN" sz="1000" dirty="0">
                <a:solidFill>
                  <a:schemeClr val="bg1">
                    <a:lumMod val="65000"/>
                  </a:schemeClr>
                </a:solidFill>
              </a:rPr>
              <a:t>Lo. “What is Data Science? What is analytics? What is a data scientist</a:t>
            </a:r>
            <a:r>
              <a:rPr lang="en-IN" sz="1000">
                <a:solidFill>
                  <a:schemeClr val="bg1">
                    <a:lumMod val="65000"/>
                  </a:schemeClr>
                </a:solidFill>
              </a:rPr>
              <a:t>?” </a:t>
            </a:r>
            <a:endParaRPr lang="en-IN" sz="1000" smtClean="0">
              <a:solidFill>
                <a:schemeClr val="bg1">
                  <a:lumMod val="65000"/>
                </a:schemeClr>
              </a:solidFill>
            </a:endParaRPr>
          </a:p>
          <a:p>
            <a:endParaRPr lang="en-IN" sz="1000" dirty="0" smtClean="0">
              <a:solidFill>
                <a:schemeClr val="bg1">
                  <a:lumMod val="65000"/>
                </a:schemeClr>
              </a:solidFill>
            </a:endParaRPr>
          </a:p>
          <a:p>
            <a:pPr lvl="1"/>
            <a:r>
              <a:rPr lang="en-US" dirty="0" smtClean="0"/>
              <a:t>In the </a:t>
            </a:r>
            <a:r>
              <a:rPr lang="en-US" dirty="0" err="1" smtClean="0">
                <a:solidFill>
                  <a:srgbClr val="C00000"/>
                </a:solidFill>
              </a:rPr>
              <a:t>The</a:t>
            </a:r>
            <a:r>
              <a:rPr lang="en-US" dirty="0" smtClean="0">
                <a:solidFill>
                  <a:srgbClr val="C00000"/>
                </a:solidFill>
              </a:rPr>
              <a:t> </a:t>
            </a:r>
            <a:r>
              <a:rPr lang="en-US" dirty="0">
                <a:solidFill>
                  <a:srgbClr val="C00000"/>
                </a:solidFill>
              </a:rPr>
              <a:t>Federal Big Data Research and Development Strategic </a:t>
            </a:r>
            <a:r>
              <a:rPr lang="en-US" dirty="0" smtClean="0">
                <a:solidFill>
                  <a:srgbClr val="C00000"/>
                </a:solidFill>
              </a:rPr>
              <a:t>Plan </a:t>
            </a:r>
            <a:r>
              <a:rPr lang="en-US" dirty="0" smtClean="0"/>
              <a:t>the</a:t>
            </a:r>
            <a:r>
              <a:rPr lang="en-US" dirty="0" smtClean="0">
                <a:solidFill>
                  <a:srgbClr val="C00000"/>
                </a:solidFill>
              </a:rPr>
              <a:t> </a:t>
            </a:r>
            <a:br>
              <a:rPr lang="en-US" dirty="0" smtClean="0">
                <a:solidFill>
                  <a:srgbClr val="C00000"/>
                </a:solidFill>
              </a:rPr>
            </a:br>
            <a:r>
              <a:rPr lang="en-IN" dirty="0" smtClean="0"/>
              <a:t>Big </a:t>
            </a:r>
            <a:r>
              <a:rPr lang="en-IN" dirty="0"/>
              <a:t>Data Senior Steering </a:t>
            </a:r>
            <a:r>
              <a:rPr lang="en-IN" dirty="0" smtClean="0"/>
              <a:t>Group </a:t>
            </a:r>
            <a:r>
              <a:rPr lang="en-IN" dirty="0"/>
              <a:t>emphasizes</a:t>
            </a:r>
            <a:r>
              <a:rPr lang="en-US" dirty="0" smtClean="0"/>
              <a:t> librarians as one of the core specialists </a:t>
            </a:r>
            <a:r>
              <a:rPr lang="en-IN" dirty="0"/>
              <a:t>in data science to the successful management and analyses of digital data </a:t>
            </a:r>
            <a:r>
              <a:rPr lang="en-IN" dirty="0" smtClean="0"/>
              <a:t>collections.</a:t>
            </a:r>
          </a:p>
          <a:p>
            <a:pPr lvl="1"/>
            <a:r>
              <a:rPr lang="en-IN" dirty="0" smtClean="0"/>
              <a:t>Education challenge will be to improve the skills in Data </a:t>
            </a:r>
            <a:r>
              <a:rPr lang="en-IN" dirty="0"/>
              <a:t>analysis, visualization competence, statistics and hacking skills</a:t>
            </a:r>
            <a:endParaRPr lang="en-US" altLang="ja-JP" dirty="0"/>
          </a:p>
          <a:p>
            <a:pPr lvl="1"/>
            <a:endParaRPr lang="en-US" altLang="ja-JP" dirty="0" smtClean="0"/>
          </a:p>
        </p:txBody>
      </p:sp>
      <p:sp>
        <p:nvSpPr>
          <p:cNvPr id="5" name="Titel 4"/>
          <p:cNvSpPr>
            <a:spLocks noGrp="1"/>
          </p:cNvSpPr>
          <p:nvPr>
            <p:ph type="title"/>
          </p:nvPr>
        </p:nvSpPr>
        <p:spPr/>
        <p:txBody>
          <a:bodyPr/>
          <a:lstStyle/>
          <a:p>
            <a:r>
              <a:rPr lang="de-DE" dirty="0" smtClean="0"/>
              <a:t>IV </a:t>
            </a:r>
            <a:r>
              <a:rPr lang="de-DE" dirty="0" smtClean="0"/>
              <a:t>Summary</a:t>
            </a:r>
            <a:br>
              <a:rPr lang="de-DE" dirty="0" smtClean="0"/>
            </a:br>
            <a:r>
              <a:rPr lang="de-DE" b="0" dirty="0"/>
              <a:t/>
            </a:r>
            <a:br>
              <a:rPr lang="de-DE" b="0" dirty="0"/>
            </a:br>
            <a:r>
              <a:rPr lang="de-DE" b="0" dirty="0"/>
              <a:t>Future Work </a:t>
            </a:r>
            <a:r>
              <a:rPr lang="de-DE" b="0" dirty="0" err="1"/>
              <a:t>and</a:t>
            </a:r>
            <a:r>
              <a:rPr lang="de-DE" b="0" dirty="0"/>
              <a:t> Outlook</a:t>
            </a:r>
            <a:endParaRPr lang="de-DE" b="0" dirty="0"/>
          </a:p>
        </p:txBody>
      </p:sp>
    </p:spTree>
    <p:extLst>
      <p:ext uri="{BB962C8B-B14F-4D97-AF65-F5344CB8AC3E}">
        <p14:creationId xmlns:p14="http://schemas.microsoft.com/office/powerpoint/2010/main" val="408985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14" descr="F0840012"/>
          <p:cNvPicPr>
            <a:picLocks noChangeAspect="1" noChangeArrowheads="1"/>
          </p:cNvPicPr>
          <p:nvPr/>
        </p:nvPicPr>
        <p:blipFill>
          <a:blip r:embed="rId3" cstate="print"/>
          <a:srcRect t="11234" b="11548"/>
          <a:stretch>
            <a:fillRect/>
          </a:stretch>
        </p:blipFill>
        <p:spPr bwMode="auto">
          <a:xfrm>
            <a:off x="0" y="769938"/>
            <a:ext cx="9144000" cy="5295900"/>
          </a:xfrm>
          <a:prstGeom prst="rect">
            <a:avLst/>
          </a:prstGeom>
          <a:noFill/>
          <a:ln w="9525">
            <a:noFill/>
            <a:miter lim="800000"/>
            <a:headEnd/>
            <a:tailEnd/>
          </a:ln>
        </p:spPr>
      </p:pic>
      <p:sp>
        <p:nvSpPr>
          <p:cNvPr id="81935" name="Rectangle 15"/>
          <p:cNvSpPr>
            <a:spLocks noChangeArrowheads="1"/>
          </p:cNvSpPr>
          <p:nvPr/>
        </p:nvSpPr>
        <p:spPr bwMode="auto">
          <a:xfrm>
            <a:off x="777875" y="812800"/>
            <a:ext cx="7566025" cy="5232400"/>
          </a:xfrm>
          <a:prstGeom prst="rect">
            <a:avLst/>
          </a:prstGeom>
          <a:gradFill rotWithShape="1">
            <a:gsLst>
              <a:gs pos="0">
                <a:srgbClr val="646464"/>
              </a:gs>
              <a:gs pos="100000">
                <a:schemeClr val="tx1"/>
              </a:gs>
            </a:gsLst>
            <a:lin ang="5400000" scaled="1"/>
          </a:gradFill>
          <a:ln w="9525">
            <a:noFill/>
            <a:miter lim="800000"/>
            <a:headEnd/>
            <a:tailEnd/>
          </a:ln>
        </p:spPr>
        <p:txBody>
          <a:bodyPr wrap="none" anchor="ctr"/>
          <a:lstStyle/>
          <a:p>
            <a:pPr>
              <a:defRPr/>
            </a:pPr>
            <a:endParaRPr lang="de-DE">
              <a:latin typeface="Arial" charset="0"/>
              <a:cs typeface="Arial" charset="0"/>
            </a:endParaRPr>
          </a:p>
        </p:txBody>
      </p:sp>
      <p:sp>
        <p:nvSpPr>
          <p:cNvPr id="2" name="Rectangle 15"/>
          <p:cNvSpPr>
            <a:spLocks noChangeArrowheads="1"/>
          </p:cNvSpPr>
          <p:nvPr/>
        </p:nvSpPr>
        <p:spPr bwMode="auto">
          <a:xfrm>
            <a:off x="777875" y="812800"/>
            <a:ext cx="7566025" cy="4300538"/>
          </a:xfrm>
          <a:prstGeom prst="rect">
            <a:avLst/>
          </a:prstGeom>
          <a:gradFill rotWithShape="1">
            <a:gsLst>
              <a:gs pos="0">
                <a:srgbClr val="333333"/>
              </a:gs>
              <a:gs pos="100000">
                <a:srgbClr val="333333">
                  <a:gamma/>
                  <a:shade val="46275"/>
                  <a:invGamma/>
                </a:srgbClr>
              </a:gs>
            </a:gsLst>
            <a:lin ang="5400000" scaled="1"/>
          </a:gradFill>
          <a:ln w="9525" algn="ctr">
            <a:noFill/>
            <a:miter lim="800000"/>
            <a:headEnd/>
            <a:tailEnd/>
          </a:ln>
          <a:effectLst/>
        </p:spPr>
        <p:txBody>
          <a:bodyPr wrap="none" anchor="ctr"/>
          <a:lstStyle/>
          <a:p>
            <a:pPr>
              <a:defRPr/>
            </a:pPr>
            <a:endParaRPr lang="de-DE">
              <a:latin typeface="Arial" charset="0"/>
              <a:cs typeface="Arial" charset="0"/>
            </a:endParaRPr>
          </a:p>
        </p:txBody>
      </p:sp>
      <p:sp>
        <p:nvSpPr>
          <p:cNvPr id="225285" name="Rectangle 5"/>
          <p:cNvSpPr>
            <a:spLocks noChangeArrowheads="1"/>
          </p:cNvSpPr>
          <p:nvPr/>
        </p:nvSpPr>
        <p:spPr bwMode="auto">
          <a:xfrm>
            <a:off x="0" y="6045200"/>
            <a:ext cx="9144000" cy="812800"/>
          </a:xfrm>
          <a:prstGeom prst="rect">
            <a:avLst/>
          </a:prstGeom>
          <a:solidFill>
            <a:schemeClr val="tx1"/>
          </a:solidFill>
          <a:ln w="9525">
            <a:solidFill>
              <a:schemeClr val="tx1"/>
            </a:solidFill>
            <a:miter lim="800000"/>
            <a:headEnd/>
            <a:tailEnd/>
          </a:ln>
        </p:spPr>
        <p:txBody>
          <a:bodyPr wrap="none" anchor="ctr"/>
          <a:lstStyle/>
          <a:p>
            <a:endParaRPr lang="de-DE" noProof="1"/>
          </a:p>
        </p:txBody>
      </p:sp>
      <p:sp>
        <p:nvSpPr>
          <p:cNvPr id="81933" name="Rectangle 13"/>
          <p:cNvSpPr>
            <a:spLocks noChangeArrowheads="1"/>
          </p:cNvSpPr>
          <p:nvPr/>
        </p:nvSpPr>
        <p:spPr bwMode="auto">
          <a:xfrm>
            <a:off x="0" y="0"/>
            <a:ext cx="9144000" cy="812800"/>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a:defRPr/>
            </a:pPr>
            <a:endParaRPr lang="de-DE">
              <a:latin typeface="Arial" charset="0"/>
              <a:cs typeface="Arial" charset="0"/>
            </a:endParaRPr>
          </a:p>
        </p:txBody>
      </p:sp>
      <p:sp>
        <p:nvSpPr>
          <p:cNvPr id="225290" name="Rectangle 11"/>
          <p:cNvSpPr>
            <a:spLocks noChangeArrowheads="1"/>
          </p:cNvSpPr>
          <p:nvPr/>
        </p:nvSpPr>
        <p:spPr bwMode="auto">
          <a:xfrm>
            <a:off x="0" y="6038850"/>
            <a:ext cx="9144000" cy="152400"/>
          </a:xfrm>
          <a:prstGeom prst="rect">
            <a:avLst/>
          </a:prstGeom>
          <a:gradFill rotWithShape="1">
            <a:gsLst>
              <a:gs pos="0">
                <a:schemeClr val="tx1">
                  <a:gamma/>
                  <a:tint val="78824"/>
                  <a:invGamma/>
                </a:schemeClr>
              </a:gs>
              <a:gs pos="100000">
                <a:schemeClr val="tx1"/>
              </a:gs>
            </a:gsLst>
            <a:lin ang="5400000" scaled="1"/>
          </a:gradFill>
          <a:ln w="9525">
            <a:noFill/>
            <a:miter lim="800000"/>
            <a:headEnd/>
            <a:tailEnd/>
          </a:ln>
        </p:spPr>
        <p:txBody>
          <a:bodyPr wrap="none" anchor="ctr"/>
          <a:lstStyle/>
          <a:p>
            <a:endParaRPr lang="de-DE" noProof="1"/>
          </a:p>
        </p:txBody>
      </p:sp>
      <p:sp>
        <p:nvSpPr>
          <p:cNvPr id="225291" name="Rectangle 27"/>
          <p:cNvSpPr>
            <a:spLocks noChangeArrowheads="1"/>
          </p:cNvSpPr>
          <p:nvPr/>
        </p:nvSpPr>
        <p:spPr bwMode="auto">
          <a:xfrm flipH="1" flipV="1">
            <a:off x="777875" y="5113338"/>
            <a:ext cx="7566025" cy="931862"/>
          </a:xfrm>
          <a:prstGeom prst="rect">
            <a:avLst/>
          </a:prstGeom>
          <a:gradFill rotWithShape="1">
            <a:gsLst>
              <a:gs pos="0">
                <a:srgbClr val="333333"/>
              </a:gs>
              <a:gs pos="100000">
                <a:srgbClr val="000000"/>
              </a:gs>
            </a:gsLst>
            <a:lin ang="5400000" scaled="1"/>
          </a:gradFill>
          <a:ln w="9525">
            <a:noFill/>
            <a:miter lim="800000"/>
            <a:headEnd/>
            <a:tailEnd/>
          </a:ln>
        </p:spPr>
        <p:txBody>
          <a:bodyPr rot="10800000" wrap="none" anchor="ctr"/>
          <a:lstStyle/>
          <a:p>
            <a:endParaRPr lang="de-DE" noProof="1"/>
          </a:p>
        </p:txBody>
      </p:sp>
      <p:pic>
        <p:nvPicPr>
          <p:cNvPr id="225292" name="Picture 14" descr="F0840012"/>
          <p:cNvPicPr>
            <a:picLocks noChangeArrowheads="1"/>
          </p:cNvPicPr>
          <p:nvPr/>
        </p:nvPicPr>
        <p:blipFill>
          <a:blip r:embed="rId3" cstate="print"/>
          <a:srcRect t="11234" b="11548"/>
          <a:stretch>
            <a:fillRect/>
          </a:stretch>
        </p:blipFill>
        <p:spPr bwMode="auto">
          <a:xfrm>
            <a:off x="0" y="741363"/>
            <a:ext cx="9144000" cy="5297487"/>
          </a:xfrm>
          <a:prstGeom prst="rect">
            <a:avLst/>
          </a:prstGeom>
          <a:noFill/>
          <a:ln w="9525">
            <a:noFill/>
            <a:miter lim="800000"/>
            <a:headEnd/>
            <a:tailEnd/>
          </a:ln>
        </p:spPr>
      </p:pic>
      <p:sp>
        <p:nvSpPr>
          <p:cNvPr id="225298" name="Rectangle 18"/>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a:effectLst/>
        </p:spPr>
        <p:txBody>
          <a:bodyPr wrap="none" anchor="ctr"/>
          <a:lstStyle/>
          <a:p>
            <a:endParaRPr lang="de-DE"/>
          </a:p>
        </p:txBody>
      </p:sp>
      <p:sp>
        <p:nvSpPr>
          <p:cNvPr id="11" name="Textfeld 10"/>
          <p:cNvSpPr txBox="1"/>
          <p:nvPr/>
        </p:nvSpPr>
        <p:spPr>
          <a:xfrm>
            <a:off x="2675426" y="1536174"/>
            <a:ext cx="2953053" cy="3785652"/>
          </a:xfrm>
          <a:prstGeom prst="rect">
            <a:avLst/>
          </a:prstGeom>
          <a:noFill/>
        </p:spPr>
        <p:txBody>
          <a:bodyPr wrap="none" rtlCol="0">
            <a:spAutoFit/>
          </a:bodyPr>
          <a:lstStyle/>
          <a:p>
            <a:pPr algn="ctr"/>
            <a:r>
              <a:rPr lang="de-DE" sz="4800" i="1" dirty="0" err="1" smtClean="0">
                <a:solidFill>
                  <a:schemeClr val="bg1"/>
                </a:solidFill>
                <a:latin typeface="Times New Roman" pitchFamily="18" charset="0"/>
                <a:cs typeface="Times New Roman" pitchFamily="18" charset="0"/>
              </a:rPr>
              <a:t>Thank</a:t>
            </a:r>
            <a:r>
              <a:rPr lang="de-DE" sz="4800" i="1" dirty="0" smtClean="0">
                <a:solidFill>
                  <a:schemeClr val="bg1"/>
                </a:solidFill>
                <a:latin typeface="Times New Roman" pitchFamily="18" charset="0"/>
                <a:cs typeface="Times New Roman" pitchFamily="18" charset="0"/>
              </a:rPr>
              <a:t> </a:t>
            </a:r>
            <a:r>
              <a:rPr lang="de-DE" sz="4800" i="1" dirty="0" err="1" smtClean="0">
                <a:solidFill>
                  <a:schemeClr val="bg1"/>
                </a:solidFill>
                <a:latin typeface="Times New Roman" pitchFamily="18" charset="0"/>
                <a:cs typeface="Times New Roman" pitchFamily="18" charset="0"/>
              </a:rPr>
              <a:t>you</a:t>
            </a:r>
            <a:r>
              <a:rPr lang="de-DE" sz="4800" i="1" dirty="0" smtClean="0">
                <a:solidFill>
                  <a:schemeClr val="bg1"/>
                </a:solidFill>
                <a:latin typeface="Times New Roman" pitchFamily="18" charset="0"/>
                <a:cs typeface="Times New Roman" pitchFamily="18" charset="0"/>
              </a:rPr>
              <a:t> </a:t>
            </a:r>
          </a:p>
          <a:p>
            <a:pPr algn="ctr"/>
            <a:r>
              <a:rPr lang="de-DE" sz="4800" i="1" dirty="0" err="1" smtClean="0">
                <a:solidFill>
                  <a:schemeClr val="bg1"/>
                </a:solidFill>
                <a:latin typeface="Times New Roman" pitchFamily="18" charset="0"/>
                <a:cs typeface="Times New Roman" pitchFamily="18" charset="0"/>
              </a:rPr>
              <a:t>for</a:t>
            </a:r>
            <a:r>
              <a:rPr lang="de-DE" sz="4800" i="1" dirty="0" smtClean="0">
                <a:solidFill>
                  <a:schemeClr val="bg1"/>
                </a:solidFill>
                <a:latin typeface="Times New Roman" pitchFamily="18" charset="0"/>
                <a:cs typeface="Times New Roman" pitchFamily="18" charset="0"/>
              </a:rPr>
              <a:t> </a:t>
            </a:r>
            <a:r>
              <a:rPr lang="de-DE" sz="4800" i="1" dirty="0" err="1" smtClean="0">
                <a:solidFill>
                  <a:schemeClr val="bg1"/>
                </a:solidFill>
                <a:latin typeface="Times New Roman" pitchFamily="18" charset="0"/>
                <a:cs typeface="Times New Roman" pitchFamily="18" charset="0"/>
              </a:rPr>
              <a:t>your</a:t>
            </a:r>
            <a:r>
              <a:rPr lang="de-DE" sz="4800" i="1" dirty="0" smtClean="0">
                <a:solidFill>
                  <a:schemeClr val="bg1"/>
                </a:solidFill>
                <a:latin typeface="Times New Roman" pitchFamily="18" charset="0"/>
                <a:cs typeface="Times New Roman" pitchFamily="18" charset="0"/>
              </a:rPr>
              <a:t> </a:t>
            </a:r>
          </a:p>
          <a:p>
            <a:pPr algn="ctr"/>
            <a:r>
              <a:rPr lang="de-DE" sz="4800" i="1" dirty="0" err="1" smtClean="0">
                <a:solidFill>
                  <a:schemeClr val="bg1"/>
                </a:solidFill>
                <a:latin typeface="Times New Roman" pitchFamily="18" charset="0"/>
                <a:cs typeface="Times New Roman" pitchFamily="18" charset="0"/>
              </a:rPr>
              <a:t>attention</a:t>
            </a:r>
            <a:r>
              <a:rPr lang="de-DE" sz="4800" i="1" dirty="0" smtClean="0">
                <a:solidFill>
                  <a:schemeClr val="bg1"/>
                </a:solidFill>
                <a:latin typeface="Times New Roman" pitchFamily="18" charset="0"/>
                <a:cs typeface="Times New Roman" pitchFamily="18" charset="0"/>
              </a:rPr>
              <a:t>!</a:t>
            </a:r>
          </a:p>
          <a:p>
            <a:pPr algn="ctr"/>
            <a:endParaRPr lang="de-DE" sz="4800" i="1" dirty="0" smtClean="0">
              <a:solidFill>
                <a:schemeClr val="bg1"/>
              </a:solidFill>
              <a:latin typeface="Times New Roman" pitchFamily="18" charset="0"/>
              <a:cs typeface="Times New Roman" pitchFamily="18" charset="0"/>
            </a:endParaRPr>
          </a:p>
          <a:p>
            <a:pPr algn="ctr"/>
            <a:r>
              <a:rPr lang="de-DE" sz="4800" i="1" dirty="0" err="1" smtClean="0">
                <a:solidFill>
                  <a:schemeClr val="bg1"/>
                </a:solidFill>
                <a:latin typeface="Times New Roman" pitchFamily="18" charset="0"/>
                <a:cs typeface="Times New Roman" pitchFamily="18" charset="0"/>
              </a:rPr>
              <a:t>Questions</a:t>
            </a:r>
            <a:r>
              <a:rPr lang="de-DE" sz="4800" i="1" dirty="0" smtClean="0">
                <a:solidFill>
                  <a:schemeClr val="bg1"/>
                </a:solidFill>
                <a:latin typeface="Times New Roman" pitchFamily="18" charset="0"/>
                <a:cs typeface="Times New Roman" pitchFamily="18" charset="0"/>
              </a:rPr>
              <a:t>?</a:t>
            </a:r>
            <a:endParaRPr lang="de-DE" sz="4800" i="1" dirty="0">
              <a:solidFill>
                <a:schemeClr val="bg1"/>
              </a:solidFill>
              <a:latin typeface="Times New Roman" pitchFamily="18" charset="0"/>
              <a:cs typeface="Times New Roman" pitchFamily="18" charset="0"/>
            </a:endParaRPr>
          </a:p>
        </p:txBody>
      </p:sp>
      <p:sp>
        <p:nvSpPr>
          <p:cNvPr id="3" name="Textfeld 2"/>
          <p:cNvSpPr txBox="1"/>
          <p:nvPr/>
        </p:nvSpPr>
        <p:spPr>
          <a:xfrm>
            <a:off x="3211183" y="4460051"/>
            <a:ext cx="5910592" cy="1723549"/>
          </a:xfrm>
          <a:prstGeom prst="rect">
            <a:avLst/>
          </a:prstGeom>
          <a:noFill/>
        </p:spPr>
        <p:txBody>
          <a:bodyPr wrap="none" rtlCol="0">
            <a:spAutoFit/>
          </a:bodyPr>
          <a:lstStyle/>
          <a:p>
            <a:pPr algn="r">
              <a:lnSpc>
                <a:spcPct val="150000"/>
              </a:lnSpc>
              <a:buFont typeface="Wingdings" pitchFamily="2" charset="2"/>
              <a:buNone/>
              <a:defRPr/>
            </a:pPr>
            <a:r>
              <a:rPr lang="de-DE" sz="800" b="1" dirty="0">
                <a:solidFill>
                  <a:schemeClr val="bg1">
                    <a:lumMod val="40000"/>
                    <a:lumOff val="60000"/>
                  </a:schemeClr>
                </a:solidFill>
              </a:rPr>
              <a:t>Dr</a:t>
            </a:r>
            <a:r>
              <a:rPr lang="de-DE" sz="800" b="1" dirty="0" smtClean="0">
                <a:solidFill>
                  <a:schemeClr val="bg1">
                    <a:lumMod val="40000"/>
                    <a:lumOff val="60000"/>
                  </a:schemeClr>
                </a:solidFill>
              </a:rPr>
              <a:t>.-Ing. </a:t>
            </a:r>
            <a:r>
              <a:rPr lang="de-DE" sz="800" b="1" dirty="0">
                <a:solidFill>
                  <a:schemeClr val="bg1">
                    <a:lumMod val="40000"/>
                    <a:lumOff val="60000"/>
                  </a:schemeClr>
                </a:solidFill>
              </a:rPr>
              <a:t>Bernd Markscheffel</a:t>
            </a:r>
            <a:br>
              <a:rPr lang="de-DE" sz="800" b="1" dirty="0">
                <a:solidFill>
                  <a:schemeClr val="bg1">
                    <a:lumMod val="40000"/>
                    <a:lumOff val="60000"/>
                  </a:schemeClr>
                </a:solidFill>
              </a:rPr>
            </a:br>
            <a:r>
              <a:rPr lang="de-DE" sz="800" b="1" dirty="0" err="1" smtClean="0">
                <a:solidFill>
                  <a:schemeClr val="bg1">
                    <a:lumMod val="40000"/>
                    <a:lumOff val="60000"/>
                  </a:schemeClr>
                </a:solidFill>
              </a:rPr>
              <a:t>Chair</a:t>
            </a:r>
            <a:r>
              <a:rPr lang="de-DE" sz="800" b="1" dirty="0" smtClean="0">
                <a:solidFill>
                  <a:schemeClr val="bg1">
                    <a:lumMod val="40000"/>
                    <a:lumOff val="60000"/>
                  </a:schemeClr>
                </a:solidFill>
              </a:rPr>
              <a:t> </a:t>
            </a:r>
            <a:r>
              <a:rPr lang="de-DE" sz="800" b="1" dirty="0" err="1">
                <a:solidFill>
                  <a:schemeClr val="bg1">
                    <a:lumMod val="40000"/>
                    <a:lumOff val="60000"/>
                  </a:schemeClr>
                </a:solidFill>
              </a:rPr>
              <a:t>of</a:t>
            </a:r>
            <a:r>
              <a:rPr lang="de-DE" sz="800" b="1" dirty="0">
                <a:solidFill>
                  <a:schemeClr val="bg1">
                    <a:lumMod val="40000"/>
                    <a:lumOff val="60000"/>
                  </a:schemeClr>
                </a:solidFill>
              </a:rPr>
              <a:t> Information </a:t>
            </a:r>
            <a:r>
              <a:rPr lang="de-DE" sz="800" b="1" dirty="0" err="1">
                <a:solidFill>
                  <a:schemeClr val="bg1">
                    <a:lumMod val="40000"/>
                    <a:lumOff val="60000"/>
                  </a:schemeClr>
                </a:solidFill>
              </a:rPr>
              <a:t>and</a:t>
            </a:r>
            <a:r>
              <a:rPr lang="de-DE" sz="800" b="1" dirty="0">
                <a:solidFill>
                  <a:schemeClr val="bg1">
                    <a:lumMod val="40000"/>
                    <a:lumOff val="60000"/>
                  </a:schemeClr>
                </a:solidFill>
              </a:rPr>
              <a:t> Knowledge Management</a:t>
            </a:r>
          </a:p>
          <a:p>
            <a:pPr algn="r">
              <a:lnSpc>
                <a:spcPct val="150000"/>
              </a:lnSpc>
              <a:buFont typeface="Wingdings" pitchFamily="2" charset="2"/>
              <a:buNone/>
              <a:defRPr/>
            </a:pPr>
            <a:r>
              <a:rPr lang="de-DE" sz="800" b="1" dirty="0">
                <a:solidFill>
                  <a:schemeClr val="bg1">
                    <a:lumMod val="40000"/>
                    <a:lumOff val="60000"/>
                  </a:schemeClr>
                </a:solidFill>
              </a:rPr>
              <a:t>Institute </a:t>
            </a:r>
            <a:r>
              <a:rPr lang="de-DE" sz="800" b="1" dirty="0" err="1">
                <a:solidFill>
                  <a:schemeClr val="bg1">
                    <a:lumMod val="40000"/>
                    <a:lumOff val="60000"/>
                  </a:schemeClr>
                </a:solidFill>
              </a:rPr>
              <a:t>of</a:t>
            </a:r>
            <a:r>
              <a:rPr lang="de-DE" sz="800" b="1" dirty="0">
                <a:solidFill>
                  <a:schemeClr val="bg1">
                    <a:lumMod val="40000"/>
                    <a:lumOff val="60000"/>
                  </a:schemeClr>
                </a:solidFill>
              </a:rPr>
              <a:t> Information Systems</a:t>
            </a:r>
          </a:p>
          <a:p>
            <a:pPr algn="r">
              <a:lnSpc>
                <a:spcPct val="150000"/>
              </a:lnSpc>
              <a:buFont typeface="Wingdings" pitchFamily="2" charset="2"/>
              <a:buNone/>
              <a:defRPr/>
            </a:pPr>
            <a:r>
              <a:rPr lang="de-DE" sz="800" b="1" dirty="0" err="1">
                <a:solidFill>
                  <a:schemeClr val="bg1">
                    <a:lumMod val="40000"/>
                    <a:lumOff val="60000"/>
                  </a:schemeClr>
                </a:solidFill>
              </a:rPr>
              <a:t>Faculty</a:t>
            </a:r>
            <a:r>
              <a:rPr lang="de-DE" sz="800" b="1" dirty="0">
                <a:solidFill>
                  <a:schemeClr val="bg1">
                    <a:lumMod val="40000"/>
                    <a:lumOff val="60000"/>
                  </a:schemeClr>
                </a:solidFill>
              </a:rPr>
              <a:t> </a:t>
            </a:r>
            <a:r>
              <a:rPr lang="de-DE" sz="800" b="1" dirty="0" err="1">
                <a:solidFill>
                  <a:schemeClr val="bg1">
                    <a:lumMod val="40000"/>
                    <a:lumOff val="60000"/>
                  </a:schemeClr>
                </a:solidFill>
              </a:rPr>
              <a:t>of</a:t>
            </a:r>
            <a:r>
              <a:rPr lang="de-DE" sz="800" b="1" dirty="0">
                <a:solidFill>
                  <a:schemeClr val="bg1">
                    <a:lumMod val="40000"/>
                    <a:lumOff val="60000"/>
                  </a:schemeClr>
                </a:solidFill>
              </a:rPr>
              <a:t> Business Economics</a:t>
            </a:r>
          </a:p>
          <a:p>
            <a:pPr algn="r">
              <a:lnSpc>
                <a:spcPct val="150000"/>
              </a:lnSpc>
              <a:buFont typeface="Wingdings" pitchFamily="2" charset="2"/>
              <a:buNone/>
              <a:defRPr/>
            </a:pPr>
            <a:r>
              <a:rPr lang="de-DE" sz="800" b="1" dirty="0">
                <a:solidFill>
                  <a:schemeClr val="bg1">
                    <a:lumMod val="40000"/>
                    <a:lumOff val="60000"/>
                  </a:schemeClr>
                </a:solidFill>
              </a:rPr>
              <a:t>Technische Universität Ilmenau</a:t>
            </a:r>
          </a:p>
          <a:p>
            <a:pPr algn="r">
              <a:lnSpc>
                <a:spcPct val="150000"/>
              </a:lnSpc>
              <a:buFont typeface="Wingdings" pitchFamily="2" charset="2"/>
              <a:buNone/>
              <a:defRPr/>
            </a:pPr>
            <a:r>
              <a:rPr lang="de-DE" sz="800" b="1" dirty="0" err="1">
                <a:solidFill>
                  <a:schemeClr val="bg1">
                    <a:lumMod val="40000"/>
                    <a:lumOff val="60000"/>
                  </a:schemeClr>
                </a:solidFill>
              </a:rPr>
              <a:t>POBox</a:t>
            </a:r>
            <a:r>
              <a:rPr lang="de-DE" sz="800" b="1" dirty="0">
                <a:solidFill>
                  <a:schemeClr val="bg1">
                    <a:lumMod val="40000"/>
                    <a:lumOff val="60000"/>
                  </a:schemeClr>
                </a:solidFill>
              </a:rPr>
              <a:t> 100565</a:t>
            </a:r>
          </a:p>
          <a:p>
            <a:pPr algn="r">
              <a:lnSpc>
                <a:spcPct val="150000"/>
              </a:lnSpc>
              <a:buFont typeface="Wingdings" pitchFamily="2" charset="2"/>
              <a:buNone/>
              <a:defRPr/>
            </a:pPr>
            <a:r>
              <a:rPr lang="de-DE" sz="800" b="1" dirty="0">
                <a:solidFill>
                  <a:schemeClr val="bg1">
                    <a:lumMod val="40000"/>
                    <a:lumOff val="60000"/>
                  </a:schemeClr>
                </a:solidFill>
              </a:rPr>
              <a:t>98684 Ilmenau</a:t>
            </a:r>
          </a:p>
          <a:p>
            <a:pPr algn="r">
              <a:lnSpc>
                <a:spcPct val="150000"/>
              </a:lnSpc>
              <a:buFont typeface="Wingdings" pitchFamily="2" charset="2"/>
              <a:buNone/>
              <a:defRPr/>
            </a:pPr>
            <a:r>
              <a:rPr lang="de-DE" sz="800" b="1" dirty="0" smtClean="0">
                <a:solidFill>
                  <a:schemeClr val="bg1">
                    <a:lumMod val="40000"/>
                    <a:lumOff val="60000"/>
                  </a:schemeClr>
                </a:solidFill>
              </a:rPr>
              <a:t>Bernd.Markscheffel@tu-ilmenau.de</a:t>
            </a:r>
            <a:endParaRPr lang="de-DE" sz="800" b="1" dirty="0">
              <a:solidFill>
                <a:schemeClr val="bg1">
                  <a:lumMod val="40000"/>
                  <a:lumOff val="60000"/>
                </a:schemeClr>
              </a:solidFill>
            </a:endParaRPr>
          </a:p>
          <a:p>
            <a:endParaRPr lang="de-DE" sz="1000" dirty="0"/>
          </a:p>
        </p:txBody>
      </p:sp>
    </p:spTree>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292"/>
                                        </p:tgtEl>
                                        <p:attrNameLst>
                                          <p:attrName>style.visibility</p:attrName>
                                        </p:attrNameLst>
                                      </p:cBhvr>
                                      <p:to>
                                        <p:strVal val="visible"/>
                                      </p:to>
                                    </p:set>
                                    <p:animEffect transition="in" filter="barn(inVertical)">
                                      <p:cBhvr>
                                        <p:cTn id="7" dur="2000"/>
                                        <p:tgtEl>
                                          <p:spTgt spid="225292"/>
                                        </p:tgtEl>
                                      </p:cBhvr>
                                    </p:animEffect>
                                  </p:childTnLst>
                                </p:cTn>
                              </p:par>
                            </p:childTnLst>
                          </p:cTn>
                        </p:par>
                        <p:par>
                          <p:cTn id="8" fill="hold">
                            <p:stCondLst>
                              <p:cond delay="2000"/>
                            </p:stCondLst>
                            <p:childTnLst>
                              <p:par>
                                <p:cTn id="9" presetID="26" presetClass="emph" presetSubtype="0" fill="hold" grpId="0" nodeType="afterEffect">
                                  <p:stCondLst>
                                    <p:cond delay="0"/>
                                  </p:stCondLst>
                                  <p:childTnLst>
                                    <p:animEffect transition="out" filter="fade">
                                      <p:cBhvr>
                                        <p:cTn id="10" dur="500" tmFilter="0, 0; .2, .5; .8, .5; 1, 0"/>
                                        <p:tgtEl>
                                          <p:spTgt spid="225298"/>
                                        </p:tgtEl>
                                      </p:cBhvr>
                                    </p:animEffect>
                                    <p:animScale>
                                      <p:cBhvr>
                                        <p:cTn id="11" dur="250" autoRev="1" fill="hold"/>
                                        <p:tgtEl>
                                          <p:spTgt spid="225298"/>
                                        </p:tgtEl>
                                      </p:cBhvr>
                                      <p:by x="105000" y="105000"/>
                                    </p:animScale>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blinds(horizontal)">
                                      <p:cBhvr>
                                        <p:cTn id="1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 </a:t>
            </a:r>
            <a:r>
              <a:rPr lang="en-US" dirty="0" smtClean="0"/>
              <a:t>Introduction</a:t>
            </a:r>
            <a:endParaRPr lang="en-US" altLang="de-DE" dirty="0" smtClean="0"/>
          </a:p>
          <a:p>
            <a:endParaRPr lang="en-US" altLang="de-DE" b="0" dirty="0" smtClean="0"/>
          </a:p>
          <a:p>
            <a:r>
              <a:rPr lang="en-US" altLang="de-DE" b="0" dirty="0" smtClean="0"/>
              <a:t>1</a:t>
            </a:r>
            <a:r>
              <a:rPr lang="en-US" altLang="de-DE" b="0" baseline="30000" dirty="0" smtClean="0"/>
              <a:t>st</a:t>
            </a:r>
            <a:r>
              <a:rPr lang="en-US" altLang="de-DE" b="0" dirty="0" smtClean="0"/>
              <a:t> revolution: Printing machine by Johannes Gutenberg </a:t>
            </a:r>
            <a:endParaRPr lang="en-US" altLang="de-DE" b="0" dirty="0" smtClean="0"/>
          </a:p>
        </p:txBody>
      </p:sp>
      <p:sp>
        <p:nvSpPr>
          <p:cNvPr id="11" name="Inhaltsplatzhalter 10"/>
          <p:cNvSpPr>
            <a:spLocks noGrp="1"/>
          </p:cNvSpPr>
          <p:nvPr>
            <p:ph idx="1"/>
          </p:nvPr>
        </p:nvSpPr>
        <p:spPr>
          <a:xfrm>
            <a:off x="295275" y="1489075"/>
            <a:ext cx="8780359" cy="4313238"/>
          </a:xfrm>
        </p:spPr>
        <p:txBody>
          <a:bodyPr/>
          <a:lstStyle/>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marL="2444750" lvl="7" indent="0">
              <a:buNone/>
            </a:pPr>
            <a:r>
              <a:rPr lang="en-IN" sz="1400" i="1" dirty="0" smtClean="0"/>
              <a:t>Gutenberg Bible</a:t>
            </a:r>
          </a:p>
          <a:p>
            <a:pPr lvl="3">
              <a:buFontTx/>
              <a:buChar char="-"/>
            </a:pPr>
            <a:r>
              <a:rPr lang="en-IN" dirty="0" smtClean="0"/>
              <a:t>Pre-Gutenberg: the </a:t>
            </a:r>
            <a:r>
              <a:rPr lang="en-IN" dirty="0"/>
              <a:t>acquisition and production of new books involved considerable costs </a:t>
            </a:r>
            <a:r>
              <a:rPr lang="en-IN" dirty="0" smtClean="0"/>
              <a:t>(copying rate ~ </a:t>
            </a:r>
            <a:r>
              <a:rPr lang="en-US" dirty="0" smtClean="0"/>
              <a:t>1 </a:t>
            </a:r>
            <a:r>
              <a:rPr lang="en-US" dirty="0"/>
              <a:t>– 3 pages per day, or a book per </a:t>
            </a:r>
            <a:r>
              <a:rPr lang="en-US" dirty="0" smtClean="0"/>
              <a:t>year)</a:t>
            </a:r>
          </a:p>
          <a:p>
            <a:pPr lvl="3">
              <a:buFontTx/>
              <a:buChar char="-"/>
            </a:pPr>
            <a:r>
              <a:rPr lang="en-US" dirty="0" smtClean="0"/>
              <a:t>Gutenberg Printing Press technology made it possible to put o</a:t>
            </a:r>
            <a:r>
              <a:rPr lang="en-IN" dirty="0" err="1" smtClean="0"/>
              <a:t>ver</a:t>
            </a:r>
            <a:r>
              <a:rPr lang="en-IN" dirty="0" smtClean="0"/>
              <a:t> </a:t>
            </a:r>
            <a:r>
              <a:rPr lang="en-IN" dirty="0"/>
              <a:t>500000 books </a:t>
            </a:r>
            <a:r>
              <a:rPr lang="en-IN" dirty="0" smtClean="0"/>
              <a:t>into </a:t>
            </a:r>
            <a:r>
              <a:rPr lang="en-IN" dirty="0"/>
              <a:t>circulation before 1500</a:t>
            </a:r>
            <a:r>
              <a:rPr lang="en-IN" dirty="0" smtClean="0"/>
              <a:t> </a:t>
            </a:r>
          </a:p>
          <a:p>
            <a:pPr lvl="2">
              <a:buFontTx/>
              <a:buChar char="-"/>
            </a:pPr>
            <a:endParaRPr lang="de-DE" dirty="0" smtClean="0"/>
          </a:p>
        </p:txBody>
      </p:sp>
      <p:sp>
        <p:nvSpPr>
          <p:cNvPr id="2" name="Textfeld 1"/>
          <p:cNvSpPr txBox="1"/>
          <p:nvPr/>
        </p:nvSpPr>
        <p:spPr>
          <a:xfrm>
            <a:off x="7257164" y="4062403"/>
            <a:ext cx="1562986" cy="584775"/>
          </a:xfrm>
          <a:prstGeom prst="rect">
            <a:avLst/>
          </a:prstGeom>
          <a:noFill/>
        </p:spPr>
        <p:txBody>
          <a:bodyPr wrap="square" rtlCol="0">
            <a:spAutoFit/>
          </a:bodyPr>
          <a:lstStyle/>
          <a:p>
            <a:endParaRPr lang="de-DE" sz="800" dirty="0" smtClean="0">
              <a:solidFill>
                <a:schemeClr val="bg1">
                  <a:lumMod val="85000"/>
                </a:schemeClr>
              </a:solidFill>
            </a:endParaRPr>
          </a:p>
          <a:p>
            <a:r>
              <a:rPr lang="de-DE" sz="800" dirty="0" smtClean="0">
                <a:solidFill>
                  <a:schemeClr val="bg1">
                    <a:lumMod val="85000"/>
                  </a:schemeClr>
                </a:solidFill>
              </a:rPr>
              <a:t>Source</a:t>
            </a:r>
            <a:r>
              <a:rPr lang="de-DE" sz="800" dirty="0">
                <a:solidFill>
                  <a:schemeClr val="bg1">
                    <a:lumMod val="85000"/>
                  </a:schemeClr>
                </a:solidFill>
              </a:rPr>
              <a:t>: http://uk.phaidon.com/resource/469-the-gutenberg-bible.jpg</a:t>
            </a:r>
          </a:p>
        </p:txBody>
      </p:sp>
      <p:pic>
        <p:nvPicPr>
          <p:cNvPr id="2050" name="Picture 2" descr="the Gutenberg Bible, as reproduced in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02" y="1350335"/>
            <a:ext cx="5283988" cy="332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5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 </a:t>
            </a:r>
            <a:r>
              <a:rPr lang="en-US" dirty="0" smtClean="0"/>
              <a:t>Introduction</a:t>
            </a:r>
            <a:endParaRPr lang="en-US" altLang="de-DE" dirty="0" smtClean="0"/>
          </a:p>
          <a:p>
            <a:endParaRPr lang="en-US" altLang="de-DE" b="0" dirty="0" smtClean="0"/>
          </a:p>
          <a:p>
            <a:r>
              <a:rPr lang="en-US" altLang="de-DE" b="0" dirty="0" smtClean="0"/>
              <a:t>Romanesque, Baroque &amp; Industrialization Era </a:t>
            </a:r>
            <a:endParaRPr lang="en-US" altLang="de-DE" b="0" dirty="0" smtClean="0"/>
          </a:p>
        </p:txBody>
      </p:sp>
      <p:sp>
        <p:nvSpPr>
          <p:cNvPr id="11" name="Inhaltsplatzhalter 10"/>
          <p:cNvSpPr>
            <a:spLocks noGrp="1"/>
          </p:cNvSpPr>
          <p:nvPr>
            <p:ph idx="1"/>
          </p:nvPr>
        </p:nvSpPr>
        <p:spPr>
          <a:xfrm>
            <a:off x="295275" y="1489075"/>
            <a:ext cx="7626099" cy="4313238"/>
          </a:xfrm>
        </p:spPr>
        <p:txBody>
          <a:bodyPr/>
          <a:lstStyle/>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marL="2351087" lvl="7" indent="0">
              <a:buNone/>
            </a:pPr>
            <a:r>
              <a:rPr lang="en-US" altLang="de-DE" sz="1400" i="1" dirty="0"/>
              <a:t>Anna </a:t>
            </a:r>
            <a:r>
              <a:rPr lang="en-US" altLang="de-DE" sz="1400" i="1" dirty="0" err="1"/>
              <a:t>Amalia</a:t>
            </a:r>
            <a:r>
              <a:rPr lang="en-US" altLang="de-DE" sz="1400" i="1" dirty="0"/>
              <a:t> library in Weimar (Thuringia)</a:t>
            </a:r>
          </a:p>
          <a:p>
            <a:pPr lvl="2">
              <a:buFontTx/>
              <a:buChar char="-"/>
            </a:pPr>
            <a:r>
              <a:rPr lang="en-IN" dirty="0" smtClean="0"/>
              <a:t>Libraries serve the global </a:t>
            </a:r>
            <a:r>
              <a:rPr lang="en-IN" dirty="0"/>
              <a:t>educational goal </a:t>
            </a:r>
            <a:r>
              <a:rPr lang="en-IN" dirty="0" smtClean="0"/>
              <a:t/>
            </a:r>
            <a:br>
              <a:rPr lang="en-IN" dirty="0" smtClean="0"/>
            </a:br>
            <a:r>
              <a:rPr lang="en-IN" dirty="0" smtClean="0"/>
              <a:t>"</a:t>
            </a:r>
            <a:r>
              <a:rPr lang="en-IN" dirty="0"/>
              <a:t>the harmonious penetration of the person into moral and spiritual freedom" </a:t>
            </a:r>
            <a:endParaRPr lang="de-DE" dirty="0" smtClean="0"/>
          </a:p>
        </p:txBody>
      </p:sp>
      <p:sp>
        <p:nvSpPr>
          <p:cNvPr id="2" name="Textfeld 1"/>
          <p:cNvSpPr txBox="1"/>
          <p:nvPr/>
        </p:nvSpPr>
        <p:spPr>
          <a:xfrm>
            <a:off x="7257164" y="4062403"/>
            <a:ext cx="1886836" cy="707886"/>
          </a:xfrm>
          <a:prstGeom prst="rect">
            <a:avLst/>
          </a:prstGeom>
          <a:noFill/>
        </p:spPr>
        <p:txBody>
          <a:bodyPr wrap="square" rtlCol="0">
            <a:spAutoFit/>
          </a:bodyPr>
          <a:lstStyle/>
          <a:p>
            <a:endParaRPr lang="de-DE" sz="800" dirty="0" smtClean="0">
              <a:solidFill>
                <a:schemeClr val="bg1">
                  <a:lumMod val="85000"/>
                </a:schemeClr>
              </a:solidFill>
            </a:endParaRPr>
          </a:p>
          <a:p>
            <a:r>
              <a:rPr lang="de-DE" sz="800" dirty="0" smtClean="0">
                <a:solidFill>
                  <a:schemeClr val="bg1">
                    <a:lumMod val="85000"/>
                  </a:schemeClr>
                </a:solidFill>
              </a:rPr>
              <a:t>Source</a:t>
            </a:r>
            <a:r>
              <a:rPr lang="de-DE" sz="800" dirty="0">
                <a:solidFill>
                  <a:schemeClr val="bg1">
                    <a:lumMod val="85000"/>
                  </a:schemeClr>
                </a:solidFill>
              </a:rPr>
              <a:t>: https://</a:t>
            </a:r>
            <a:r>
              <a:rPr lang="de-DE" sz="800" dirty="0" smtClean="0">
                <a:solidFill>
                  <a:schemeClr val="bg1">
                    <a:lumMod val="85000"/>
                  </a:schemeClr>
                </a:solidFill>
              </a:rPr>
              <a:t>www.zdf.de/assets/170330-sonntag-mim-100~1920x1080?cb=</a:t>
            </a:r>
            <a:br>
              <a:rPr lang="de-DE" sz="800" dirty="0" smtClean="0">
                <a:solidFill>
                  <a:schemeClr val="bg1">
                    <a:lumMod val="85000"/>
                  </a:schemeClr>
                </a:solidFill>
              </a:rPr>
            </a:br>
            <a:r>
              <a:rPr lang="de-DE" sz="800" dirty="0" smtClean="0">
                <a:solidFill>
                  <a:schemeClr val="bg1">
                    <a:lumMod val="85000"/>
                  </a:schemeClr>
                </a:solidFill>
              </a:rPr>
              <a:t>1490873430930</a:t>
            </a:r>
            <a:endParaRPr lang="de-DE" sz="800" dirty="0">
              <a:solidFill>
                <a:schemeClr val="bg1">
                  <a:lumMod val="85000"/>
                </a:schemeClr>
              </a:solidFill>
            </a:endParaRPr>
          </a:p>
        </p:txBody>
      </p:sp>
      <p:pic>
        <p:nvPicPr>
          <p:cNvPr id="4098" name="Picture 2" descr="Bildergebnis für anna amalia biblioth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555" y="1455551"/>
            <a:ext cx="5727405" cy="322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0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 </a:t>
            </a:r>
            <a:r>
              <a:rPr lang="en-US" dirty="0" smtClean="0"/>
              <a:t>Introduction</a:t>
            </a:r>
            <a:endParaRPr lang="en-US" altLang="de-DE" dirty="0" smtClean="0"/>
          </a:p>
          <a:p>
            <a:endParaRPr lang="en-US" altLang="de-DE" b="0" dirty="0" smtClean="0"/>
          </a:p>
          <a:p>
            <a:r>
              <a:rPr lang="en-US" altLang="de-DE" b="0" dirty="0" smtClean="0"/>
              <a:t>2</a:t>
            </a:r>
            <a:r>
              <a:rPr lang="en-US" altLang="de-DE" b="0" baseline="30000" dirty="0" smtClean="0"/>
              <a:t>nd</a:t>
            </a:r>
            <a:r>
              <a:rPr lang="en-US" altLang="de-DE" b="0" dirty="0" smtClean="0"/>
              <a:t> Revolution</a:t>
            </a:r>
            <a:r>
              <a:rPr lang="en-US" altLang="de-DE" b="0" dirty="0"/>
              <a:t>: </a:t>
            </a:r>
            <a:r>
              <a:rPr lang="en-US" altLang="de-DE" b="0" dirty="0" smtClean="0"/>
              <a:t>Cross-industry Breakthrough </a:t>
            </a:r>
            <a:r>
              <a:rPr lang="en-US" altLang="de-DE" b="0" dirty="0"/>
              <a:t>of the </a:t>
            </a:r>
            <a:r>
              <a:rPr lang="en-US" altLang="de-DE" b="0" dirty="0" smtClean="0"/>
              <a:t>Internet </a:t>
            </a:r>
            <a:endParaRPr lang="en-US" altLang="de-DE" b="0" dirty="0" smtClean="0"/>
          </a:p>
        </p:txBody>
      </p:sp>
      <p:sp>
        <p:nvSpPr>
          <p:cNvPr id="11" name="Inhaltsplatzhalter 10"/>
          <p:cNvSpPr>
            <a:spLocks noGrp="1"/>
          </p:cNvSpPr>
          <p:nvPr>
            <p:ph idx="1"/>
          </p:nvPr>
        </p:nvSpPr>
        <p:spPr>
          <a:xfrm>
            <a:off x="295275" y="1489075"/>
            <a:ext cx="8318886" cy="4313238"/>
          </a:xfrm>
        </p:spPr>
        <p:txBody>
          <a:bodyPr/>
          <a:lstStyle/>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lvl="2">
              <a:buFontTx/>
              <a:buChar char="-"/>
            </a:pPr>
            <a:endParaRPr lang="de-DE" dirty="0"/>
          </a:p>
          <a:p>
            <a:pPr lvl="2">
              <a:buFontTx/>
              <a:buChar char="-"/>
            </a:pPr>
            <a:endParaRPr lang="de-DE" dirty="0" smtClean="0"/>
          </a:p>
          <a:p>
            <a:pPr marL="2351087" lvl="7" indent="0">
              <a:buNone/>
            </a:pPr>
            <a:r>
              <a:rPr lang="en-IN" sz="1400" i="1" dirty="0" smtClean="0"/>
              <a:t>Internet Use in Leeds Library</a:t>
            </a:r>
          </a:p>
          <a:p>
            <a:pPr marL="884237" lvl="3" indent="-171450"/>
            <a:r>
              <a:rPr lang="en-US" dirty="0"/>
              <a:t>Digitization, interlinking and connectivity have a lasting effect on how we access information. </a:t>
            </a:r>
            <a:endParaRPr lang="en-US" dirty="0" smtClean="0"/>
          </a:p>
          <a:p>
            <a:pPr marL="884237" lvl="3" indent="-171450"/>
            <a:r>
              <a:rPr lang="en-US" dirty="0" smtClean="0"/>
              <a:t>Internet </a:t>
            </a:r>
            <a:r>
              <a:rPr lang="en-US" dirty="0"/>
              <a:t>entails fundamental changes in the concept of document and the basic cultural techniques based on it, such as reading, writing, quoting and </a:t>
            </a:r>
            <a:r>
              <a:rPr lang="en-US" dirty="0" smtClean="0"/>
              <a:t>publishing.</a:t>
            </a:r>
            <a:endParaRPr lang="en-IN" dirty="0" smtClean="0"/>
          </a:p>
        </p:txBody>
      </p:sp>
      <p:sp>
        <p:nvSpPr>
          <p:cNvPr id="2" name="Textfeld 1"/>
          <p:cNvSpPr txBox="1"/>
          <p:nvPr/>
        </p:nvSpPr>
        <p:spPr>
          <a:xfrm>
            <a:off x="7257164" y="4062403"/>
            <a:ext cx="1886836" cy="461665"/>
          </a:xfrm>
          <a:prstGeom prst="rect">
            <a:avLst/>
          </a:prstGeom>
          <a:noFill/>
        </p:spPr>
        <p:txBody>
          <a:bodyPr wrap="square" rtlCol="0">
            <a:spAutoFit/>
          </a:bodyPr>
          <a:lstStyle/>
          <a:p>
            <a:endParaRPr lang="de-DE" sz="800" dirty="0" smtClean="0">
              <a:solidFill>
                <a:schemeClr val="bg1">
                  <a:lumMod val="85000"/>
                </a:schemeClr>
              </a:solidFill>
            </a:endParaRPr>
          </a:p>
          <a:p>
            <a:r>
              <a:rPr lang="de-DE" sz="800" dirty="0" smtClean="0">
                <a:solidFill>
                  <a:schemeClr val="bg1">
                    <a:lumMod val="85000"/>
                  </a:schemeClr>
                </a:solidFill>
              </a:rPr>
              <a:t>Source</a:t>
            </a:r>
            <a:r>
              <a:rPr lang="de-DE" sz="800" dirty="0">
                <a:solidFill>
                  <a:schemeClr val="bg1">
                    <a:lumMod val="85000"/>
                  </a:schemeClr>
                </a:solidFill>
              </a:rPr>
              <a:t>: </a:t>
            </a:r>
            <a:r>
              <a:rPr lang="de-DE" sz="800" dirty="0" smtClean="0">
                <a:solidFill>
                  <a:schemeClr val="bg1">
                    <a:lumMod val="85000"/>
                  </a:schemeClr>
                </a:solidFill>
              </a:rPr>
              <a:t/>
            </a:r>
            <a:br>
              <a:rPr lang="de-DE" sz="800" dirty="0" smtClean="0">
                <a:solidFill>
                  <a:schemeClr val="bg1">
                    <a:lumMod val="85000"/>
                  </a:schemeClr>
                </a:solidFill>
              </a:rPr>
            </a:br>
            <a:r>
              <a:rPr lang="de-DE" sz="800" dirty="0" smtClean="0">
                <a:solidFill>
                  <a:schemeClr val="bg1">
                    <a:lumMod val="85000"/>
                  </a:schemeClr>
                </a:solidFill>
              </a:rPr>
              <a:t>Ian </a:t>
            </a:r>
            <a:r>
              <a:rPr lang="de-DE" sz="800" dirty="0">
                <a:solidFill>
                  <a:schemeClr val="bg1">
                    <a:lumMod val="85000"/>
                  </a:schemeClr>
                </a:solidFill>
              </a:rPr>
              <a:t>Forsyth / Getty Images</a:t>
            </a:r>
          </a:p>
        </p:txBody>
      </p:sp>
      <p:pic>
        <p:nvPicPr>
          <p:cNvPr id="5122" name="Picture 2" descr="https://media2.s-nbcnews.com/j/newscms/2018_02/2287301/180109-woman-table-library-laptop-ew-701p_f4f7328921e449356c9101f4f79c2e2e.nbcnews-ux-2880-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555" y="1455551"/>
            <a:ext cx="5398514" cy="32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6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1.bp.blogspot.com/-bxr3O3b_NTY/Udfq8ysXlRI/AAAAAAAAH9M/33oC_7K0Vmw/s1600/Metholodgy.png"/>
          <p:cNvPicPr>
            <a:picLocks noChangeAspect="1" noChangeArrowheads="1"/>
          </p:cNvPicPr>
          <p:nvPr/>
        </p:nvPicPr>
        <p:blipFill rotWithShape="1">
          <a:blip r:embed="rId3">
            <a:extLst>
              <a:ext uri="{28A0092B-C50C-407E-A947-70E740481C1C}">
                <a14:useLocalDpi xmlns:a14="http://schemas.microsoft.com/office/drawing/2010/main" val="0"/>
              </a:ext>
            </a:extLst>
          </a:blip>
          <a:srcRect t="1464"/>
          <a:stretch/>
        </p:blipFill>
        <p:spPr bwMode="auto">
          <a:xfrm>
            <a:off x="4281443" y="564518"/>
            <a:ext cx="4736887" cy="30664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 </a:t>
            </a:r>
            <a:r>
              <a:rPr lang="en-US" dirty="0" smtClean="0"/>
              <a:t>Introduction</a:t>
            </a:r>
            <a:endParaRPr lang="en-US" altLang="de-DE" dirty="0" smtClean="0"/>
          </a:p>
          <a:p>
            <a:endParaRPr lang="en-US" altLang="de-DE" b="0" dirty="0" smtClean="0"/>
          </a:p>
          <a:p>
            <a:r>
              <a:rPr lang="en-US" altLang="de-DE" b="0" dirty="0" smtClean="0"/>
              <a:t>Education in LIS</a:t>
            </a:r>
          </a:p>
        </p:txBody>
      </p:sp>
      <p:sp>
        <p:nvSpPr>
          <p:cNvPr id="11" name="Inhaltsplatzhalter 10"/>
          <p:cNvSpPr>
            <a:spLocks noGrp="1"/>
          </p:cNvSpPr>
          <p:nvPr>
            <p:ph idx="1"/>
          </p:nvPr>
        </p:nvSpPr>
        <p:spPr/>
        <p:txBody>
          <a:bodyPr/>
          <a:lstStyle/>
          <a:p>
            <a:r>
              <a:rPr lang="de-DE" dirty="0" smtClean="0"/>
              <a:t>Need </a:t>
            </a:r>
            <a:r>
              <a:rPr lang="de-DE" dirty="0" err="1" smtClean="0"/>
              <a:t>for</a:t>
            </a:r>
            <a:r>
              <a:rPr lang="de-DE" dirty="0" smtClean="0"/>
              <a:t> </a:t>
            </a:r>
            <a:r>
              <a:rPr lang="de-DE" dirty="0" err="1" smtClean="0"/>
              <a:t>Specialists</a:t>
            </a:r>
            <a:r>
              <a:rPr lang="de-DE" dirty="0" smtClean="0"/>
              <a:t> in </a:t>
            </a:r>
            <a:br>
              <a:rPr lang="de-DE" dirty="0" smtClean="0"/>
            </a:br>
            <a:r>
              <a:rPr lang="de-DE" dirty="0" err="1" smtClean="0"/>
              <a:t>Empirical</a:t>
            </a:r>
            <a:r>
              <a:rPr lang="de-DE" dirty="0" smtClean="0"/>
              <a:t> </a:t>
            </a:r>
            <a:r>
              <a:rPr lang="de-DE" dirty="0"/>
              <a:t>Information Science</a:t>
            </a:r>
          </a:p>
          <a:p>
            <a:endParaRPr lang="de-DE" dirty="0" smtClean="0"/>
          </a:p>
          <a:p>
            <a:pPr lvl="1"/>
            <a:r>
              <a:rPr lang="en-GB" dirty="0"/>
              <a:t>in measuring and assessing the performance </a:t>
            </a:r>
            <a:r>
              <a:rPr lang="en-GB" dirty="0" smtClean="0"/>
              <a:t/>
            </a:r>
            <a:br>
              <a:rPr lang="en-GB" dirty="0" smtClean="0"/>
            </a:br>
            <a:r>
              <a:rPr lang="en-GB" dirty="0" smtClean="0"/>
              <a:t>or </a:t>
            </a:r>
            <a:r>
              <a:rPr lang="en-GB" dirty="0"/>
              <a:t>better the impact of research(</a:t>
            </a:r>
            <a:r>
              <a:rPr lang="en-GB" dirty="0" err="1"/>
              <a:t>ers</a:t>
            </a:r>
            <a:r>
              <a:rPr lang="en-GB" dirty="0"/>
              <a:t>) </a:t>
            </a:r>
            <a:r>
              <a:rPr lang="en-GB" dirty="0" smtClean="0"/>
              <a:t/>
            </a:r>
            <a:br>
              <a:rPr lang="en-GB" dirty="0" smtClean="0"/>
            </a:br>
            <a:r>
              <a:rPr lang="en-GB" dirty="0" smtClean="0"/>
              <a:t>in </a:t>
            </a:r>
            <a:r>
              <a:rPr lang="en-GB" dirty="0"/>
              <a:t>various levels of </a:t>
            </a:r>
            <a:r>
              <a:rPr lang="en-GB" dirty="0" smtClean="0"/>
              <a:t>granularity</a:t>
            </a:r>
          </a:p>
          <a:p>
            <a:pPr lvl="1"/>
            <a:endParaRPr lang="de-DE" sz="1000" dirty="0" smtClean="0"/>
          </a:p>
          <a:p>
            <a:pPr lvl="1"/>
            <a:endParaRPr lang="de-DE" sz="1000" dirty="0"/>
          </a:p>
          <a:p>
            <a:pPr lvl="1">
              <a:buFont typeface="Wingdings" panose="05000000000000000000" pitchFamily="2" charset="2"/>
              <a:buChar char="Ø"/>
            </a:pPr>
            <a:endParaRPr lang="en-GB" dirty="0" smtClean="0">
              <a:solidFill>
                <a:schemeClr val="bg2">
                  <a:lumMod val="75000"/>
                </a:schemeClr>
              </a:solidFill>
            </a:endParaRPr>
          </a:p>
          <a:p>
            <a:pPr lvl="1">
              <a:buFont typeface="Wingdings" panose="05000000000000000000" pitchFamily="2" charset="2"/>
              <a:buChar char="Ø"/>
            </a:pPr>
            <a:endParaRPr lang="en-GB" dirty="0">
              <a:solidFill>
                <a:schemeClr val="bg2">
                  <a:lumMod val="75000"/>
                </a:schemeClr>
              </a:solidFill>
            </a:endParaRPr>
          </a:p>
          <a:p>
            <a:pPr lvl="1">
              <a:buFont typeface="Wingdings" panose="05000000000000000000" pitchFamily="2" charset="2"/>
              <a:buChar char="Ø"/>
            </a:pPr>
            <a:r>
              <a:rPr lang="en-GB" dirty="0" smtClean="0">
                <a:solidFill>
                  <a:schemeClr val="bg2">
                    <a:lumMod val="75000"/>
                  </a:schemeClr>
                </a:solidFill>
              </a:rPr>
              <a:t>importance </a:t>
            </a:r>
            <a:r>
              <a:rPr lang="en-GB" dirty="0">
                <a:solidFill>
                  <a:schemeClr val="bg2">
                    <a:lumMod val="75000"/>
                  </a:schemeClr>
                </a:solidFill>
              </a:rPr>
              <a:t>of evaluating scientific research performance is well recognized and though, the growing interests on specialists in Informetrics is a proven </a:t>
            </a:r>
            <a:r>
              <a:rPr lang="en-GB" dirty="0" smtClean="0">
                <a:solidFill>
                  <a:schemeClr val="bg2">
                    <a:lumMod val="75000"/>
                  </a:schemeClr>
                </a:solidFill>
              </a:rPr>
              <a:t>fact</a:t>
            </a:r>
          </a:p>
          <a:p>
            <a:pPr lvl="1">
              <a:buFont typeface="Wingdings" panose="05000000000000000000" pitchFamily="2" charset="2"/>
              <a:buChar char="Ø"/>
            </a:pPr>
            <a:r>
              <a:rPr lang="en-GB" dirty="0">
                <a:solidFill>
                  <a:schemeClr val="bg2">
                    <a:lumMod val="75000"/>
                  </a:schemeClr>
                </a:solidFill>
              </a:rPr>
              <a:t>it is necessary to take a clear-eyed look at the </a:t>
            </a:r>
            <a:r>
              <a:rPr lang="en-GB" u="sng" dirty="0">
                <a:solidFill>
                  <a:schemeClr val="bg2">
                    <a:lumMod val="75000"/>
                  </a:schemeClr>
                </a:solidFill>
              </a:rPr>
              <a:t>educational foundations </a:t>
            </a:r>
            <a:r>
              <a:rPr lang="en-GB" dirty="0" smtClean="0">
                <a:solidFill>
                  <a:schemeClr val="bg2">
                    <a:lumMod val="75000"/>
                  </a:schemeClr>
                </a:solidFill>
              </a:rPr>
              <a:t/>
            </a:r>
            <a:br>
              <a:rPr lang="en-GB" dirty="0" smtClean="0">
                <a:solidFill>
                  <a:schemeClr val="bg2">
                    <a:lumMod val="75000"/>
                  </a:schemeClr>
                </a:solidFill>
              </a:rPr>
            </a:br>
            <a:r>
              <a:rPr lang="en-GB" dirty="0" smtClean="0">
                <a:solidFill>
                  <a:schemeClr val="bg2">
                    <a:lumMod val="75000"/>
                  </a:schemeClr>
                </a:solidFill>
              </a:rPr>
              <a:t>if </a:t>
            </a:r>
            <a:r>
              <a:rPr lang="en-GB" dirty="0">
                <a:solidFill>
                  <a:schemeClr val="bg2">
                    <a:lumMod val="75000"/>
                  </a:schemeClr>
                </a:solidFill>
              </a:rPr>
              <a:t>it will fit the requirements of governmental institutions, universities or the broad range of other employers for </a:t>
            </a:r>
            <a:r>
              <a:rPr lang="en-GB" b="1" dirty="0" err="1">
                <a:solidFill>
                  <a:schemeClr val="bg2">
                    <a:lumMod val="75000"/>
                  </a:schemeClr>
                </a:solidFill>
              </a:rPr>
              <a:t>Informetrics</a:t>
            </a:r>
            <a:r>
              <a:rPr lang="en-GB" b="1" dirty="0">
                <a:solidFill>
                  <a:schemeClr val="bg2">
                    <a:lumMod val="75000"/>
                  </a:schemeClr>
                </a:solidFill>
              </a:rPr>
              <a:t> specialists</a:t>
            </a:r>
            <a:endParaRPr lang="de-DE" b="1" dirty="0">
              <a:solidFill>
                <a:schemeClr val="bg2">
                  <a:lumMod val="75000"/>
                </a:schemeClr>
              </a:solidFill>
            </a:endParaRPr>
          </a:p>
          <a:p>
            <a:pPr lvl="1">
              <a:buFont typeface="Wingdings" panose="05000000000000000000" pitchFamily="2" charset="2"/>
              <a:buChar char="Ø"/>
            </a:pPr>
            <a:endParaRPr lang="de-DE" dirty="0">
              <a:solidFill>
                <a:schemeClr val="bg2">
                  <a:lumMod val="75000"/>
                </a:schemeClr>
              </a:solidFill>
            </a:endParaRPr>
          </a:p>
          <a:p>
            <a:pPr lvl="1"/>
            <a:endParaRPr lang="de-DE" dirty="0" smtClean="0"/>
          </a:p>
          <a:p>
            <a:pPr marL="446087" lvl="2" indent="0">
              <a:buNone/>
            </a:pPr>
            <a:endParaRPr lang="de-DE" dirty="0" smtClean="0"/>
          </a:p>
        </p:txBody>
      </p:sp>
    </p:spTree>
    <p:extLst>
      <p:ext uri="{BB962C8B-B14F-4D97-AF65-F5344CB8AC3E}">
        <p14:creationId xmlns:p14="http://schemas.microsoft.com/office/powerpoint/2010/main" val="328527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smtClean="0"/>
              <a:t>II </a:t>
            </a:r>
            <a:r>
              <a:rPr lang="en-US" kern="0" dirty="0" smtClean="0"/>
              <a:t>Education in </a:t>
            </a:r>
            <a:r>
              <a:rPr lang="en-US" kern="0" dirty="0"/>
              <a:t>Informetrics</a:t>
            </a:r>
            <a:endParaRPr lang="en-US" altLang="de-DE" dirty="0" smtClean="0"/>
          </a:p>
          <a:p>
            <a:endParaRPr lang="en-US" altLang="de-DE" b="0" dirty="0" smtClean="0"/>
          </a:p>
          <a:p>
            <a:r>
              <a:rPr lang="en-US" altLang="de-DE" b="0" dirty="0" smtClean="0"/>
              <a:t>A Snapshot of the Situation in Germany</a:t>
            </a:r>
            <a:endParaRPr lang="de-DE" kern="0" dirty="0"/>
          </a:p>
        </p:txBody>
      </p:sp>
      <p:sp>
        <p:nvSpPr>
          <p:cNvPr id="11" name="Inhaltsplatzhalter 10"/>
          <p:cNvSpPr>
            <a:spLocks noGrp="1"/>
          </p:cNvSpPr>
          <p:nvPr>
            <p:ph idx="1"/>
          </p:nvPr>
        </p:nvSpPr>
        <p:spPr/>
        <p:txBody>
          <a:bodyPr/>
          <a:lstStyle/>
          <a:p>
            <a:pPr marL="0" indent="0">
              <a:buNone/>
            </a:pPr>
            <a:endParaRPr lang="de-DE" dirty="0" smtClean="0"/>
          </a:p>
          <a:p>
            <a:pPr lvl="1"/>
            <a:r>
              <a:rPr lang="en-US" altLang="de-DE" dirty="0" smtClean="0"/>
              <a:t>Mostly </a:t>
            </a:r>
            <a:r>
              <a:rPr lang="en-US" altLang="de-DE" dirty="0"/>
              <a:t>in </a:t>
            </a:r>
            <a:r>
              <a:rPr lang="en-US" altLang="de-DE" dirty="0" smtClean="0"/>
              <a:t>context </a:t>
            </a:r>
            <a:r>
              <a:rPr lang="en-US" altLang="de-DE" dirty="0"/>
              <a:t>of LIS Education</a:t>
            </a:r>
          </a:p>
          <a:p>
            <a:pPr lvl="1"/>
            <a:r>
              <a:rPr lang="de-DE" dirty="0" smtClean="0"/>
              <a:t>Search </a:t>
            </a:r>
            <a:r>
              <a:rPr lang="de-DE" dirty="0" err="1" smtClean="0"/>
              <a:t>for</a:t>
            </a:r>
            <a:r>
              <a:rPr lang="de-DE" dirty="0" smtClean="0"/>
              <a:t> Studies in Information and</a:t>
            </a:r>
          </a:p>
          <a:p>
            <a:pPr marL="182562" lvl="1" indent="0">
              <a:buNone/>
            </a:pPr>
            <a:r>
              <a:rPr lang="de-DE" dirty="0" smtClean="0"/>
              <a:t>     Library Science in Germany</a:t>
            </a:r>
          </a:p>
          <a:p>
            <a:pPr lvl="1"/>
            <a:r>
              <a:rPr lang="de-DE" dirty="0" smtClean="0"/>
              <a:t>One of the </a:t>
            </a:r>
            <a:r>
              <a:rPr lang="de-DE" dirty="0" err="1" smtClean="0"/>
              <a:t>most</a:t>
            </a:r>
            <a:r>
              <a:rPr lang="de-DE" dirty="0" smtClean="0"/>
              <a:t> </a:t>
            </a:r>
            <a:r>
              <a:rPr lang="de-DE" dirty="0" err="1" smtClean="0"/>
              <a:t>up</a:t>
            </a:r>
            <a:r>
              <a:rPr lang="de-DE" dirty="0" smtClean="0"/>
              <a:t>-</a:t>
            </a:r>
            <a:r>
              <a:rPr lang="de-DE" dirty="0" err="1" smtClean="0"/>
              <a:t>to</a:t>
            </a:r>
            <a:r>
              <a:rPr lang="de-DE" dirty="0" smtClean="0"/>
              <a:t>-date </a:t>
            </a:r>
            <a:r>
              <a:rPr lang="de-DE" dirty="0" err="1" smtClean="0"/>
              <a:t>list</a:t>
            </a:r>
            <a:r>
              <a:rPr lang="de-DE" dirty="0" smtClean="0"/>
              <a:t>:</a:t>
            </a:r>
          </a:p>
          <a:p>
            <a:pPr lvl="1"/>
            <a:endParaRPr lang="de-DE" dirty="0"/>
          </a:p>
          <a:p>
            <a:pPr lvl="1"/>
            <a:endParaRPr lang="de-DE" dirty="0" smtClean="0"/>
          </a:p>
          <a:p>
            <a:pPr marL="182562" lvl="1" indent="0">
              <a:buNone/>
            </a:pPr>
            <a:r>
              <a:rPr lang="de-DE" sz="1000" dirty="0" smtClean="0">
                <a:solidFill>
                  <a:schemeClr val="accent3">
                    <a:lumMod val="50000"/>
                  </a:schemeClr>
                </a:solidFill>
              </a:rPr>
              <a:t>http</a:t>
            </a:r>
            <a:r>
              <a:rPr lang="de-DE" sz="1000" dirty="0">
                <a:solidFill>
                  <a:schemeClr val="accent3">
                    <a:lumMod val="50000"/>
                  </a:schemeClr>
                </a:solidFill>
              </a:rPr>
              <a:t>://</a:t>
            </a:r>
            <a:r>
              <a:rPr lang="de-DE" sz="1000" dirty="0" smtClean="0">
                <a:solidFill>
                  <a:schemeClr val="accent3">
                    <a:lumMod val="50000"/>
                  </a:schemeClr>
                </a:solidFill>
              </a:rPr>
              <a:t>studiengaenge.zeit.de/studiengang/w34756/informationswissenschaften</a:t>
            </a:r>
            <a:endParaRPr lang="de-DE" sz="1000" dirty="0">
              <a:solidFill>
                <a:schemeClr val="accent3">
                  <a:lumMod val="50000"/>
                </a:schemeClr>
              </a:solidFill>
            </a:endParaRPr>
          </a:p>
          <a:p>
            <a:pPr lvl="1"/>
            <a:endParaRPr lang="de-DE" dirty="0" smtClean="0"/>
          </a:p>
          <a:p>
            <a:pPr marL="446087" lvl="2" indent="0">
              <a:buNone/>
            </a:pPr>
            <a:endParaRPr lang="de-DE" dirty="0" smtClean="0"/>
          </a:p>
        </p:txBody>
      </p:sp>
      <p:pic>
        <p:nvPicPr>
          <p:cNvPr id="12" name="Grafik 11"/>
          <p:cNvPicPr>
            <a:picLocks noChangeAspect="1"/>
          </p:cNvPicPr>
          <p:nvPr/>
        </p:nvPicPr>
        <p:blipFill>
          <a:blip r:embed="rId3"/>
          <a:stretch>
            <a:fillRect/>
          </a:stretch>
        </p:blipFill>
        <p:spPr>
          <a:xfrm>
            <a:off x="4953649" y="1328948"/>
            <a:ext cx="3958506" cy="4633491"/>
          </a:xfrm>
          <a:prstGeom prst="rect">
            <a:avLst/>
          </a:prstGeom>
        </p:spPr>
      </p:pic>
      <p:pic>
        <p:nvPicPr>
          <p:cNvPr id="13" name="Grafik 12"/>
          <p:cNvPicPr>
            <a:picLocks noChangeAspect="1"/>
          </p:cNvPicPr>
          <p:nvPr/>
        </p:nvPicPr>
        <p:blipFill rotWithShape="1">
          <a:blip r:embed="rId4"/>
          <a:srcRect r="40245"/>
          <a:stretch/>
        </p:blipFill>
        <p:spPr>
          <a:xfrm>
            <a:off x="389851" y="2965962"/>
            <a:ext cx="3720903" cy="461496"/>
          </a:xfrm>
          <a:prstGeom prst="rect">
            <a:avLst/>
          </a:prstGeom>
        </p:spPr>
      </p:pic>
    </p:spTree>
    <p:extLst>
      <p:ext uri="{BB962C8B-B14F-4D97-AF65-F5344CB8AC3E}">
        <p14:creationId xmlns:p14="http://schemas.microsoft.com/office/powerpoint/2010/main" val="300709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dirty="0"/>
              <a:t>II </a:t>
            </a:r>
            <a:r>
              <a:rPr lang="en-US" kern="0" dirty="0"/>
              <a:t>Education in </a:t>
            </a:r>
            <a:r>
              <a:rPr lang="en-US" kern="0" dirty="0" smtClean="0"/>
              <a:t>Informetrics</a:t>
            </a:r>
          </a:p>
          <a:p>
            <a:endParaRPr lang="en-US" altLang="de-DE" b="0" kern="0" dirty="0"/>
          </a:p>
          <a:p>
            <a:r>
              <a:rPr lang="de-DE" b="0" dirty="0" err="1"/>
              <a:t>Results</a:t>
            </a:r>
            <a:r>
              <a:rPr lang="de-DE" b="0" dirty="0"/>
              <a:t> </a:t>
            </a:r>
            <a:r>
              <a:rPr lang="de-DE" b="0" dirty="0" err="1"/>
              <a:t>of</a:t>
            </a:r>
            <a:r>
              <a:rPr lang="de-DE" b="0" dirty="0"/>
              <a:t> </a:t>
            </a:r>
            <a:r>
              <a:rPr lang="de-DE" b="0" dirty="0" err="1"/>
              <a:t>the</a:t>
            </a:r>
            <a:r>
              <a:rPr lang="de-DE" b="0" dirty="0"/>
              <a:t> Survey</a:t>
            </a:r>
          </a:p>
          <a:p>
            <a:endParaRPr lang="en-US" altLang="de-DE" dirty="0"/>
          </a:p>
        </p:txBody>
      </p:sp>
      <p:grpSp>
        <p:nvGrpSpPr>
          <p:cNvPr id="7" name="Group 300"/>
          <p:cNvGrpSpPr>
            <a:grpSpLocks/>
          </p:cNvGrpSpPr>
          <p:nvPr/>
        </p:nvGrpSpPr>
        <p:grpSpPr bwMode="auto">
          <a:xfrm rot="5400000">
            <a:off x="475549" y="6093527"/>
            <a:ext cx="144468" cy="495489"/>
            <a:chOff x="3424" y="1389"/>
            <a:chExt cx="182" cy="2132"/>
          </a:xfrm>
        </p:grpSpPr>
        <p:sp>
          <p:nvSpPr>
            <p:cNvPr id="8" name="Rectangle 301"/>
            <p:cNvSpPr>
              <a:spLocks noChangeArrowheads="1"/>
            </p:cNvSpPr>
            <p:nvPr/>
          </p:nvSpPr>
          <p:spPr bwMode="auto">
            <a:xfrm>
              <a:off x="3424" y="1389"/>
              <a:ext cx="91" cy="2132"/>
            </a:xfrm>
            <a:prstGeom prst="rect">
              <a:avLst/>
            </a:prstGeom>
            <a:gradFill rotWithShape="1">
              <a:gsLst>
                <a:gs pos="0">
                  <a:srgbClr val="C40505"/>
                </a:gs>
                <a:gs pos="50000">
                  <a:srgbClr val="C40505">
                    <a:gamma/>
                    <a:tint val="26275"/>
                    <a:invGamma/>
                  </a:srgbClr>
                </a:gs>
                <a:gs pos="100000">
                  <a:srgbClr val="C40505"/>
                </a:gs>
              </a:gsLst>
              <a:lin ang="0" scaled="1"/>
            </a:gradFill>
            <a:ln w="9525">
              <a:noFill/>
              <a:miter lim="800000"/>
              <a:headEnd/>
              <a:tailEnd/>
            </a:ln>
            <a:effectLst/>
          </p:spPr>
          <p:txBody>
            <a:bodyPr wrap="none" anchor="ctr"/>
            <a:lstStyle/>
            <a:p>
              <a:endParaRPr lang="de-DE"/>
            </a:p>
          </p:txBody>
        </p:sp>
        <p:sp>
          <p:nvSpPr>
            <p:cNvPr id="9" name="Rectangle 302"/>
            <p:cNvSpPr>
              <a:spLocks noChangeArrowheads="1"/>
            </p:cNvSpPr>
            <p:nvPr/>
          </p:nvSpPr>
          <p:spPr bwMode="auto">
            <a:xfrm>
              <a:off x="3515" y="1389"/>
              <a:ext cx="91" cy="2132"/>
            </a:xfrm>
            <a:prstGeom prst="rect">
              <a:avLst/>
            </a:prstGeom>
            <a:gradFill rotWithShape="1">
              <a:gsLst>
                <a:gs pos="0">
                  <a:srgbClr val="C40505"/>
                </a:gs>
                <a:gs pos="100000">
                  <a:srgbClr val="C40505">
                    <a:gamma/>
                    <a:shade val="56471"/>
                    <a:invGamma/>
                  </a:srgbClr>
                </a:gs>
              </a:gsLst>
              <a:lin ang="0" scaled="1"/>
            </a:gradFill>
            <a:ln w="9525">
              <a:noFill/>
              <a:miter lim="800000"/>
              <a:headEnd/>
              <a:tailEnd/>
            </a:ln>
            <a:effectLst/>
          </p:spPr>
          <p:txBody>
            <a:bodyPr wrap="none" anchor="ctr"/>
            <a:lstStyle/>
            <a:p>
              <a:endParaRPr lang="de-DE"/>
            </a:p>
          </p:txBody>
        </p:sp>
      </p:grpSp>
      <p:sp>
        <p:nvSpPr>
          <p:cNvPr id="11" name="Inhaltsplatzhalter 10"/>
          <p:cNvSpPr>
            <a:spLocks noGrp="1"/>
          </p:cNvSpPr>
          <p:nvPr>
            <p:ph idx="1"/>
          </p:nvPr>
        </p:nvSpPr>
        <p:spPr>
          <a:xfrm>
            <a:off x="295276" y="1489075"/>
            <a:ext cx="4233182" cy="4313238"/>
          </a:xfrm>
        </p:spPr>
        <p:txBody>
          <a:bodyPr/>
          <a:lstStyle/>
          <a:p>
            <a:endParaRPr lang="de-DE" dirty="0"/>
          </a:p>
          <a:p>
            <a:pPr lvl="1">
              <a:lnSpc>
                <a:spcPct val="150000"/>
              </a:lnSpc>
            </a:pPr>
            <a:r>
              <a:rPr lang="de-DE" dirty="0" smtClean="0"/>
              <a:t>41 Bachelor and </a:t>
            </a:r>
            <a:r>
              <a:rPr lang="de-DE" dirty="0"/>
              <a:t>M</a:t>
            </a:r>
            <a:r>
              <a:rPr lang="de-DE" dirty="0" smtClean="0"/>
              <a:t>aster </a:t>
            </a:r>
            <a:r>
              <a:rPr lang="de-DE" dirty="0" err="1" smtClean="0"/>
              <a:t>courses</a:t>
            </a:r>
            <a:r>
              <a:rPr lang="de-DE" dirty="0" smtClean="0"/>
              <a:t> </a:t>
            </a:r>
            <a:r>
              <a:rPr lang="de-DE" dirty="0" err="1" smtClean="0"/>
              <a:t>exists</a:t>
            </a:r>
            <a:r>
              <a:rPr lang="de-DE" dirty="0" smtClean="0"/>
              <a:t> in </a:t>
            </a:r>
            <a:r>
              <a:rPr lang="de-DE" dirty="0"/>
              <a:t>G</a:t>
            </a:r>
            <a:r>
              <a:rPr lang="de-DE" dirty="0" smtClean="0"/>
              <a:t>ermany in the </a:t>
            </a:r>
            <a:r>
              <a:rPr lang="de-DE" dirty="0" err="1" smtClean="0"/>
              <a:t>field</a:t>
            </a:r>
            <a:r>
              <a:rPr lang="de-DE" dirty="0" smtClean="0"/>
              <a:t> of Library and Information Science (LIS)</a:t>
            </a:r>
          </a:p>
        </p:txBody>
      </p:sp>
      <p:graphicFrame>
        <p:nvGraphicFramePr>
          <p:cNvPr id="4" name="Diagramm 3"/>
          <p:cNvGraphicFramePr/>
          <p:nvPr>
            <p:extLst>
              <p:ext uri="{D42A27DB-BD31-4B8C-83A1-F6EECF244321}">
                <p14:modId xmlns:p14="http://schemas.microsoft.com/office/powerpoint/2010/main" val="3858174132"/>
              </p:ext>
            </p:extLst>
          </p:nvPr>
        </p:nvGraphicFramePr>
        <p:xfrm>
          <a:off x="453244" y="2970532"/>
          <a:ext cx="3917245" cy="30255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a:off x="1291817" y="5526383"/>
            <a:ext cx="992579" cy="338554"/>
          </a:xfrm>
          <a:prstGeom prst="rect">
            <a:avLst/>
          </a:prstGeom>
          <a:noFill/>
        </p:spPr>
        <p:txBody>
          <a:bodyPr wrap="none" rtlCol="0">
            <a:spAutoFit/>
          </a:bodyPr>
          <a:lstStyle/>
          <a:p>
            <a:r>
              <a:rPr lang="de-DE" sz="1600" dirty="0" smtClean="0"/>
              <a:t>Bachelor</a:t>
            </a:r>
            <a:endParaRPr lang="de-DE" sz="1600" dirty="0"/>
          </a:p>
        </p:txBody>
      </p:sp>
      <p:sp>
        <p:nvSpPr>
          <p:cNvPr id="14" name="Textfeld 13"/>
          <p:cNvSpPr txBox="1"/>
          <p:nvPr/>
        </p:nvSpPr>
        <p:spPr>
          <a:xfrm>
            <a:off x="2964356" y="5548961"/>
            <a:ext cx="813043" cy="338554"/>
          </a:xfrm>
          <a:prstGeom prst="rect">
            <a:avLst/>
          </a:prstGeom>
          <a:noFill/>
        </p:spPr>
        <p:txBody>
          <a:bodyPr wrap="none" rtlCol="0">
            <a:spAutoFit/>
          </a:bodyPr>
          <a:lstStyle/>
          <a:p>
            <a:r>
              <a:rPr lang="de-DE" sz="1600" dirty="0" smtClean="0"/>
              <a:t>Master</a:t>
            </a:r>
            <a:endParaRPr lang="de-DE" sz="1600" dirty="0"/>
          </a:p>
        </p:txBody>
      </p:sp>
      <p:pic>
        <p:nvPicPr>
          <p:cNvPr id="16" name="Grafik 15"/>
          <p:cNvPicPr>
            <a:picLocks noChangeAspect="1"/>
          </p:cNvPicPr>
          <p:nvPr/>
        </p:nvPicPr>
        <p:blipFill rotWithShape="1">
          <a:blip r:embed="rId4"/>
          <a:srcRect l="4207" r="23297"/>
          <a:stretch/>
        </p:blipFill>
        <p:spPr>
          <a:xfrm>
            <a:off x="4819981" y="1343375"/>
            <a:ext cx="4086347" cy="4502469"/>
          </a:xfrm>
          <a:prstGeom prst="rect">
            <a:avLst/>
          </a:prstGeom>
        </p:spPr>
      </p:pic>
      <p:grpSp>
        <p:nvGrpSpPr>
          <p:cNvPr id="12" name="Group 300"/>
          <p:cNvGrpSpPr>
            <a:grpSpLocks/>
          </p:cNvGrpSpPr>
          <p:nvPr/>
        </p:nvGrpSpPr>
        <p:grpSpPr bwMode="auto">
          <a:xfrm rot="5400000">
            <a:off x="645547" y="6150995"/>
            <a:ext cx="144470" cy="380558"/>
            <a:chOff x="3424" y="1389"/>
            <a:chExt cx="182" cy="2132"/>
          </a:xfrm>
        </p:grpSpPr>
        <p:sp>
          <p:nvSpPr>
            <p:cNvPr id="13" name="Rectangle 301"/>
            <p:cNvSpPr>
              <a:spLocks noChangeArrowheads="1"/>
            </p:cNvSpPr>
            <p:nvPr/>
          </p:nvSpPr>
          <p:spPr bwMode="auto">
            <a:xfrm>
              <a:off x="3424" y="1389"/>
              <a:ext cx="91" cy="2132"/>
            </a:xfrm>
            <a:prstGeom prst="rect">
              <a:avLst/>
            </a:prstGeom>
            <a:gradFill rotWithShape="1">
              <a:gsLst>
                <a:gs pos="0">
                  <a:srgbClr val="C40505"/>
                </a:gs>
                <a:gs pos="50000">
                  <a:srgbClr val="C40505">
                    <a:gamma/>
                    <a:tint val="26275"/>
                    <a:invGamma/>
                  </a:srgbClr>
                </a:gs>
                <a:gs pos="100000">
                  <a:srgbClr val="C40505"/>
                </a:gs>
              </a:gsLst>
              <a:lin ang="0" scaled="1"/>
            </a:gradFill>
            <a:ln w="9525">
              <a:noFill/>
              <a:miter lim="800000"/>
              <a:headEnd/>
              <a:tailEnd/>
            </a:ln>
            <a:effectLst/>
          </p:spPr>
          <p:txBody>
            <a:bodyPr wrap="none" anchor="ctr"/>
            <a:lstStyle/>
            <a:p>
              <a:endParaRPr lang="de-DE"/>
            </a:p>
          </p:txBody>
        </p:sp>
        <p:sp>
          <p:nvSpPr>
            <p:cNvPr id="15" name="Rectangle 302"/>
            <p:cNvSpPr>
              <a:spLocks noChangeArrowheads="1"/>
            </p:cNvSpPr>
            <p:nvPr/>
          </p:nvSpPr>
          <p:spPr bwMode="auto">
            <a:xfrm>
              <a:off x="3515" y="1389"/>
              <a:ext cx="91" cy="2132"/>
            </a:xfrm>
            <a:prstGeom prst="rect">
              <a:avLst/>
            </a:prstGeom>
            <a:gradFill rotWithShape="1">
              <a:gsLst>
                <a:gs pos="0">
                  <a:srgbClr val="C40505"/>
                </a:gs>
                <a:gs pos="100000">
                  <a:srgbClr val="C40505">
                    <a:gamma/>
                    <a:shade val="56471"/>
                    <a:invGamma/>
                  </a:srgbClr>
                </a:gs>
              </a:gsLst>
              <a:lin ang="0" scaled="1"/>
            </a:gradFill>
            <a:ln w="9525">
              <a:noFill/>
              <a:miter lim="800000"/>
              <a:headEnd/>
              <a:tailEnd/>
            </a:ln>
            <a:effectLst/>
          </p:spPr>
          <p:txBody>
            <a:bodyPr wrap="none" anchor="ctr"/>
            <a:lstStyle/>
            <a:p>
              <a:endParaRPr lang="de-DE"/>
            </a:p>
          </p:txBody>
        </p:sp>
      </p:grpSp>
    </p:spTree>
    <p:extLst>
      <p:ext uri="{BB962C8B-B14F-4D97-AF65-F5344CB8AC3E}">
        <p14:creationId xmlns:p14="http://schemas.microsoft.com/office/powerpoint/2010/main" val="54781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5014</Words>
  <Application>Microsoft Office PowerPoint</Application>
  <PresentationFormat>Bildschirmpräsentation (4:3)</PresentationFormat>
  <Paragraphs>895</Paragraphs>
  <Slides>33</Slides>
  <Notes>33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33</vt:i4>
      </vt:variant>
    </vt:vector>
  </HeadingPairs>
  <TitlesOfParts>
    <vt:vector size="40" baseType="lpstr">
      <vt:lpstr>ＭＳ Ｐゴシック</vt:lpstr>
      <vt:lpstr>Arial</vt:lpstr>
      <vt:lpstr>Calibri</vt:lpstr>
      <vt:lpstr>Times New Roman</vt:lpstr>
      <vt:lpstr>Wingdings</vt:lpstr>
      <vt:lpstr>Standarddesign</vt:lpstr>
      <vt:lpstr>1_Standarddesign</vt:lpstr>
      <vt:lpstr>Education in Library and Information Science (LIS)  Results of Case Studies for the Special Field of Informetrics</vt:lpstr>
      <vt:lpstr>Structure of the Talk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Education in Informetrics  Explore other Sources </vt:lpstr>
      <vt:lpstr>II Education in Informetrics  Results of the Survey  </vt:lpstr>
      <vt:lpstr>II Education in Informetrics  Results of the Survey </vt:lpstr>
      <vt:lpstr>II Education in Informetrics  Summary of the results</vt:lpstr>
      <vt:lpstr>III Informetrics Education: A Case Study of Japan  Data</vt:lpstr>
      <vt:lpstr>III Informetrics Education: A Case Study of Japan  Methods </vt:lpstr>
      <vt:lpstr>III Informetrics Education: A Case Study of Japan  Methods</vt:lpstr>
      <vt:lpstr>III Informetrics Education: A Case Study of Japan  Results</vt:lpstr>
      <vt:lpstr>III Informetrics Education: A Case Study of Japan  Results</vt:lpstr>
      <vt:lpstr>III Informetrics Education: A Case Study of Japan  Summary of the results</vt:lpstr>
      <vt:lpstr>III Informetrics Education: A Case Study of Japan  Keywords, courses related to informetrics  Example from online course catalog of  Univ. of Tokyo   Keyword = “書誌計量学”(Bibliometrics)</vt:lpstr>
      <vt:lpstr>III Informetrics Education: A Case Study of Japan  Keywords, courses related to informetrics  Example from online course catalog of  Univ. of Tokyo   Keyword = “図書館情報学” (Library and Information Science)</vt:lpstr>
      <vt:lpstr>III Informetrics Education: A Case Study of Japan  Keywords, courses related to informetrics  Example from online course catalog of  Univ. of Tokyo Keyword = “図書館情報学” (Library and Information Science) </vt:lpstr>
      <vt:lpstr>III Informetrics Education  Comparison</vt:lpstr>
      <vt:lpstr>III Informetrics Education   Some Issues </vt:lpstr>
      <vt:lpstr>IV Summary  Summary  </vt:lpstr>
      <vt:lpstr>IV Summary  Future Work and Outlook</vt:lpstr>
      <vt:lpstr>PowerPoint-Präsentation</vt:lpstr>
    </vt:vector>
  </TitlesOfParts>
  <Company>Inscale GmbH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Markscheffel, Bernd</dc:creator>
  <cp:lastModifiedBy>Bernd Markscheffel</cp:lastModifiedBy>
  <cp:revision>856</cp:revision>
  <cp:lastPrinted>2018-01-22T13:16:19Z</cp:lastPrinted>
  <dcterms:created xsi:type="dcterms:W3CDTF">2008-04-16T13:39:00Z</dcterms:created>
  <dcterms:modified xsi:type="dcterms:W3CDTF">2018-01-25T10:02:03Z</dcterms:modified>
</cp:coreProperties>
</file>