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04" r:id="rId3"/>
    <p:sldId id="616" r:id="rId4"/>
    <p:sldId id="626" r:id="rId5"/>
    <p:sldId id="624" r:id="rId6"/>
    <p:sldId id="629" r:id="rId7"/>
    <p:sldId id="628" r:id="rId8"/>
    <p:sldId id="630" r:id="rId9"/>
    <p:sldId id="625" r:id="rId10"/>
    <p:sldId id="631" r:id="rId11"/>
    <p:sldId id="627" r:id="rId12"/>
    <p:sldId id="632" r:id="rId13"/>
  </p:sldIdLst>
  <p:sldSz cx="9144000" cy="6858000" type="screen4x3"/>
  <p:notesSz cx="6794500" cy="9906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99"/>
    <a:srgbClr val="FFCC99"/>
    <a:srgbClr val="FF0000"/>
    <a:srgbClr val="BBE0E3"/>
    <a:srgbClr val="CCFFFF"/>
    <a:srgbClr val="FFFFCC"/>
    <a:srgbClr val="FFFF66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>
        <p:scale>
          <a:sx n="100" d="100"/>
          <a:sy n="100" d="100"/>
        </p:scale>
        <p:origin x="-282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4032" y="-1344"/>
      </p:cViewPr>
      <p:guideLst>
        <p:guide orient="horz" pos="3120"/>
        <p:guide pos="214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0" tIns="45633" rIns="91270" bIns="4563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76" y="0"/>
            <a:ext cx="2945024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0" tIns="45633" rIns="91270" bIns="456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226"/>
            <a:ext cx="2945024" cy="4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0" tIns="45633" rIns="91270" bIns="4563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76" y="9410226"/>
            <a:ext cx="2945024" cy="4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0" tIns="45633" rIns="91270" bIns="456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494C0-F083-4273-958C-25952CA178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8518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0" tIns="45633" rIns="91270" bIns="4563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76" y="0"/>
            <a:ext cx="2945024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0" tIns="45633" rIns="91270" bIns="456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51412" cy="3713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039" y="4705905"/>
            <a:ext cx="4982422" cy="44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0" tIns="45633" rIns="91270" bIns="45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226"/>
            <a:ext cx="2945024" cy="4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0" tIns="45633" rIns="91270" bIns="4563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76" y="9410226"/>
            <a:ext cx="2945024" cy="4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0" tIns="45633" rIns="91270" bIns="456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7679BC-0248-4006-BA15-FB97FA1E3FC5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697917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1584C-3166-4E72-990B-4CBE0A151A3A}" type="slidenum">
              <a:rPr lang="de-CH" smtClean="0"/>
              <a:pPr/>
              <a:t>1</a:t>
            </a:fld>
            <a:endParaRPr lang="de-CH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4A82-8BCB-4F38-8B88-49DB272FCBED}" type="slidenum">
              <a:rPr lang="de-CH" smtClean="0"/>
              <a:pPr/>
              <a:t>2</a:t>
            </a:fld>
            <a:endParaRPr lang="de-CH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679BC-0248-4006-BA15-FB97FA1E3FC5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76524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679BC-0248-4006-BA15-FB97FA1E3FC5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76524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679BC-0248-4006-BA15-FB97FA1E3FC5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76524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679BC-0248-4006-BA15-FB97FA1E3FC5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76524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4713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r>
              <a:rPr lang="en-GB"/>
              <a:t>Hier steht der Name der Präsentation geschrieben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3600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GB"/>
              <a:t>Datum der Präsentation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02400" y="1160463"/>
            <a:ext cx="1866900" cy="458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6938" y="1160463"/>
            <a:ext cx="5453062" cy="458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8050" y="1160463"/>
            <a:ext cx="7461250" cy="720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96938" y="1952625"/>
            <a:ext cx="7472362" cy="3789363"/>
          </a:xfrm>
        </p:spPr>
        <p:txBody>
          <a:bodyPr/>
          <a:lstStyle/>
          <a:p>
            <a:pPr lvl="0"/>
            <a:endParaRPr lang="de-CH" noProof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6938" y="1952625"/>
            <a:ext cx="3659187" cy="378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08525" y="1952625"/>
            <a:ext cx="3660775" cy="378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908050" y="1160463"/>
            <a:ext cx="7461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Der Titel kann einzeilig sein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1952625"/>
            <a:ext cx="7472362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Um den </a:t>
            </a:r>
            <a:r>
              <a:rPr lang="en-GB" dirty="0" err="1" smtClean="0"/>
              <a:t>Fliesstext</a:t>
            </a:r>
            <a:r>
              <a:rPr lang="en-GB" dirty="0" smtClean="0"/>
              <a:t> </a:t>
            </a:r>
            <a:r>
              <a:rPr lang="en-GB" dirty="0" err="1" smtClean="0"/>
              <a:t>übersichtlich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halten</a:t>
            </a:r>
            <a:r>
              <a:rPr lang="en-GB" dirty="0" smtClean="0"/>
              <a:t>, </a:t>
            </a:r>
            <a:r>
              <a:rPr lang="en-GB" dirty="0" err="1" smtClean="0"/>
              <a:t>sollten</a:t>
            </a:r>
            <a:r>
              <a:rPr lang="en-GB" dirty="0" smtClean="0"/>
              <a:t> </a:t>
            </a:r>
            <a:r>
              <a:rPr lang="en-GB" dirty="0" err="1" smtClean="0"/>
              <a:t>Abschnitte</a:t>
            </a:r>
            <a:endParaRPr lang="en-GB" dirty="0" smtClean="0"/>
          </a:p>
          <a:p>
            <a:pPr lvl="0"/>
            <a:r>
              <a:rPr lang="en-GB" dirty="0" err="1" smtClean="0"/>
              <a:t>gemacht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. </a:t>
            </a:r>
            <a:r>
              <a:rPr lang="en-GB" dirty="0" err="1" smtClean="0"/>
              <a:t>Diese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 </a:t>
            </a:r>
            <a:r>
              <a:rPr lang="en-GB" dirty="0" err="1" smtClean="0"/>
              <a:t>zur</a:t>
            </a:r>
            <a:r>
              <a:rPr lang="en-GB" dirty="0" smtClean="0"/>
              <a:t> </a:t>
            </a:r>
            <a:r>
              <a:rPr lang="en-GB" dirty="0" err="1" smtClean="0"/>
              <a:t>besseren</a:t>
            </a:r>
            <a:r>
              <a:rPr lang="en-GB" dirty="0" smtClean="0"/>
              <a:t> </a:t>
            </a:r>
            <a:r>
              <a:rPr lang="en-GB" dirty="0" err="1" smtClean="0"/>
              <a:t>Lesbarkeit</a:t>
            </a:r>
            <a:endParaRPr lang="en-GB" dirty="0" smtClean="0"/>
          </a:p>
          <a:p>
            <a:pPr lvl="0"/>
            <a:r>
              <a:rPr lang="en-GB" dirty="0" err="1" smtClean="0"/>
              <a:t>jeweils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Blindzeile</a:t>
            </a:r>
            <a:r>
              <a:rPr lang="en-GB" dirty="0" smtClean="0"/>
              <a:t> </a:t>
            </a:r>
            <a:r>
              <a:rPr lang="en-GB" dirty="0" err="1" smtClean="0"/>
              <a:t>getrennt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Vorlagentextes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81763" y="6205538"/>
            <a:ext cx="2266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557B07F6-418D-4A09-B7CC-8970DF86EF69}" type="slidenum">
              <a:rPr lang="de-CH" sz="900">
                <a:latin typeface="Arial" charset="0"/>
              </a:rPr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de-CH" sz="900">
                <a:latin typeface="Arial" charset="0"/>
              </a:rPr>
              <a:t> </a:t>
            </a:r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auto">
          <a:xfrm>
            <a:off x="865188" y="6143625"/>
            <a:ext cx="7232650" cy="389513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900" b="1" dirty="0" smtClean="0"/>
              <a:t>ICRL</a:t>
            </a:r>
            <a:r>
              <a:rPr lang="en-GB" sz="900" b="1" baseline="0" dirty="0" smtClean="0"/>
              <a:t> 2018</a:t>
            </a:r>
            <a:r>
              <a:rPr lang="en-GB" sz="900" b="1" dirty="0" smtClean="0"/>
              <a:t/>
            </a:r>
            <a:br>
              <a:rPr lang="en-GB" sz="900" b="1" dirty="0" smtClean="0"/>
            </a:br>
            <a:r>
              <a:rPr lang="en-GB" sz="900" b="0" dirty="0" smtClean="0"/>
              <a:t>Jaipur</a:t>
            </a:r>
            <a:r>
              <a:rPr lang="en-GB" sz="900" dirty="0" smtClean="0"/>
              <a:t>, 2 February 2018 – Jean-Marc Comment</a:t>
            </a:r>
            <a:endParaRPr lang="de-CH" sz="900" b="1" dirty="0">
              <a:latin typeface="Arial" charset="0"/>
            </a:endParaRPr>
          </a:p>
        </p:txBody>
      </p:sp>
      <p:sp>
        <p:nvSpPr>
          <p:cNvPr id="1064" name="Line 40"/>
          <p:cNvSpPr>
            <a:spLocks noChangeShapeType="1"/>
          </p:cNvSpPr>
          <p:nvPr userDrawn="1"/>
        </p:nvSpPr>
        <p:spPr bwMode="auto">
          <a:xfrm flipH="1">
            <a:off x="925513" y="6162675"/>
            <a:ext cx="7783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5004048" y="52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647700" y="5661025"/>
            <a:ext cx="7812732" cy="693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b="1" noProof="0" dirty="0" smtClean="0"/>
              <a:t>ICRL</a:t>
            </a:r>
            <a:r>
              <a:rPr lang="en-GB" sz="2000" b="1" baseline="0" noProof="0" dirty="0" smtClean="0"/>
              <a:t> 2018</a:t>
            </a:r>
            <a:r>
              <a:rPr lang="en-GB" sz="2000" b="1" noProof="0" dirty="0" smtClean="0"/>
              <a:t/>
            </a:r>
            <a:br>
              <a:rPr lang="en-GB" sz="2000" b="1" noProof="0" dirty="0" smtClean="0"/>
            </a:br>
            <a:r>
              <a:rPr lang="en-GB" sz="2000" b="0" noProof="0" dirty="0" smtClean="0"/>
              <a:t>Jaipur</a:t>
            </a:r>
            <a:r>
              <a:rPr lang="en-GB" sz="2000" noProof="0" dirty="0" smtClean="0"/>
              <a:t>, 2 February 2018 – Jean-Marc Comment</a:t>
            </a:r>
          </a:p>
        </p:txBody>
      </p:sp>
      <p:sp>
        <p:nvSpPr>
          <p:cNvPr id="3075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683568" y="1160748"/>
            <a:ext cx="7992752" cy="2663825"/>
          </a:xfrm>
        </p:spPr>
        <p:txBody>
          <a:bodyPr/>
          <a:lstStyle/>
          <a:p>
            <a:pPr eaLnBrk="1" hangingPunct="1"/>
            <a:r>
              <a:rPr lang="en-GB" noProof="0" dirty="0" smtClean="0"/>
              <a:t>Digitization sharing in the Canton of Jura, Switzerland</a:t>
            </a:r>
            <a:r>
              <a:rPr lang="en-GB" sz="3700" noProof="0" dirty="0" smtClean="0">
                <a:solidFill>
                  <a:srgbClr val="ED181E"/>
                </a:solidFill>
              </a:rPr>
              <a:t/>
            </a:r>
            <a:br>
              <a:rPr lang="en-GB" sz="3700" noProof="0" dirty="0" smtClean="0">
                <a:solidFill>
                  <a:srgbClr val="ED181E"/>
                </a:solidFill>
              </a:rPr>
            </a:br>
            <a:r>
              <a:rPr lang="en-GB" sz="3700" noProof="0" dirty="0" smtClean="0">
                <a:solidFill>
                  <a:srgbClr val="ED181E"/>
                </a:solidFill>
              </a:rPr>
              <a:t/>
            </a:r>
            <a:br>
              <a:rPr lang="en-GB" sz="3700" noProof="0" dirty="0" smtClean="0">
                <a:solidFill>
                  <a:srgbClr val="ED181E"/>
                </a:solidFill>
              </a:rPr>
            </a:br>
            <a:r>
              <a:rPr lang="en-GB" sz="3000" b="0" noProof="0" dirty="0" smtClean="0"/>
              <a:t/>
            </a:r>
            <a:br>
              <a:rPr lang="en-GB" sz="3000" b="0" noProof="0" dirty="0" smtClean="0"/>
            </a:br>
            <a:endParaRPr lang="en-GB" sz="3000" b="0" noProof="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GB" sz="3200" b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Project</a:t>
            </a:r>
            <a:r>
              <a:rPr lang="en-GB" sz="3200" b="1" baseline="0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GB" sz="3200" b="1" baseline="0" noProof="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Metrikos</a:t>
            </a:r>
            <a:endParaRPr lang="en-GB" sz="3200" noProof="0" dirty="0">
              <a:effectLst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1617" b="316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03755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GB" sz="3200" b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Comments</a:t>
            </a:r>
            <a:endParaRPr lang="en-GB" sz="3200" noProof="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1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digitization sharing was difficult because:</a:t>
            </a:r>
          </a:p>
          <a:p>
            <a:pPr lvl="0"/>
            <a:r>
              <a:rPr lang="en-GB" sz="21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don’t now the final users at the beginning of the digitization process.</a:t>
            </a:r>
          </a:p>
          <a:p>
            <a:pPr lvl="0"/>
            <a:r>
              <a:rPr lang="en-GB" sz="21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When the data are accessible we must do a lot of marketing activities (research, exhibitions) to attract users. </a:t>
            </a:r>
          </a:p>
          <a:p>
            <a:pPr lvl="0"/>
            <a:r>
              <a:rPr lang="en-GB" sz="21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</a:t>
            </a:r>
            <a:r>
              <a:rPr lang="en-GB" sz="21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offen</a:t>
            </a:r>
            <a:r>
              <a:rPr lang="en-GB" sz="21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don’t plan these activities in the project so we have no resources.</a:t>
            </a:r>
          </a:p>
          <a:p>
            <a:pPr marL="0" indent="0">
              <a:buNone/>
            </a:pP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25473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GB" sz="3200" b="1" baseline="0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Recommendations</a:t>
            </a:r>
            <a:r>
              <a:rPr lang="en-GB" sz="21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3200" noProof="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1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 recommendations will be:  </a:t>
            </a:r>
          </a:p>
          <a:p>
            <a:pPr lvl="0"/>
            <a:r>
              <a:rPr lang="en-GB" sz="21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marketing activities in the project.</a:t>
            </a:r>
          </a:p>
          <a:p>
            <a:pPr lvl="0"/>
            <a:r>
              <a:rPr lang="en-GB" sz="21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at the beginning of the project users that can be sponsors for the project in their community. </a:t>
            </a:r>
          </a:p>
          <a:p>
            <a:pPr lvl="0"/>
            <a:r>
              <a:rPr lang="en-GB" sz="21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try do do this by the photographs of </a:t>
            </a:r>
            <a:r>
              <a:rPr lang="en-GB" sz="21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Eugène</a:t>
            </a:r>
            <a:r>
              <a:rPr lang="en-GB" sz="21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1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Cattin</a:t>
            </a:r>
            <a:r>
              <a:rPr lang="en-GB" sz="21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GB" sz="21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 the data on a platform where the users still are. We try to do this by the project </a:t>
            </a:r>
            <a:r>
              <a:rPr lang="en-GB" sz="21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Mεtrikós</a:t>
            </a:r>
            <a:r>
              <a:rPr lang="en-GB" sz="21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GB" noProof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noProof="0" dirty="0" smtClean="0">
                <a:solidFill>
                  <a:srgbClr val="FF0000"/>
                </a:solidFill>
              </a:rPr>
              <a:t>Thank you for your attention</a:t>
            </a:r>
            <a:r>
              <a:rPr lang="en-GB" noProof="0" dirty="0" smtClean="0"/>
              <a:t> </a:t>
            </a:r>
            <a:r>
              <a:rPr lang="en-GB" noProof="0" dirty="0" smtClean="0">
                <a:solidFill>
                  <a:srgbClr val="FF0000"/>
                </a:solidFill>
              </a:rPr>
              <a:t>!</a:t>
            </a:r>
            <a:endParaRPr lang="en-GB" sz="21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44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noProof="0" dirty="0" smtClean="0"/>
              <a:t>Program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z="2400" noProof="0" smtClean="0"/>
              <a:t>Introduction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400" b="0" noProof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Pilot</a:t>
            </a:r>
            <a:r>
              <a:rPr lang="en-GB" sz="2400" b="0" baseline="0" noProof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 of the State Library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400" noProof="0" smtClean="0"/>
              <a:t>Pilot project of the State Archives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400" noProof="0" smtClean="0"/>
              <a:t>Project Metrikos</a:t>
            </a:r>
          </a:p>
          <a:p>
            <a:r>
              <a:rPr lang="en-GB" sz="2400" noProof="0" smtClean="0"/>
              <a:t>Comments and recommendations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89867" y="628226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GB" sz="3200" b="1" noProof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Introduction</a:t>
            </a:r>
            <a:endParaRPr lang="en-GB" sz="3200" noProof="0">
              <a:effectLst/>
            </a:endParaRP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z="2100" noProof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Canton of Jura is a small state in the North-West of Switzerland.</a:t>
            </a:r>
            <a:endParaRPr lang="en-GB" sz="2100" noProof="0" smtClean="0">
              <a:effectLst/>
            </a:endParaRPr>
          </a:p>
          <a:p>
            <a:r>
              <a:rPr lang="en-GB" sz="2100" noProof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has 72’000 inhabitants.</a:t>
            </a:r>
            <a:endParaRPr lang="en-GB" noProof="0" smtClean="0">
              <a:effectLst/>
            </a:endParaRPr>
          </a:p>
          <a:p>
            <a:r>
              <a:rPr lang="en-GB" sz="2100" noProof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Cultural Office of Jura decided in 2014 to build a digitization strategy for all patrimonial belongings of the Canton of Jura.</a:t>
            </a:r>
            <a:endParaRPr lang="en-GB" noProof="0" smtClean="0">
              <a:effectLst/>
            </a:endParaRPr>
          </a:p>
          <a:p>
            <a:r>
              <a:rPr lang="en-GB" sz="2100" noProof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digitization program called SIGMA was started with the State Library and the State Archives.</a:t>
            </a:r>
            <a:endParaRPr lang="en-GB" noProof="0" smtClean="0">
              <a:effectLst/>
            </a:endParaRPr>
          </a:p>
          <a:p>
            <a:endParaRPr lang="en-GB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GB" sz="3200" b="1" noProof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Introduction</a:t>
            </a:r>
            <a:endParaRPr lang="en-GB" sz="3200" noProof="0">
              <a:effectLst/>
            </a:endParaRP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z="21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strategy was built in about six months and was accepted by the Ministry in December 2014.</a:t>
            </a:r>
            <a:endParaRPr lang="en-GB" sz="2100" noProof="0" dirty="0" smtClean="0">
              <a:effectLst/>
            </a:endParaRPr>
          </a:p>
          <a:p>
            <a:r>
              <a:rPr lang="en-GB" sz="21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Ministry decided to prioritize access over preservation.</a:t>
            </a:r>
            <a:endParaRPr lang="en-GB" noProof="0" dirty="0" smtClean="0">
              <a:effectLst/>
            </a:endParaRPr>
          </a:p>
          <a:p>
            <a:r>
              <a:rPr lang="en-GB" sz="21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run two pilot projects in 2015 to check the feasibility and to define a metric (resources, timeframe).</a:t>
            </a:r>
            <a:endParaRPr lang="en-GB" noProof="0" dirty="0" smtClean="0">
              <a:effectLst/>
            </a:endParaRPr>
          </a:p>
          <a:p>
            <a:r>
              <a:rPr lang="en-GB" sz="21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now implementing this digitization program for the next years in accordance with the strategy.</a:t>
            </a:r>
          </a:p>
          <a:p>
            <a:r>
              <a:rPr lang="en-GB" sz="21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project is called </a:t>
            </a:r>
            <a:r>
              <a:rPr lang="en-GB" sz="21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Metrikos</a:t>
            </a:r>
            <a:r>
              <a:rPr lang="en-GB" sz="21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old maps of the muni</a:t>
            </a:r>
            <a:r>
              <a:rPr lang="en-GB" sz="21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cipalities in the State Archives. </a:t>
            </a:r>
            <a:endParaRPr lang="en-GB" noProof="0" dirty="0" smtClean="0">
              <a:effectLst/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4056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latinLnBrk="0" hangingPunct="0"/>
            <a:r>
              <a:rPr lang="en-GB" sz="3200" b="1" noProof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Pilot project of the State Library</a:t>
            </a:r>
            <a:endParaRPr lang="en-GB" sz="3200" noProof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1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50’000 pages of</a:t>
            </a:r>
            <a:r>
              <a:rPr lang="en-GB" sz="210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paper documents.</a:t>
            </a:r>
            <a:endParaRPr lang="en-GB" sz="2100" noProof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1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Archive</a:t>
            </a:r>
            <a:r>
              <a:rPr lang="en-GB" sz="210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belongs to a scientific society.</a:t>
            </a:r>
            <a:endParaRPr lang="en-GB" sz="2100" noProof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noProof="0" smtClean="0"/>
              <a:t>Digitize</a:t>
            </a:r>
            <a:r>
              <a:rPr lang="en-GB" baseline="0" noProof="0" smtClean="0"/>
              <a:t> in TIFF format with 300 dpi and 8 bits</a:t>
            </a:r>
            <a:r>
              <a:rPr lang="en-GB" noProof="0" smtClean="0"/>
              <a:t>.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10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 by volume, register, article.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noProof="0" smtClean="0"/>
              <a:t>Full-text</a:t>
            </a:r>
            <a:r>
              <a:rPr lang="en-GB" baseline="0" noProof="0" smtClean="0"/>
              <a:t> search so we do Optical Character Recognition.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10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 on the platform E-Periodica at the ETH-Library.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10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of Digital Object Identifier.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GB" sz="2100" noProof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latinLnBrk="0" hangingPunct="0"/>
            <a:r>
              <a:rPr lang="en-GB" sz="3200" b="1" noProof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Pilot project of the State Library</a:t>
            </a:r>
            <a:endParaRPr lang="en-GB" sz="3200" noProof="0">
              <a:effectLst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96" b="1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24812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latinLnBrk="0" hangingPunct="0"/>
            <a:r>
              <a:rPr lang="en-GB" sz="3200" b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Pilot project of the State Archive</a:t>
            </a:r>
            <a:endParaRPr lang="en-GB" sz="3200" noProof="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noProof="0" dirty="0" smtClean="0"/>
              <a:t>3095 photographs on glass plate of </a:t>
            </a:r>
            <a:r>
              <a:rPr lang="en-GB" noProof="0" dirty="0" err="1" smtClean="0"/>
              <a:t>Eugène</a:t>
            </a:r>
            <a:r>
              <a:rPr lang="en-GB" noProof="0" dirty="0" smtClean="0"/>
              <a:t> </a:t>
            </a:r>
            <a:r>
              <a:rPr lang="en-GB" noProof="0" dirty="0" err="1" smtClean="0"/>
              <a:t>Cattin</a:t>
            </a:r>
            <a:r>
              <a:rPr lang="en-GB" sz="21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sz="21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noProof="0" dirty="0" smtClean="0"/>
              <a:t>Postman who lived in Les Bois between 1866 and 1947</a:t>
            </a:r>
            <a:r>
              <a:rPr lang="en-GB" sz="21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noProof="0" dirty="0" smtClean="0"/>
              <a:t>Photographs of houses, landscape, people and activities.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1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Paper copies done between 1987 and 2002.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noProof="0" dirty="0" smtClean="0"/>
              <a:t>Exhibition in 2001 in Les Bois with 263 photographs.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1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400 persons have visited the exhibition.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noProof="0" dirty="0" smtClean="0"/>
              <a:t>Digitize</a:t>
            </a:r>
            <a:r>
              <a:rPr lang="en-GB" baseline="0" noProof="0" dirty="0" smtClean="0"/>
              <a:t> in TIFF format with </a:t>
            </a:r>
            <a:r>
              <a:rPr lang="en-GB" noProof="0" dirty="0" smtClean="0"/>
              <a:t>120</a:t>
            </a:r>
            <a:r>
              <a:rPr lang="en-GB" baseline="0" noProof="0" dirty="0" smtClean="0"/>
              <a:t>0 dpi</a:t>
            </a:r>
            <a:r>
              <a:rPr lang="en-GB" noProof="0" dirty="0" smtClean="0"/>
              <a:t>.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1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 on the collaborative</a:t>
            </a:r>
            <a:r>
              <a:rPr lang="en-GB" sz="21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1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platform </a:t>
            </a:r>
            <a:r>
              <a:rPr lang="en-GB" noProof="0" dirty="0" smtClean="0"/>
              <a:t>Wikimedia commons</a:t>
            </a:r>
            <a:r>
              <a:rPr lang="en-GB" sz="21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1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Propriety rights Creative Commons CC-BY-SA.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GB" sz="21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89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latinLnBrk="0" hangingPunct="0"/>
            <a:r>
              <a:rPr lang="en-GB" sz="3200" b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Pilot project of the State Archive</a:t>
            </a:r>
            <a:endParaRPr lang="en-GB" sz="3200" noProof="0" dirty="0">
              <a:effectLst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153" b="151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35970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GB" sz="3200" b="1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Project</a:t>
            </a:r>
            <a:r>
              <a:rPr lang="en-GB" sz="3200" b="1" baseline="0" noProof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GB" sz="3200" b="1" baseline="0" noProof="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Metrikos</a:t>
            </a:r>
            <a:r>
              <a:rPr lang="en-GB" sz="21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3200" noProof="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GB" noProof="0" dirty="0" smtClean="0"/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1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Digitization of the old maps of the muni</a:t>
            </a:r>
            <a:r>
              <a:rPr lang="en-GB" sz="21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cipalities. </a:t>
            </a:r>
            <a:endParaRPr lang="en-GB" sz="21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1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Pilot project with 25 maps of</a:t>
            </a:r>
            <a:r>
              <a:rPr lang="en-GB" sz="21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municipality of </a:t>
            </a:r>
            <a:r>
              <a:rPr lang="en-GB" sz="21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Epiquerez</a:t>
            </a:r>
            <a:r>
              <a:rPr lang="en-GB" sz="21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defRPr/>
            </a:pPr>
            <a:r>
              <a:rPr lang="en-GB" dirty="0"/>
              <a:t>Digitize in TIFF format with 600 dpi and 8 </a:t>
            </a:r>
            <a:r>
              <a:rPr lang="en-GB" dirty="0" smtClean="0"/>
              <a:t>bits.</a:t>
            </a:r>
            <a:endParaRPr lang="en-GB" sz="21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GB" noProof="0" dirty="0" smtClean="0"/>
              <a:t>We have built a pilot geographical portal.</a:t>
            </a:r>
          </a:p>
          <a:p>
            <a:pPr>
              <a:defRPr/>
            </a:pPr>
            <a:r>
              <a:rPr lang="en-GB" sz="2100" noProof="0" dirty="0" smtClean="0"/>
              <a:t>We start now with the about</a:t>
            </a:r>
            <a:r>
              <a:rPr lang="en-GB" sz="2100" baseline="0" noProof="0" dirty="0" smtClean="0"/>
              <a:t> 5’000 maps.</a:t>
            </a:r>
          </a:p>
          <a:p>
            <a:pPr>
              <a:defRPr/>
            </a:pPr>
            <a:endParaRPr lang="en-GB" sz="2100" noProof="0" dirty="0" smtClean="0"/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GB" sz="21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36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R">
  <a:themeElements>
    <a:clrScheme name="B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BAR</Template>
  <TotalTime>638</TotalTime>
  <Words>459</Words>
  <Application>Microsoft Office PowerPoint</Application>
  <PresentationFormat>On-screen Show (4:3)</PresentationFormat>
  <Paragraphs>66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BAR</vt:lpstr>
      <vt:lpstr>Digitization sharing in the Canton of Jura, Switzerland   </vt:lpstr>
      <vt:lpstr>Program</vt:lpstr>
      <vt:lpstr>Introduction</vt:lpstr>
      <vt:lpstr>Introduction</vt:lpstr>
      <vt:lpstr>Pilot project of the State Library</vt:lpstr>
      <vt:lpstr>Pilot project of the State Library</vt:lpstr>
      <vt:lpstr>Pilot project of the State Archive</vt:lpstr>
      <vt:lpstr>Pilot project of the State Archive</vt:lpstr>
      <vt:lpstr>Project Metrikos. </vt:lpstr>
      <vt:lpstr>Project Metrikos</vt:lpstr>
      <vt:lpstr>Comments</vt:lpstr>
      <vt:lpstr> Recommendations </vt:lpstr>
    </vt:vector>
  </TitlesOfParts>
  <Company>IDZ-EDI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Stephan Jaermann</dc:creator>
  <cp:lastModifiedBy>hkkaul</cp:lastModifiedBy>
  <cp:revision>1484</cp:revision>
  <cp:lastPrinted>2018-01-28T14:17:06Z</cp:lastPrinted>
  <dcterms:created xsi:type="dcterms:W3CDTF">2006-09-27T07:53:03Z</dcterms:created>
  <dcterms:modified xsi:type="dcterms:W3CDTF">2018-01-31T18:40:36Z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COO.2080.100.2.3358812</vt:lpwstr>
  </property>
  <property fmtid="{D5CDD505-2E9C-101B-9397-08002B2CF9AE}" pid="3" name="FSC#COOELAK@1.1001:Subject">
    <vt:lpwstr/>
  </property>
  <property fmtid="{D5CDD505-2E9C-101B-9397-08002B2CF9AE}" pid="4" name="FSC#COOELAK@1.1001:FileReference">
    <vt:lpwstr> Internationale Konferenzen / Veranstaltungen  (011.2-2011)</vt:lpwstr>
  </property>
  <property fmtid="{D5CDD505-2E9C-101B-9397-08002B2CF9AE}" pid="5" name="FSC#COOELAK@1.1001:FileRefYear">
    <vt:lpwstr>2010</vt:lpwstr>
  </property>
  <property fmtid="{D5CDD505-2E9C-101B-9397-08002B2CF9AE}" pid="6" name="FSC#COOELAK@1.1001:FileRefOrdinal">
    <vt:lpwstr>1185</vt:lpwstr>
  </property>
  <property fmtid="{D5CDD505-2E9C-101B-9397-08002B2CF9AE}" pid="7" name="FSC#COOELAK@1.1001:FileRefOU">
    <vt:lpwstr/>
  </property>
  <property fmtid="{D5CDD505-2E9C-101B-9397-08002B2CF9AE}" pid="8" name="FSC#COOELAK@1.1001:Organization">
    <vt:lpwstr/>
  </property>
  <property fmtid="{D5CDD505-2E9C-101B-9397-08002B2CF9AE}" pid="9" name="FSC#COOELAK@1.1001:Owner">
    <vt:lpwstr> Comment</vt:lpwstr>
  </property>
  <property fmtid="{D5CDD505-2E9C-101B-9397-08002B2CF9AE}" pid="10" name="FSC#COOELAK@1.1001:OwnerExtension">
    <vt:lpwstr/>
  </property>
  <property fmtid="{D5CDD505-2E9C-101B-9397-08002B2CF9AE}" pid="11" name="FSC#COOELAK@1.1001:OwnerFaxExtension">
    <vt:lpwstr/>
  </property>
  <property fmtid="{D5CDD505-2E9C-101B-9397-08002B2CF9AE}" pid="12" name="FSC#COOELAK@1.1001:DispatchedBy">
    <vt:lpwstr/>
  </property>
  <property fmtid="{D5CDD505-2E9C-101B-9397-08002B2CF9AE}" pid="13" name="FSC#COOELAK@1.1001:DispatchedAt">
    <vt:lpwstr/>
  </property>
  <property fmtid="{D5CDD505-2E9C-101B-9397-08002B2CF9AE}" pid="14" name="FSC#COOELAK@1.1001:ApprovedBy">
    <vt:lpwstr/>
  </property>
  <property fmtid="{D5CDD505-2E9C-101B-9397-08002B2CF9AE}" pid="15" name="FSC#COOELAK@1.1001:ApprovedAt">
    <vt:lpwstr/>
  </property>
  <property fmtid="{D5CDD505-2E9C-101B-9397-08002B2CF9AE}" pid="16" name="FSC#COOELAK@1.1001:Department">
    <vt:lpwstr>Ressort Informationstechnik </vt:lpwstr>
  </property>
  <property fmtid="{D5CDD505-2E9C-101B-9397-08002B2CF9AE}" pid="17" name="FSC#COOELAK@1.1001:CreatedAt">
    <vt:lpwstr>30.12.2010 11:37:06</vt:lpwstr>
  </property>
  <property fmtid="{D5CDD505-2E9C-101B-9397-08002B2CF9AE}" pid="18" name="FSC#COOELAK@1.1001:OU">
    <vt:lpwstr>Ressort Innovation und Erhaltung</vt:lpwstr>
  </property>
  <property fmtid="{D5CDD505-2E9C-101B-9397-08002B2CF9AE}" pid="19" name="FSC#COOELAK@1.1001:Priority">
    <vt:lpwstr/>
  </property>
  <property fmtid="{D5CDD505-2E9C-101B-9397-08002B2CF9AE}" pid="20" name="FSC#COOELAK@1.1001:ObjBarCode">
    <vt:lpwstr>*COO.2080.100.2.3358812*</vt:lpwstr>
  </property>
  <property fmtid="{D5CDD505-2E9C-101B-9397-08002B2CF9AE}" pid="21" name="FSC#COOELAK@1.1001:RefBarCode">
    <vt:lpwstr>*ICDLM_2011_20101228*</vt:lpwstr>
  </property>
  <property fmtid="{D5CDD505-2E9C-101B-9397-08002B2CF9AE}" pid="22" name="FSC#COOELAK@1.1001:FileRefBarCode">
    <vt:lpwstr>* Internationale Konferenzen / Veranstaltungen  (011.2-2011)*</vt:lpwstr>
  </property>
  <property fmtid="{D5CDD505-2E9C-101B-9397-08002B2CF9AE}" pid="23" name="FSC#COOELAK@1.1001:ExternalRef">
    <vt:lpwstr/>
  </property>
  <property fmtid="{D5CDD505-2E9C-101B-9397-08002B2CF9AE}" pid="24" name="FSC#COOELAK@1.1001:IncomingNumber">
    <vt:lpwstr/>
  </property>
  <property fmtid="{D5CDD505-2E9C-101B-9397-08002B2CF9AE}" pid="25" name="FSC#COOELAK@1.1001:IncomingSubject">
    <vt:lpwstr/>
  </property>
  <property fmtid="{D5CDD505-2E9C-101B-9397-08002B2CF9AE}" pid="26" name="FSC#COOELAK@1.1001:ProcessResponsible">
    <vt:lpwstr/>
  </property>
  <property fmtid="{D5CDD505-2E9C-101B-9397-08002B2CF9AE}" pid="27" name="FSC#COOELAK@1.1001:ProcessResponsiblePhone">
    <vt:lpwstr/>
  </property>
  <property fmtid="{D5CDD505-2E9C-101B-9397-08002B2CF9AE}" pid="28" name="FSC#COOELAK@1.1001:ProcessResponsibleMail">
    <vt:lpwstr/>
  </property>
  <property fmtid="{D5CDD505-2E9C-101B-9397-08002B2CF9AE}" pid="29" name="FSC#COOELAK@1.1001:ProcessResponsibleFax">
    <vt:lpwstr/>
  </property>
  <property fmtid="{D5CDD505-2E9C-101B-9397-08002B2CF9AE}" pid="30" name="FSC#COOELAK@1.1001:ApproverFirstName">
    <vt:lpwstr/>
  </property>
  <property fmtid="{D5CDD505-2E9C-101B-9397-08002B2CF9AE}" pid="31" name="FSC#COOELAK@1.1001:ApproverSurName">
    <vt:lpwstr/>
  </property>
  <property fmtid="{D5CDD505-2E9C-101B-9397-08002B2CF9AE}" pid="32" name="FSC#COOELAK@1.1001:ApproverTitle">
    <vt:lpwstr/>
  </property>
  <property fmtid="{D5CDD505-2E9C-101B-9397-08002B2CF9AE}" pid="33" name="FSC#COOELAK@1.1001:ExternalDate">
    <vt:lpwstr/>
  </property>
  <property fmtid="{D5CDD505-2E9C-101B-9397-08002B2CF9AE}" pid="34" name="FSC#COOELAK@1.1001:SettlementApprovedAt">
    <vt:lpwstr/>
  </property>
  <property fmtid="{D5CDD505-2E9C-101B-9397-08002B2CF9AE}" pid="35" name="FSC#COOELAK@1.1001:BaseNumber">
    <vt:lpwstr>011.2</vt:lpwstr>
  </property>
  <property fmtid="{D5CDD505-2E9C-101B-9397-08002B2CF9AE}" pid="36" name="FSC#ELAKGOV@1.1001:PersonalSubjGender">
    <vt:lpwstr/>
  </property>
  <property fmtid="{D5CDD505-2E9C-101B-9397-08002B2CF9AE}" pid="37" name="FSC#ELAKGOV@1.1001:PersonalSubjFirstName">
    <vt:lpwstr/>
  </property>
  <property fmtid="{D5CDD505-2E9C-101B-9397-08002B2CF9AE}" pid="38" name="FSC#ELAKGOV@1.1001:PersonalSubjSurName">
    <vt:lpwstr/>
  </property>
  <property fmtid="{D5CDD505-2E9C-101B-9397-08002B2CF9AE}" pid="39" name="FSC#ELAKGOV@1.1001:PersonalSubjSalutation">
    <vt:lpwstr/>
  </property>
  <property fmtid="{D5CDD505-2E9C-101B-9397-08002B2CF9AE}" pid="40" name="FSC#ELAKGOV@1.1001:PersonalSubjAddress">
    <vt:lpwstr/>
  </property>
  <property fmtid="{D5CDD505-2E9C-101B-9397-08002B2CF9AE}" pid="41" name="FSC#KonfigBIT@2080.9900:Doc_ID">
    <vt:lpwstr>2006-11-15/1 2006-11-15 Präsentation ISB</vt:lpwstr>
  </property>
  <property fmtid="{D5CDD505-2E9C-101B-9397-08002B2CF9AE}" pid="42" name="FSC#COOELAK@1.1001:CurrentUserRolePos">
    <vt:lpwstr>Leiter/-in</vt:lpwstr>
  </property>
  <property fmtid="{D5CDD505-2E9C-101B-9397-08002B2CF9AE}" pid="43" name="FSC#COOELAK@1.1001:CurrentUserEmail">
    <vt:lpwstr>Jean-Marc.Comment@bar.admin.ch</vt:lpwstr>
  </property>
  <property fmtid="{D5CDD505-2E9C-101B-9397-08002B2CF9AE}" pid="44" name="FSC#BARTEMPL@102.1950:Aktenzeichen">
    <vt:lpwstr>011.2-2011/International Conference on Digital Library Management, Kolkata, 11-13 January 2011</vt:lpwstr>
  </property>
  <property fmtid="{D5CDD505-2E9C-101B-9397-08002B2CF9AE}" pid="45" name="FSC#BARTEMPL@102.1950:Abs_Kuerzel">
    <vt:lpwstr/>
  </property>
  <property fmtid="{D5CDD505-2E9C-101B-9397-08002B2CF9AE}" pid="46" name="FSC#BARTEMPL@102.1950:Abs_Vorname">
    <vt:lpwstr>Jean-Marc</vt:lpwstr>
  </property>
  <property fmtid="{D5CDD505-2E9C-101B-9397-08002B2CF9AE}" pid="47" name="FSC#BARTEMPL@102.1950:Abs_Nachname">
    <vt:lpwstr>Comment</vt:lpwstr>
  </property>
  <property fmtid="{D5CDD505-2E9C-101B-9397-08002B2CF9AE}" pid="48" name="FSC#BARTEMPL@102.1950:Abs_Telefon">
    <vt:lpwstr/>
  </property>
  <property fmtid="{D5CDD505-2E9C-101B-9397-08002B2CF9AE}" pid="49" name="FSC#BARTEMPL@102.1950:Abs_Email">
    <vt:lpwstr>Jean-Marc.Comment@bar.admin.ch</vt:lpwstr>
  </property>
</Properties>
</file>