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098" r:id="rId1"/>
  </p:sldMasterIdLst>
  <p:notesMasterIdLst>
    <p:notesMasterId r:id="rId17"/>
  </p:notesMasterIdLst>
  <p:handoutMasterIdLst>
    <p:handoutMasterId r:id="rId18"/>
  </p:handoutMasterIdLst>
  <p:sldIdLst>
    <p:sldId id="696" r:id="rId2"/>
    <p:sldId id="835" r:id="rId3"/>
    <p:sldId id="836" r:id="rId4"/>
    <p:sldId id="837" r:id="rId5"/>
    <p:sldId id="838" r:id="rId6"/>
    <p:sldId id="839" r:id="rId7"/>
    <p:sldId id="840" r:id="rId8"/>
    <p:sldId id="841" r:id="rId9"/>
    <p:sldId id="842" r:id="rId10"/>
    <p:sldId id="843" r:id="rId11"/>
    <p:sldId id="844" r:id="rId12"/>
    <p:sldId id="845" r:id="rId13"/>
    <p:sldId id="846" r:id="rId14"/>
    <p:sldId id="847" r:id="rId15"/>
    <p:sldId id="848" r:id="rId16"/>
  </p:sldIdLst>
  <p:sldSz cx="9144000" cy="6858000" type="screen4x3"/>
  <p:notesSz cx="7102475" cy="9388475"/>
  <p:defaultTextStyle>
    <a:defPPr>
      <a:defRPr lang="en-US"/>
    </a:defPPr>
    <a:lvl1pPr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528">
          <p15:clr>
            <a:srgbClr val="A4A3A4"/>
          </p15:clr>
        </p15:guide>
        <p15:guide id="2" pos="54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0066CC"/>
    <a:srgbClr val="996633"/>
    <a:srgbClr val="CC0066"/>
    <a:srgbClr val="009999"/>
    <a:srgbClr val="9595CD"/>
    <a:srgbClr val="FF9900"/>
    <a:srgbClr val="E8A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4" autoAdjust="0"/>
    <p:restoredTop sz="86176" autoAdjust="0"/>
  </p:normalViewPr>
  <p:slideViewPr>
    <p:cSldViewPr snapToGrid="0">
      <p:cViewPr varScale="1">
        <p:scale>
          <a:sx n="76" d="100"/>
          <a:sy n="76" d="100"/>
        </p:scale>
        <p:origin x="1308" y="60"/>
      </p:cViewPr>
      <p:guideLst>
        <p:guide orient="horz" pos="528"/>
        <p:guide pos="54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1"/>
            <a:ext cx="3044824" cy="457200"/>
          </a:xfrm>
          <a:prstGeom prst="rect">
            <a:avLst/>
          </a:prstGeom>
          <a:noFill/>
          <a:ln>
            <a:noFill/>
          </a:ln>
          <a:effectLst/>
          <a:extLst/>
        </p:spPr>
        <p:txBody>
          <a:bodyPr vert="horz" wrap="square" lIns="92351" tIns="46176" rIns="92351" bIns="46176" numCol="1" anchor="t" anchorCtr="0" compatLnSpc="1">
            <a:prstTxWarp prst="textNoShape">
              <a:avLst/>
            </a:prstTxWarp>
          </a:bodyPr>
          <a:lstStyle>
            <a:lvl1pPr algn="l">
              <a:defRPr sz="1200"/>
            </a:lvl1pPr>
          </a:lstStyle>
          <a:p>
            <a:pPr>
              <a:defRPr/>
            </a:pPr>
            <a:endParaRPr lang="en-US"/>
          </a:p>
        </p:txBody>
      </p:sp>
      <p:sp>
        <p:nvSpPr>
          <p:cNvPr id="4099" name="Rectangle 3"/>
          <p:cNvSpPr>
            <a:spLocks noGrp="1" noChangeArrowheads="1"/>
          </p:cNvSpPr>
          <p:nvPr>
            <p:ph type="dt" sz="quarter" idx="1"/>
          </p:nvPr>
        </p:nvSpPr>
        <p:spPr bwMode="auto">
          <a:xfrm>
            <a:off x="4057651" y="1"/>
            <a:ext cx="3044824" cy="457200"/>
          </a:xfrm>
          <a:prstGeom prst="rect">
            <a:avLst/>
          </a:prstGeom>
          <a:noFill/>
          <a:ln>
            <a:noFill/>
          </a:ln>
          <a:effectLst/>
          <a:extLst/>
        </p:spPr>
        <p:txBody>
          <a:bodyPr vert="horz" wrap="square" lIns="92351" tIns="46176" rIns="92351" bIns="46176" numCol="1" anchor="t" anchorCtr="0" compatLnSpc="1">
            <a:prstTxWarp prst="textNoShape">
              <a:avLst/>
            </a:prstTxWarp>
          </a:bodyPr>
          <a:lstStyle>
            <a:lvl1pPr algn="r">
              <a:defRPr sz="1200">
                <a:latin typeface="Times" pitchFamily="18" charset="0"/>
              </a:defRPr>
            </a:lvl1pPr>
          </a:lstStyle>
          <a:p>
            <a:pPr>
              <a:defRPr/>
            </a:pPr>
            <a:endParaRPr lang="en-US"/>
          </a:p>
        </p:txBody>
      </p:sp>
      <p:sp>
        <p:nvSpPr>
          <p:cNvPr id="4100" name="Rectangle 4"/>
          <p:cNvSpPr>
            <a:spLocks noGrp="1" noChangeArrowheads="1"/>
          </p:cNvSpPr>
          <p:nvPr>
            <p:ph type="ftr" sz="quarter" idx="2"/>
          </p:nvPr>
        </p:nvSpPr>
        <p:spPr bwMode="auto">
          <a:xfrm>
            <a:off x="2" y="8905876"/>
            <a:ext cx="3044824" cy="457200"/>
          </a:xfrm>
          <a:prstGeom prst="rect">
            <a:avLst/>
          </a:prstGeom>
          <a:noFill/>
          <a:ln>
            <a:noFill/>
          </a:ln>
          <a:effectLst/>
          <a:extLst/>
        </p:spPr>
        <p:txBody>
          <a:bodyPr vert="horz" wrap="square" lIns="92351" tIns="46176" rIns="92351" bIns="46176" numCol="1" anchor="b" anchorCtr="0" compatLnSpc="1">
            <a:prstTxWarp prst="textNoShape">
              <a:avLst/>
            </a:prstTxWarp>
          </a:bodyPr>
          <a:lstStyle>
            <a:lvl1pPr algn="l">
              <a:defRPr sz="1200">
                <a:latin typeface="Times" pitchFamily="18" charset="0"/>
              </a:defRPr>
            </a:lvl1pPr>
          </a:lstStyle>
          <a:p>
            <a:pPr>
              <a:defRPr/>
            </a:pPr>
            <a:r>
              <a:rPr lang="en-US"/>
              <a:t>Title goes here</a:t>
            </a:r>
          </a:p>
        </p:txBody>
      </p:sp>
      <p:sp>
        <p:nvSpPr>
          <p:cNvPr id="4101" name="Rectangle 5"/>
          <p:cNvSpPr>
            <a:spLocks noGrp="1" noChangeArrowheads="1"/>
          </p:cNvSpPr>
          <p:nvPr>
            <p:ph type="sldNum" sz="quarter" idx="3"/>
          </p:nvPr>
        </p:nvSpPr>
        <p:spPr bwMode="auto">
          <a:xfrm>
            <a:off x="4057651" y="8905876"/>
            <a:ext cx="3044824" cy="457200"/>
          </a:xfrm>
          <a:prstGeom prst="rect">
            <a:avLst/>
          </a:prstGeom>
          <a:noFill/>
          <a:ln>
            <a:noFill/>
          </a:ln>
          <a:effectLst/>
          <a:extLst/>
        </p:spPr>
        <p:txBody>
          <a:bodyPr vert="horz" wrap="square" lIns="92351" tIns="46176" rIns="92351" bIns="46176" numCol="1" anchor="b" anchorCtr="0" compatLnSpc="1">
            <a:prstTxWarp prst="textNoShape">
              <a:avLst/>
            </a:prstTxWarp>
          </a:bodyPr>
          <a:lstStyle>
            <a:lvl1pPr algn="r">
              <a:defRPr sz="1200">
                <a:latin typeface="Times" panose="02020603050405020304" pitchFamily="18" charset="0"/>
              </a:defRPr>
            </a:lvl1pPr>
          </a:lstStyle>
          <a:p>
            <a:fld id="{1E1DE432-B86C-415F-BD1B-33CA7D66BEE8}" type="slidenum">
              <a:rPr lang="en-US" altLang="en-US"/>
              <a:pPr/>
              <a:t>‹#›</a:t>
            </a:fld>
            <a:endParaRPr lang="en-US" altLang="en-US"/>
          </a:p>
        </p:txBody>
      </p:sp>
    </p:spTree>
    <p:extLst>
      <p:ext uri="{BB962C8B-B14F-4D97-AF65-F5344CB8AC3E}">
        <p14:creationId xmlns:p14="http://schemas.microsoft.com/office/powerpoint/2010/main" val="3690907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 y="1"/>
            <a:ext cx="3044824" cy="457200"/>
          </a:xfrm>
          <a:prstGeom prst="rect">
            <a:avLst/>
          </a:prstGeom>
          <a:noFill/>
          <a:ln>
            <a:noFill/>
          </a:ln>
          <a:effectLst/>
          <a:extLst/>
        </p:spPr>
        <p:txBody>
          <a:bodyPr vert="horz" wrap="square" lIns="92351" tIns="46176" rIns="92351" bIns="46176" numCol="1" anchor="t" anchorCtr="0" compatLnSpc="1">
            <a:prstTxWarp prst="textNoShape">
              <a:avLst/>
            </a:prstTxWarp>
          </a:bodyPr>
          <a:lstStyle>
            <a:lvl1pPr algn="l">
              <a:defRPr sz="1200"/>
            </a:lvl1pPr>
          </a:lstStyle>
          <a:p>
            <a:pPr>
              <a:defRPr/>
            </a:pPr>
            <a:endParaRPr lang="en-US"/>
          </a:p>
        </p:txBody>
      </p:sp>
      <p:sp>
        <p:nvSpPr>
          <p:cNvPr id="23555" name="Rectangle 3"/>
          <p:cNvSpPr>
            <a:spLocks noGrp="1" noRot="1" noChangeAspect="1" noChangeArrowheads="1" noTextEdit="1"/>
          </p:cNvSpPr>
          <p:nvPr>
            <p:ph type="sldImg" idx="2"/>
          </p:nvPr>
        </p:nvSpPr>
        <p:spPr bwMode="auto">
          <a:xfrm>
            <a:off x="1168400" y="685800"/>
            <a:ext cx="4765675" cy="35750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p:cNvSpPr>
            <a:spLocks noGrp="1" noChangeArrowheads="1"/>
          </p:cNvSpPr>
          <p:nvPr>
            <p:ph type="body" sz="quarter" idx="3"/>
          </p:nvPr>
        </p:nvSpPr>
        <p:spPr bwMode="auto">
          <a:xfrm>
            <a:off x="936626" y="4491038"/>
            <a:ext cx="5229225" cy="4187825"/>
          </a:xfrm>
          <a:prstGeom prst="rect">
            <a:avLst/>
          </a:prstGeom>
          <a:noFill/>
          <a:ln>
            <a:noFill/>
          </a:ln>
          <a:effectLst/>
          <a:extLst/>
        </p:spPr>
        <p:txBody>
          <a:bodyPr vert="horz" wrap="square" lIns="92351" tIns="46176" rIns="92351" bIns="4617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3" name="Rectangle 5"/>
          <p:cNvSpPr>
            <a:spLocks noGrp="1" noChangeArrowheads="1"/>
          </p:cNvSpPr>
          <p:nvPr>
            <p:ph type="dt" idx="1"/>
          </p:nvPr>
        </p:nvSpPr>
        <p:spPr bwMode="auto">
          <a:xfrm>
            <a:off x="4057651" y="1"/>
            <a:ext cx="3044824" cy="457200"/>
          </a:xfrm>
          <a:prstGeom prst="rect">
            <a:avLst/>
          </a:prstGeom>
          <a:noFill/>
          <a:ln>
            <a:noFill/>
          </a:ln>
          <a:effectLst/>
          <a:extLst/>
        </p:spPr>
        <p:txBody>
          <a:bodyPr vert="horz" wrap="square" lIns="92351" tIns="46176" rIns="92351" bIns="46176" numCol="1" anchor="t" anchorCtr="0" compatLnSpc="1">
            <a:prstTxWarp prst="textNoShape">
              <a:avLst/>
            </a:prstTxWarp>
          </a:bodyPr>
          <a:lstStyle>
            <a:lvl1pPr algn="r">
              <a:defRPr sz="1200"/>
            </a:lvl1pPr>
          </a:lstStyle>
          <a:p>
            <a:pPr>
              <a:defRPr/>
            </a:pPr>
            <a:endParaRPr lang="en-US"/>
          </a:p>
        </p:txBody>
      </p:sp>
      <p:sp>
        <p:nvSpPr>
          <p:cNvPr id="2054" name="Rectangle 6"/>
          <p:cNvSpPr>
            <a:spLocks noGrp="1" noChangeArrowheads="1"/>
          </p:cNvSpPr>
          <p:nvPr>
            <p:ph type="ftr" sz="quarter" idx="4"/>
          </p:nvPr>
        </p:nvSpPr>
        <p:spPr bwMode="auto">
          <a:xfrm>
            <a:off x="2" y="8905876"/>
            <a:ext cx="3044824" cy="457200"/>
          </a:xfrm>
          <a:prstGeom prst="rect">
            <a:avLst/>
          </a:prstGeom>
          <a:noFill/>
          <a:ln>
            <a:noFill/>
          </a:ln>
          <a:effectLst/>
          <a:extLst/>
        </p:spPr>
        <p:txBody>
          <a:bodyPr vert="horz" wrap="square" lIns="92351" tIns="46176" rIns="92351" bIns="46176" numCol="1" anchor="b" anchorCtr="0" compatLnSpc="1">
            <a:prstTxWarp prst="textNoShape">
              <a:avLst/>
            </a:prstTxWarp>
          </a:bodyPr>
          <a:lstStyle>
            <a:lvl1pPr algn="l">
              <a:defRPr sz="1200"/>
            </a:lvl1pPr>
          </a:lstStyle>
          <a:p>
            <a:pPr>
              <a:defRPr/>
            </a:pPr>
            <a:endParaRPr lang="en-US"/>
          </a:p>
        </p:txBody>
      </p:sp>
      <p:sp>
        <p:nvSpPr>
          <p:cNvPr id="2055" name="Rectangle 7"/>
          <p:cNvSpPr>
            <a:spLocks noGrp="1" noChangeArrowheads="1"/>
          </p:cNvSpPr>
          <p:nvPr>
            <p:ph type="sldNum" sz="quarter" idx="5"/>
          </p:nvPr>
        </p:nvSpPr>
        <p:spPr bwMode="auto">
          <a:xfrm>
            <a:off x="4057651" y="8905876"/>
            <a:ext cx="3044824" cy="457200"/>
          </a:xfrm>
          <a:prstGeom prst="rect">
            <a:avLst/>
          </a:prstGeom>
          <a:noFill/>
          <a:ln>
            <a:noFill/>
          </a:ln>
          <a:effectLst/>
          <a:extLst/>
        </p:spPr>
        <p:txBody>
          <a:bodyPr vert="horz" wrap="square" lIns="92351" tIns="46176" rIns="92351" bIns="46176" numCol="1" anchor="b" anchorCtr="0" compatLnSpc="1">
            <a:prstTxWarp prst="textNoShape">
              <a:avLst/>
            </a:prstTxWarp>
          </a:bodyPr>
          <a:lstStyle>
            <a:lvl1pPr algn="r">
              <a:defRPr sz="1200"/>
            </a:lvl1pPr>
          </a:lstStyle>
          <a:p>
            <a:fld id="{E3731ADB-D2BB-430A-A18F-4AD37B01AE47}" type="slidenum">
              <a:rPr lang="en-US" altLang="en-US"/>
              <a:pPr/>
              <a:t>‹#›</a:t>
            </a:fld>
            <a:endParaRPr lang="en-US" altLang="en-US"/>
          </a:p>
        </p:txBody>
      </p:sp>
    </p:spTree>
    <p:extLst>
      <p:ext uri="{BB962C8B-B14F-4D97-AF65-F5344CB8AC3E}">
        <p14:creationId xmlns:p14="http://schemas.microsoft.com/office/powerpoint/2010/main" val="4129272728"/>
      </p:ext>
    </p:extLst>
  </p:cSld>
  <p:clrMap bg1="lt1" tx1="dk1" bg2="lt2" tx2="dk2" accent1="accent1" accent2="accent2" accent3="accent3" accent4="accent4" accent5="accent5" accent6="accent6" hlink="hlink" folHlink="folHlink"/>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61963"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23925"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87475"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49438"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959E6BAF-C4B4-4138-83E2-0F9020C1B8F4}" type="slidenum">
              <a:rPr lang="en-US" altLang="en-US" sz="1200"/>
              <a:pPr/>
              <a:t>1</a:t>
            </a:fld>
            <a:endParaRPr lang="en-US" altLang="en-US" sz="1200"/>
          </a:p>
        </p:txBody>
      </p:sp>
      <p:sp>
        <p:nvSpPr>
          <p:cNvPr id="24579" name="Rectangle 2"/>
          <p:cNvSpPr>
            <a:spLocks noGrp="1" noRot="1" noChangeAspect="1" noChangeArrowheads="1" noTextEdit="1"/>
          </p:cNvSpPr>
          <p:nvPr>
            <p:ph type="sldImg"/>
          </p:nvPr>
        </p:nvSpPr>
        <p:spPr>
          <a:xfrm>
            <a:off x="1249363" y="693738"/>
            <a:ext cx="4725987" cy="3543300"/>
          </a:xfrm>
          <a:ln cap="flat"/>
        </p:spPr>
      </p:sp>
      <p:sp>
        <p:nvSpPr>
          <p:cNvPr id="24580" name="Rectangle 3"/>
          <p:cNvSpPr>
            <a:spLocks noGrp="1" noChangeArrowheads="1"/>
          </p:cNvSpPr>
          <p:nvPr>
            <p:ph type="body" idx="1"/>
          </p:nvPr>
        </p:nvSpPr>
        <p:spPr>
          <a:xfrm>
            <a:off x="952500" y="4470401"/>
            <a:ext cx="5322888" cy="41640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3207687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BA9C25B9-4A40-4794-A803-CF36CE2D147A}" type="slidenum">
              <a:rPr lang="en-US" altLang="en-US" sz="1200"/>
              <a:pPr/>
              <a:t>10</a:t>
            </a:fld>
            <a:endParaRPr lang="en-US" altLang="en-US" sz="1200"/>
          </a:p>
        </p:txBody>
      </p:sp>
      <p:sp>
        <p:nvSpPr>
          <p:cNvPr id="33795" name="Rectangle 2"/>
          <p:cNvSpPr>
            <a:spLocks noGrp="1" noRot="1" noChangeAspect="1" noChangeArrowheads="1" noTextEdit="1"/>
          </p:cNvSpPr>
          <p:nvPr>
            <p:ph type="sldImg"/>
          </p:nvPr>
        </p:nvSpPr>
        <p:spPr>
          <a:xfrm>
            <a:off x="1176338" y="698500"/>
            <a:ext cx="4754562" cy="3565525"/>
          </a:xfrm>
          <a:ln cap="flat"/>
        </p:spPr>
      </p:sp>
      <p:sp>
        <p:nvSpPr>
          <p:cNvPr id="33796"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5721318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01C2CE80-BDF2-40D9-98DA-BA8C9D401097}" type="slidenum">
              <a:rPr lang="en-US" altLang="en-US" sz="1200"/>
              <a:pPr/>
              <a:t>11</a:t>
            </a:fld>
            <a:endParaRPr lang="en-US" altLang="en-US" sz="1200"/>
          </a:p>
        </p:txBody>
      </p:sp>
      <p:sp>
        <p:nvSpPr>
          <p:cNvPr id="34819" name="Rectangle 2"/>
          <p:cNvSpPr>
            <a:spLocks noGrp="1" noRot="1" noChangeAspect="1" noChangeArrowheads="1" noTextEdit="1"/>
          </p:cNvSpPr>
          <p:nvPr>
            <p:ph type="sldImg"/>
          </p:nvPr>
        </p:nvSpPr>
        <p:spPr>
          <a:xfrm>
            <a:off x="1176338" y="698500"/>
            <a:ext cx="4754562" cy="3565525"/>
          </a:xfrm>
          <a:ln cap="flat"/>
        </p:spPr>
      </p:sp>
      <p:sp>
        <p:nvSpPr>
          <p:cNvPr id="34820"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66452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A238905F-1AD8-409A-AEE8-4AFB727A91BE}" type="slidenum">
              <a:rPr lang="en-US" altLang="en-US" sz="1200"/>
              <a:pPr/>
              <a:t>12</a:t>
            </a:fld>
            <a:endParaRPr lang="en-US" altLang="en-US" sz="1200"/>
          </a:p>
        </p:txBody>
      </p:sp>
      <p:sp>
        <p:nvSpPr>
          <p:cNvPr id="35843" name="Rectangle 2"/>
          <p:cNvSpPr>
            <a:spLocks noGrp="1" noRot="1" noChangeAspect="1" noChangeArrowheads="1" noTextEdit="1"/>
          </p:cNvSpPr>
          <p:nvPr>
            <p:ph type="sldImg"/>
          </p:nvPr>
        </p:nvSpPr>
        <p:spPr>
          <a:xfrm>
            <a:off x="1176338" y="698500"/>
            <a:ext cx="4754562" cy="3565525"/>
          </a:xfrm>
          <a:ln cap="flat"/>
        </p:spPr>
      </p:sp>
      <p:sp>
        <p:nvSpPr>
          <p:cNvPr id="35844"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0020014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DABAE230-9C18-460F-86A2-5809E8E5689A}" type="slidenum">
              <a:rPr lang="en-US" altLang="en-US" sz="1200"/>
              <a:pPr/>
              <a:t>13</a:t>
            </a:fld>
            <a:endParaRPr lang="en-US" altLang="en-US" sz="1200"/>
          </a:p>
        </p:txBody>
      </p:sp>
      <p:sp>
        <p:nvSpPr>
          <p:cNvPr id="36867" name="Rectangle 2"/>
          <p:cNvSpPr>
            <a:spLocks noGrp="1" noRot="1" noChangeAspect="1" noChangeArrowheads="1" noTextEdit="1"/>
          </p:cNvSpPr>
          <p:nvPr>
            <p:ph type="sldImg"/>
          </p:nvPr>
        </p:nvSpPr>
        <p:spPr>
          <a:xfrm>
            <a:off x="1176338" y="698500"/>
            <a:ext cx="4754562" cy="3565525"/>
          </a:xfrm>
          <a:ln cap="flat"/>
        </p:spPr>
      </p:sp>
      <p:sp>
        <p:nvSpPr>
          <p:cNvPr id="36868"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0126432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21358C79-97D8-4EC9-8BEB-63168DF00FA1}" type="slidenum">
              <a:rPr lang="en-US" altLang="en-US" sz="1200"/>
              <a:pPr/>
              <a:t>14</a:t>
            </a:fld>
            <a:endParaRPr lang="en-US" altLang="en-US" sz="1200"/>
          </a:p>
        </p:txBody>
      </p:sp>
      <p:sp>
        <p:nvSpPr>
          <p:cNvPr id="37891" name="Rectangle 2"/>
          <p:cNvSpPr>
            <a:spLocks noGrp="1" noRot="1" noChangeAspect="1" noChangeArrowheads="1" noTextEdit="1"/>
          </p:cNvSpPr>
          <p:nvPr>
            <p:ph type="sldImg"/>
          </p:nvPr>
        </p:nvSpPr>
        <p:spPr>
          <a:xfrm>
            <a:off x="1176338" y="698500"/>
            <a:ext cx="4754562" cy="3565525"/>
          </a:xfrm>
          <a:ln cap="flat"/>
        </p:spPr>
      </p:sp>
      <p:sp>
        <p:nvSpPr>
          <p:cNvPr id="37892"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5100071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ECCA521E-862E-4F16-AD5E-D8E370AC8882}" type="slidenum">
              <a:rPr lang="en-US" altLang="en-US" sz="1200"/>
              <a:pPr/>
              <a:t>15</a:t>
            </a:fld>
            <a:endParaRPr lang="en-US" altLang="en-US" sz="1200"/>
          </a:p>
        </p:txBody>
      </p:sp>
      <p:sp>
        <p:nvSpPr>
          <p:cNvPr id="38915" name="Rectangle 2"/>
          <p:cNvSpPr>
            <a:spLocks noGrp="1" noRot="1" noChangeAspect="1" noChangeArrowheads="1" noTextEdit="1"/>
          </p:cNvSpPr>
          <p:nvPr>
            <p:ph type="sldImg"/>
          </p:nvPr>
        </p:nvSpPr>
        <p:spPr>
          <a:xfrm>
            <a:off x="1176338" y="698500"/>
            <a:ext cx="4754562" cy="3565525"/>
          </a:xfrm>
          <a:ln cap="flat"/>
        </p:spPr>
      </p:sp>
      <p:sp>
        <p:nvSpPr>
          <p:cNvPr id="38916"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919797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D4C59C88-2CBA-4006-8A51-0FCAA21E20DC}" type="slidenum">
              <a:rPr lang="en-US" altLang="en-US" sz="1200"/>
              <a:pPr/>
              <a:t>2</a:t>
            </a:fld>
            <a:endParaRPr lang="en-US" altLang="en-US" sz="1200"/>
          </a:p>
        </p:txBody>
      </p:sp>
      <p:sp>
        <p:nvSpPr>
          <p:cNvPr id="25603" name="Rectangle 2"/>
          <p:cNvSpPr>
            <a:spLocks noGrp="1" noRot="1" noChangeAspect="1" noChangeArrowheads="1" noTextEdit="1"/>
          </p:cNvSpPr>
          <p:nvPr>
            <p:ph type="sldImg"/>
          </p:nvPr>
        </p:nvSpPr>
        <p:spPr>
          <a:xfrm>
            <a:off x="1176338" y="698500"/>
            <a:ext cx="4754562" cy="3565525"/>
          </a:xfrm>
          <a:ln cap="flat"/>
        </p:spPr>
      </p:sp>
      <p:sp>
        <p:nvSpPr>
          <p:cNvPr id="25604"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630894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42D26C4B-82F5-442A-9CAC-F2EC053EB3AC}" type="slidenum">
              <a:rPr lang="en-US" altLang="en-US" sz="1200"/>
              <a:pPr/>
              <a:t>3</a:t>
            </a:fld>
            <a:endParaRPr lang="en-US" altLang="en-US" sz="1200"/>
          </a:p>
        </p:txBody>
      </p:sp>
      <p:sp>
        <p:nvSpPr>
          <p:cNvPr id="26627" name="Rectangle 2"/>
          <p:cNvSpPr>
            <a:spLocks noGrp="1" noRot="1" noChangeAspect="1" noChangeArrowheads="1" noTextEdit="1"/>
          </p:cNvSpPr>
          <p:nvPr>
            <p:ph type="sldImg"/>
          </p:nvPr>
        </p:nvSpPr>
        <p:spPr>
          <a:xfrm>
            <a:off x="1176338" y="698500"/>
            <a:ext cx="4754562" cy="3565525"/>
          </a:xfrm>
          <a:ln cap="flat"/>
        </p:spPr>
      </p:sp>
      <p:sp>
        <p:nvSpPr>
          <p:cNvPr id="26628"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019298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A7846EE2-3B9A-49B2-907D-BD8BF86C61B9}" type="slidenum">
              <a:rPr lang="en-US" altLang="en-US" sz="1200"/>
              <a:pPr/>
              <a:t>4</a:t>
            </a:fld>
            <a:endParaRPr lang="en-US" altLang="en-US" sz="1200"/>
          </a:p>
        </p:txBody>
      </p:sp>
      <p:sp>
        <p:nvSpPr>
          <p:cNvPr id="27651" name="Rectangle 2"/>
          <p:cNvSpPr>
            <a:spLocks noGrp="1" noRot="1" noChangeAspect="1" noChangeArrowheads="1" noTextEdit="1"/>
          </p:cNvSpPr>
          <p:nvPr>
            <p:ph type="sldImg"/>
          </p:nvPr>
        </p:nvSpPr>
        <p:spPr>
          <a:xfrm>
            <a:off x="1176338" y="698500"/>
            <a:ext cx="4754562" cy="3565525"/>
          </a:xfrm>
          <a:ln cap="flat"/>
        </p:spPr>
      </p:sp>
      <p:sp>
        <p:nvSpPr>
          <p:cNvPr id="27652"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242943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B5A19AB3-E219-45DD-BD4E-810B48486385}" type="slidenum">
              <a:rPr lang="en-US" altLang="en-US" sz="1200"/>
              <a:pPr/>
              <a:t>5</a:t>
            </a:fld>
            <a:endParaRPr lang="en-US" altLang="en-US" sz="1200"/>
          </a:p>
        </p:txBody>
      </p:sp>
      <p:sp>
        <p:nvSpPr>
          <p:cNvPr id="28675" name="Rectangle 2"/>
          <p:cNvSpPr>
            <a:spLocks noGrp="1" noRot="1" noChangeAspect="1" noChangeArrowheads="1" noTextEdit="1"/>
          </p:cNvSpPr>
          <p:nvPr>
            <p:ph type="sldImg"/>
          </p:nvPr>
        </p:nvSpPr>
        <p:spPr>
          <a:xfrm>
            <a:off x="1176338" y="698500"/>
            <a:ext cx="4754562" cy="3565525"/>
          </a:xfrm>
          <a:ln cap="flat"/>
        </p:spPr>
      </p:sp>
      <p:sp>
        <p:nvSpPr>
          <p:cNvPr id="28676"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685889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5623979E-4347-4ED6-9CC7-777261CAE9DD}" type="slidenum">
              <a:rPr lang="en-US" altLang="en-US" sz="1200"/>
              <a:pPr/>
              <a:t>6</a:t>
            </a:fld>
            <a:endParaRPr lang="en-US" altLang="en-US" sz="1200"/>
          </a:p>
        </p:txBody>
      </p:sp>
      <p:sp>
        <p:nvSpPr>
          <p:cNvPr id="29699" name="Rectangle 2"/>
          <p:cNvSpPr>
            <a:spLocks noGrp="1" noRot="1" noChangeAspect="1" noChangeArrowheads="1" noTextEdit="1"/>
          </p:cNvSpPr>
          <p:nvPr>
            <p:ph type="sldImg"/>
          </p:nvPr>
        </p:nvSpPr>
        <p:spPr>
          <a:xfrm>
            <a:off x="1176338" y="698500"/>
            <a:ext cx="4754562" cy="3565525"/>
          </a:xfrm>
          <a:ln cap="flat"/>
        </p:spPr>
      </p:sp>
      <p:sp>
        <p:nvSpPr>
          <p:cNvPr id="29700"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58297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A383DEE3-8592-4382-8258-37CEF90F8BC3}" type="slidenum">
              <a:rPr lang="en-US" altLang="en-US" sz="1200"/>
              <a:pPr/>
              <a:t>7</a:t>
            </a:fld>
            <a:endParaRPr lang="en-US" altLang="en-US" sz="1200"/>
          </a:p>
        </p:txBody>
      </p:sp>
      <p:sp>
        <p:nvSpPr>
          <p:cNvPr id="30723" name="Rectangle 2"/>
          <p:cNvSpPr>
            <a:spLocks noGrp="1" noRot="1" noChangeAspect="1" noChangeArrowheads="1" noTextEdit="1"/>
          </p:cNvSpPr>
          <p:nvPr>
            <p:ph type="sldImg"/>
          </p:nvPr>
        </p:nvSpPr>
        <p:spPr>
          <a:xfrm>
            <a:off x="1176338" y="698500"/>
            <a:ext cx="4754562" cy="3565525"/>
          </a:xfrm>
          <a:ln cap="flat"/>
        </p:spPr>
      </p:sp>
      <p:sp>
        <p:nvSpPr>
          <p:cNvPr id="30724"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3254062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14694D1A-3C87-4AEB-A500-A3DB9B93A35F}" type="slidenum">
              <a:rPr lang="en-US" altLang="en-US" sz="1200"/>
              <a:pPr/>
              <a:t>8</a:t>
            </a:fld>
            <a:endParaRPr lang="en-US" altLang="en-US" sz="1200"/>
          </a:p>
        </p:txBody>
      </p:sp>
      <p:sp>
        <p:nvSpPr>
          <p:cNvPr id="31747" name="Rectangle 2"/>
          <p:cNvSpPr>
            <a:spLocks noGrp="1" noRot="1" noChangeAspect="1" noChangeArrowheads="1" noTextEdit="1"/>
          </p:cNvSpPr>
          <p:nvPr>
            <p:ph type="sldImg"/>
          </p:nvPr>
        </p:nvSpPr>
        <p:spPr>
          <a:xfrm>
            <a:off x="1176338" y="698500"/>
            <a:ext cx="4754562" cy="3565525"/>
          </a:xfrm>
          <a:ln cap="flat"/>
        </p:spPr>
      </p:sp>
      <p:sp>
        <p:nvSpPr>
          <p:cNvPr id="31748"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20125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DD492A3E-F5E2-4070-A793-132FC046AFEB}" type="slidenum">
              <a:rPr lang="en-US" altLang="en-US" sz="1200"/>
              <a:pPr/>
              <a:t>9</a:t>
            </a:fld>
            <a:endParaRPr lang="en-US" altLang="en-US" sz="1200"/>
          </a:p>
        </p:txBody>
      </p:sp>
      <p:sp>
        <p:nvSpPr>
          <p:cNvPr id="32771" name="Rectangle 2"/>
          <p:cNvSpPr>
            <a:spLocks noGrp="1" noRot="1" noChangeAspect="1" noChangeArrowheads="1" noTextEdit="1"/>
          </p:cNvSpPr>
          <p:nvPr>
            <p:ph type="sldImg"/>
          </p:nvPr>
        </p:nvSpPr>
        <p:spPr>
          <a:xfrm>
            <a:off x="1176338" y="698500"/>
            <a:ext cx="4754562" cy="3565525"/>
          </a:xfrm>
          <a:ln cap="flat"/>
        </p:spPr>
      </p:sp>
      <p:sp>
        <p:nvSpPr>
          <p:cNvPr id="32772" name="Rectangle 3"/>
          <p:cNvSpPr>
            <a:spLocks noGrp="1" noChangeArrowheads="1"/>
          </p:cNvSpPr>
          <p:nvPr>
            <p:ph type="body" idx="1"/>
          </p:nvPr>
        </p:nvSpPr>
        <p:spPr>
          <a:xfrm>
            <a:off x="936625" y="4498975"/>
            <a:ext cx="5233988"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975269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22960" y="758952"/>
            <a:ext cx="7543800" cy="3566160"/>
          </a:xfrm>
        </p:spPr>
        <p:txBody>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0"/>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3"/>
          <p:cNvSpPr>
            <a:spLocks noGrp="1"/>
          </p:cNvSpPr>
          <p:nvPr>
            <p:ph type="dt" sz="half" idx="10"/>
          </p:nvPr>
        </p:nvSpPr>
        <p:spPr/>
        <p:txBody>
          <a:bodyPr/>
          <a:lstStyle>
            <a:lvl1pPr>
              <a:defRPr/>
            </a:lvl1pPr>
          </a:lstStyle>
          <a:p>
            <a:pPr>
              <a:defRPr/>
            </a:pPr>
            <a:r>
              <a:rPr lang="en-US"/>
              <a:t>25/01/18</a:t>
            </a:r>
            <a:endParaRPr lang="en-US" dirty="0"/>
          </a:p>
        </p:txBody>
      </p:sp>
      <p:sp>
        <p:nvSpPr>
          <p:cNvPr id="8" name="Footer Placeholder 4"/>
          <p:cNvSpPr>
            <a:spLocks noGrp="1"/>
          </p:cNvSpPr>
          <p:nvPr>
            <p:ph type="ftr" sz="quarter" idx="11"/>
          </p:nvPr>
        </p:nvSpPr>
        <p:spPr/>
        <p:txBody>
          <a:bodyPr/>
          <a:lstStyle>
            <a:lvl1pPr>
              <a:defRPr dirty="0"/>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2D82CCC8-CAB9-4485-92E5-8E35BF0CEC10}" type="slidenum">
              <a:rPr lang="en-US" altLang="en-US"/>
              <a:pPr/>
              <a:t>‹#›</a:t>
            </a:fld>
            <a:endParaRPr lang="en-US" altLang="en-US"/>
          </a:p>
        </p:txBody>
      </p:sp>
    </p:spTree>
    <p:extLst>
      <p:ext uri="{BB962C8B-B14F-4D97-AF65-F5344CB8AC3E}">
        <p14:creationId xmlns:p14="http://schemas.microsoft.com/office/powerpoint/2010/main" val="670318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25/01/18</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C6C29E9-F105-4C2A-BDC8-655D5D6EFF0D}" type="slidenum">
              <a:rPr lang="en-US" altLang="en-US"/>
              <a:pPr/>
              <a:t>‹#›</a:t>
            </a:fld>
            <a:endParaRPr lang="en-US" altLang="en-US"/>
          </a:p>
        </p:txBody>
      </p:sp>
    </p:spTree>
    <p:extLst>
      <p:ext uri="{BB962C8B-B14F-4D97-AF65-F5344CB8AC3E}">
        <p14:creationId xmlns:p14="http://schemas.microsoft.com/office/powerpoint/2010/main" val="3407467612"/>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6" y="414780"/>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414778"/>
            <a:ext cx="5800725" cy="5757423"/>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10"/>
          </p:nvPr>
        </p:nvSpPr>
        <p:spPr/>
        <p:txBody>
          <a:bodyPr/>
          <a:lstStyle>
            <a:lvl1pPr>
              <a:defRPr/>
            </a:lvl1pPr>
          </a:lstStyle>
          <a:p>
            <a:pPr>
              <a:defRPr/>
            </a:pPr>
            <a:r>
              <a:rPr lang="en-US"/>
              <a:t>25/01/18</a:t>
            </a:r>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76BA9BFB-42EA-4CD0-8918-1061E18D47BC}" type="slidenum">
              <a:rPr lang="en-US" altLang="en-US"/>
              <a:pPr/>
              <a:t>‹#›</a:t>
            </a:fld>
            <a:endParaRPr lang="en-US" altLang="en-US"/>
          </a:p>
        </p:txBody>
      </p:sp>
    </p:spTree>
    <p:extLst>
      <p:ext uri="{BB962C8B-B14F-4D97-AF65-F5344CB8AC3E}">
        <p14:creationId xmlns:p14="http://schemas.microsoft.com/office/powerpoint/2010/main" val="981576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25/01/18</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34BE7D8-757A-4948-819B-20FA5256B171}" type="slidenum">
              <a:rPr lang="en-US" altLang="en-US"/>
              <a:pPr/>
              <a:t>‹#›</a:t>
            </a:fld>
            <a:endParaRPr lang="en-US" altLang="en-US"/>
          </a:p>
        </p:txBody>
      </p:sp>
    </p:spTree>
    <p:extLst>
      <p:ext uri="{BB962C8B-B14F-4D97-AF65-F5344CB8AC3E}">
        <p14:creationId xmlns:p14="http://schemas.microsoft.com/office/powerpoint/2010/main" val="1062916704"/>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2960" y="758952"/>
            <a:ext cx="7543800" cy="3566160"/>
          </a:xfrm>
        </p:spPr>
        <p:txBody>
          <a:bodyPr anchorCtr="0"/>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10"/>
          </p:nvPr>
        </p:nvSpPr>
        <p:spPr/>
        <p:txBody>
          <a:bodyPr/>
          <a:lstStyle>
            <a:lvl1pPr>
              <a:defRPr/>
            </a:lvl1pPr>
          </a:lstStyle>
          <a:p>
            <a:pPr>
              <a:defRPr/>
            </a:pPr>
            <a:r>
              <a:rPr lang="en-US"/>
              <a:t>25/01/18</a:t>
            </a:r>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020D34DF-83DF-4EDD-89A9-0871B5476ABE}" type="slidenum">
              <a:rPr lang="en-US" altLang="en-US"/>
              <a:pPr/>
              <a:t>‹#›</a:t>
            </a:fld>
            <a:endParaRPr lang="en-US" altLang="en-US"/>
          </a:p>
        </p:txBody>
      </p:sp>
    </p:spTree>
    <p:extLst>
      <p:ext uri="{BB962C8B-B14F-4D97-AF65-F5344CB8AC3E}">
        <p14:creationId xmlns:p14="http://schemas.microsoft.com/office/powerpoint/2010/main" val="2805313713"/>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6"/>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59"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r>
              <a:rPr lang="en-US"/>
              <a:t>25/01/18</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B1EB0AA-6C12-406F-8081-52E6071CF5BB}" type="slidenum">
              <a:rPr lang="en-US" altLang="en-US"/>
              <a:pPr/>
              <a:t>‹#›</a:t>
            </a:fld>
            <a:endParaRPr lang="en-US" altLang="en-US"/>
          </a:p>
        </p:txBody>
      </p:sp>
    </p:spTree>
    <p:extLst>
      <p:ext uri="{BB962C8B-B14F-4D97-AF65-F5344CB8AC3E}">
        <p14:creationId xmlns:p14="http://schemas.microsoft.com/office/powerpoint/2010/main" val="3916856935"/>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6"/>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3"/>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5"/>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3"/>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5"/>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r>
              <a:rPr lang="en-US"/>
              <a:t>25/01/18</a:t>
            </a:r>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624631D9-F372-4BA0-ADB6-594AD26BA729}" type="slidenum">
              <a:rPr lang="en-US" altLang="en-US"/>
              <a:pPr/>
              <a:t>‹#›</a:t>
            </a:fld>
            <a:endParaRPr lang="en-US" altLang="en-US"/>
          </a:p>
        </p:txBody>
      </p:sp>
    </p:spTree>
    <p:extLst>
      <p:ext uri="{BB962C8B-B14F-4D97-AF65-F5344CB8AC3E}">
        <p14:creationId xmlns:p14="http://schemas.microsoft.com/office/powerpoint/2010/main" val="1955276538"/>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r>
              <a:rPr lang="en-US"/>
              <a:t>25/01/18</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C8AF872-A36A-44C0-8446-5FBF8560000F}" type="slidenum">
              <a:rPr lang="en-US" altLang="en-US"/>
              <a:pPr/>
              <a:t>‹#›</a:t>
            </a:fld>
            <a:endParaRPr lang="en-US" altLang="en-US"/>
          </a:p>
        </p:txBody>
      </p:sp>
    </p:spTree>
    <p:extLst>
      <p:ext uri="{BB962C8B-B14F-4D97-AF65-F5344CB8AC3E}">
        <p14:creationId xmlns:p14="http://schemas.microsoft.com/office/powerpoint/2010/main" val="3832125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r>
              <a:rPr lang="en-US"/>
              <a:t>25/01/18</a:t>
            </a:r>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endParaRPr lang="en-US"/>
          </a:p>
        </p:txBody>
      </p:sp>
      <p:sp>
        <p:nvSpPr>
          <p:cNvPr id="6" name="Slide Number Placeholder 8"/>
          <p:cNvSpPr>
            <a:spLocks noGrp="1"/>
          </p:cNvSpPr>
          <p:nvPr>
            <p:ph type="sldNum" sz="quarter" idx="12"/>
          </p:nvPr>
        </p:nvSpPr>
        <p:spPr/>
        <p:txBody>
          <a:bodyPr/>
          <a:lstStyle>
            <a:lvl1pPr>
              <a:defRPr/>
            </a:lvl1pPr>
          </a:lstStyle>
          <a:p>
            <a:fld id="{0709AB66-B056-4D65-851A-C94466BFF052}" type="slidenum">
              <a:rPr lang="en-US" altLang="en-US"/>
              <a:pPr/>
              <a:t>‹#›</a:t>
            </a:fld>
            <a:endParaRPr lang="en-US" altLang="en-US"/>
          </a:p>
        </p:txBody>
      </p:sp>
    </p:spTree>
    <p:extLst>
      <p:ext uri="{BB962C8B-B14F-4D97-AF65-F5344CB8AC3E}">
        <p14:creationId xmlns:p14="http://schemas.microsoft.com/office/powerpoint/2010/main" val="3493143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303847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3030538" y="0"/>
            <a:ext cx="476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1"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1"/>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a:xfrm>
            <a:off x="349250" y="6459538"/>
            <a:ext cx="1963738" cy="365125"/>
          </a:xfrm>
        </p:spPr>
        <p:txBody>
          <a:bodyPr/>
          <a:lstStyle>
            <a:lvl1pPr algn="l">
              <a:defRPr smtClean="0"/>
            </a:lvl1pPr>
          </a:lstStyle>
          <a:p>
            <a:pPr>
              <a:defRPr/>
            </a:pPr>
            <a:r>
              <a:rPr lang="en-US"/>
              <a:t>25/01/18</a:t>
            </a:r>
          </a:p>
        </p:txBody>
      </p:sp>
      <p:sp>
        <p:nvSpPr>
          <p:cNvPr id="8" name="Footer Placeholder 5"/>
          <p:cNvSpPr>
            <a:spLocks noGrp="1"/>
          </p:cNvSpPr>
          <p:nvPr>
            <p:ph type="ftr" sz="quarter" idx="11"/>
          </p:nvPr>
        </p:nvSpPr>
        <p:spPr>
          <a:xfrm>
            <a:off x="3600450" y="6459538"/>
            <a:ext cx="3486150" cy="365125"/>
          </a:xfrm>
        </p:spPr>
        <p:txBody>
          <a:bodyPr/>
          <a:lstStyle>
            <a:lvl1pPr algn="l">
              <a:defRPr>
                <a:solidFill>
                  <a:schemeClr val="tx2"/>
                </a:solidFill>
              </a:defRPr>
            </a:lvl1pPr>
          </a:lstStyle>
          <a:p>
            <a:pPr>
              <a:defRPr/>
            </a:pPr>
            <a:endParaRPr lang="en-US"/>
          </a:p>
        </p:txBody>
      </p:sp>
      <p:sp>
        <p:nvSpPr>
          <p:cNvPr id="9" name="Slide Number Placeholder 6"/>
          <p:cNvSpPr>
            <a:spLocks noGrp="1"/>
          </p:cNvSpPr>
          <p:nvPr>
            <p:ph type="sldNum" sz="quarter" idx="12"/>
          </p:nvPr>
        </p:nvSpPr>
        <p:spPr/>
        <p:txBody>
          <a:bodyPr/>
          <a:lstStyle>
            <a:lvl1pPr>
              <a:defRPr>
                <a:solidFill>
                  <a:schemeClr val="tx2"/>
                </a:solidFill>
              </a:defRPr>
            </a:lvl1pPr>
          </a:lstStyle>
          <a:p>
            <a:fld id="{1592FE83-38ED-4F0A-8D76-71A0A188C0AB}" type="slidenum">
              <a:rPr lang="en-US" altLang="en-US"/>
              <a:pPr/>
              <a:t>‹#›</a:t>
            </a:fld>
            <a:endParaRPr lang="en-US" altLang="en-US"/>
          </a:p>
        </p:txBody>
      </p:sp>
    </p:spTree>
    <p:extLst>
      <p:ext uri="{BB962C8B-B14F-4D97-AF65-F5344CB8AC3E}">
        <p14:creationId xmlns:p14="http://schemas.microsoft.com/office/powerpoint/2010/main" val="2427933000"/>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4953000"/>
            <a:ext cx="9142413"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0" y="4914900"/>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4948" cy="822960"/>
          </a:xfrm>
        </p:spPr>
        <p:txBody>
          <a:bodyPr tIns="0" bIns="0">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3" y="1"/>
            <a:ext cx="9143989" cy="4915076"/>
          </a:xfrm>
          <a:blipFill>
            <a:blip r:embed="rId2" cstate="print"/>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22960" y="5907023"/>
            <a:ext cx="7584948"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lvl1pPr>
              <a:defRPr/>
            </a:lvl1pPr>
          </a:lstStyle>
          <a:p>
            <a:pPr>
              <a:defRPr/>
            </a:pPr>
            <a:r>
              <a:rPr lang="en-US"/>
              <a:t>25/01/18</a:t>
            </a:r>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C3D419A8-8E6D-45E1-A0D7-3038EEC15FA8}" type="slidenum">
              <a:rPr lang="en-US" altLang="en-US"/>
              <a:pPr/>
              <a:t>‹#›</a:t>
            </a:fld>
            <a:endParaRPr lang="en-US" altLang="en-US"/>
          </a:p>
        </p:txBody>
      </p:sp>
    </p:spTree>
    <p:extLst>
      <p:ext uri="{BB962C8B-B14F-4D97-AF65-F5344CB8AC3E}">
        <p14:creationId xmlns:p14="http://schemas.microsoft.com/office/powerpoint/2010/main" val="4004813374"/>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9144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325" y="287338"/>
            <a:ext cx="7543800" cy="144938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bwMode="auto">
          <a:xfrm>
            <a:off x="822325" y="1846263"/>
            <a:ext cx="75438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22325" y="6459538"/>
            <a:ext cx="1854200" cy="365125"/>
          </a:xfrm>
          <a:prstGeom prst="rect">
            <a:avLst/>
          </a:prstGeom>
        </p:spPr>
        <p:txBody>
          <a:bodyPr vert="horz" lIns="91440" tIns="45720" rIns="91440" bIns="45720" rtlCol="0" anchor="ctr"/>
          <a:lstStyle>
            <a:lvl1pPr algn="l">
              <a:defRPr sz="900" smtClean="0">
                <a:solidFill>
                  <a:srgbClr val="FFFFFF"/>
                </a:solidFill>
              </a:defRPr>
            </a:lvl1pPr>
          </a:lstStyle>
          <a:p>
            <a:pPr>
              <a:defRPr/>
            </a:pPr>
            <a:r>
              <a:rPr lang="en-US"/>
              <a:t>25/01/18</a:t>
            </a:r>
          </a:p>
        </p:txBody>
      </p:sp>
      <p:sp>
        <p:nvSpPr>
          <p:cNvPr id="5" name="Footer Placeholder 4"/>
          <p:cNvSpPr>
            <a:spLocks noGrp="1"/>
          </p:cNvSpPr>
          <p:nvPr>
            <p:ph type="ftr" sz="quarter" idx="3"/>
          </p:nvPr>
        </p:nvSpPr>
        <p:spPr>
          <a:xfrm>
            <a:off x="2765425" y="6459538"/>
            <a:ext cx="3616325"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en-US"/>
          </a:p>
        </p:txBody>
      </p:sp>
      <p:sp>
        <p:nvSpPr>
          <p:cNvPr id="6" name="Slide Number Placeholder 5"/>
          <p:cNvSpPr>
            <a:spLocks noGrp="1"/>
          </p:cNvSpPr>
          <p:nvPr>
            <p:ph type="sldNum" sz="quarter" idx="4"/>
          </p:nvPr>
        </p:nvSpPr>
        <p:spPr>
          <a:xfrm>
            <a:off x="7424738" y="6459538"/>
            <a:ext cx="98425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defRPr>
            </a:lvl1pPr>
          </a:lstStyle>
          <a:p>
            <a:fld id="{D39D2958-EF8D-4898-923A-54891645C74E}" type="slidenum">
              <a:rPr lang="en-US" altLang="en-US"/>
              <a:pPr/>
              <a:t>‹#›</a:t>
            </a:fld>
            <a:endParaRPr lang="en-US" altLang="en-US"/>
          </a:p>
        </p:txBody>
      </p:sp>
      <p:cxnSp>
        <p:nvCxnSpPr>
          <p:cNvPr id="10" name="Straight Connector 9"/>
          <p:cNvCxnSpPr/>
          <p:nvPr/>
        </p:nvCxnSpPr>
        <p:spPr>
          <a:xfrm>
            <a:off x="895350" y="1738313"/>
            <a:ext cx="74755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121" r:id="rId1"/>
    <p:sldLayoutId id="2147484116" r:id="rId2"/>
    <p:sldLayoutId id="2147484122" r:id="rId3"/>
    <p:sldLayoutId id="2147484117" r:id="rId4"/>
    <p:sldLayoutId id="2147484118" r:id="rId5"/>
    <p:sldLayoutId id="2147484119" r:id="rId6"/>
    <p:sldLayoutId id="2147484123" r:id="rId7"/>
    <p:sldLayoutId id="2147484124" r:id="rId8"/>
    <p:sldLayoutId id="2147484125" r:id="rId9"/>
    <p:sldLayoutId id="2147484120" r:id="rId10"/>
    <p:sldLayoutId id="2147484126" r:id="rId11"/>
  </p:sldLayoutIdLst>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p:tmplLst>
          <p:tmpl lvl="1">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hf hdr="0" ftr="0" dt="0"/>
  <p:txStyles>
    <p:titleStyle>
      <a:lvl1pPr algn="l" rtl="0" fontAlgn="base">
        <a:lnSpc>
          <a:spcPct val="85000"/>
        </a:lnSpc>
        <a:spcBef>
          <a:spcPct val="0"/>
        </a:spcBef>
        <a:spcAft>
          <a:spcPct val="0"/>
        </a:spcAft>
        <a:defRPr sz="4800" kern="1200" spc="-50">
          <a:solidFill>
            <a:srgbClr val="404040"/>
          </a:solidFill>
          <a:latin typeface="+mj-lt"/>
          <a:ea typeface="+mj-ea"/>
          <a:cs typeface="+mj-cs"/>
        </a:defRPr>
      </a:lvl1pPr>
      <a:lvl2pPr algn="l" rtl="0" fontAlgn="base">
        <a:lnSpc>
          <a:spcPct val="85000"/>
        </a:lnSpc>
        <a:spcBef>
          <a:spcPct val="0"/>
        </a:spcBef>
        <a:spcAft>
          <a:spcPct val="0"/>
        </a:spcAft>
        <a:defRPr sz="4800">
          <a:solidFill>
            <a:srgbClr val="404040"/>
          </a:solidFill>
          <a:latin typeface="Calibri Light" panose="020F0302020204030204" pitchFamily="34" charset="0"/>
        </a:defRPr>
      </a:lvl2pPr>
      <a:lvl3pPr algn="l" rtl="0" fontAlgn="base">
        <a:lnSpc>
          <a:spcPct val="85000"/>
        </a:lnSpc>
        <a:spcBef>
          <a:spcPct val="0"/>
        </a:spcBef>
        <a:spcAft>
          <a:spcPct val="0"/>
        </a:spcAft>
        <a:defRPr sz="4800">
          <a:solidFill>
            <a:srgbClr val="404040"/>
          </a:solidFill>
          <a:latin typeface="Calibri Light" panose="020F0302020204030204" pitchFamily="34" charset="0"/>
        </a:defRPr>
      </a:lvl3pPr>
      <a:lvl4pPr algn="l" rtl="0" fontAlgn="base">
        <a:lnSpc>
          <a:spcPct val="85000"/>
        </a:lnSpc>
        <a:spcBef>
          <a:spcPct val="0"/>
        </a:spcBef>
        <a:spcAft>
          <a:spcPct val="0"/>
        </a:spcAft>
        <a:defRPr sz="4800">
          <a:solidFill>
            <a:srgbClr val="404040"/>
          </a:solidFill>
          <a:latin typeface="Calibri Light" panose="020F0302020204030204" pitchFamily="34" charset="0"/>
        </a:defRPr>
      </a:lvl4pPr>
      <a:lvl5pPr algn="l" rtl="0" fontAlgn="base">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74699" y="548943"/>
            <a:ext cx="7832725" cy="1836738"/>
          </a:xfrm>
        </p:spPr>
        <p:txBody>
          <a:bodyPr>
            <a:normAutofit fontScale="90000"/>
          </a:bodyPr>
          <a:lstStyle/>
          <a:p>
            <a:pPr algn="ctr" fontAlgn="auto">
              <a:spcAft>
                <a:spcPts val="0"/>
              </a:spcAft>
              <a:defRPr/>
            </a:pPr>
            <a:r>
              <a:rPr lang="en-US" sz="4400" b="1" dirty="0">
                <a:solidFill>
                  <a:srgbClr val="C00000"/>
                </a:solidFill>
                <a:effectLst>
                  <a:outerShdw blurRad="38100" dist="38100" dir="2700000" algn="tl">
                    <a:srgbClr val="000000">
                      <a:alpha val="43137"/>
                    </a:srgbClr>
                  </a:outerShdw>
                </a:effectLst>
                <a:latin typeface="AR JULIAN" pitchFamily="2" charset="0"/>
              </a:rPr>
              <a:t>Big Data Watch: </a:t>
            </a:r>
            <a:r>
              <a:rPr lang="en-US" sz="4000" b="1" dirty="0">
                <a:solidFill>
                  <a:srgbClr val="C00000"/>
                </a:solidFill>
                <a:effectLst>
                  <a:outerShdw blurRad="38100" dist="38100" dir="2700000" algn="tl">
                    <a:srgbClr val="000000">
                      <a:alpha val="43137"/>
                    </a:srgbClr>
                  </a:outerShdw>
                </a:effectLst>
                <a:latin typeface="AR JULIAN" pitchFamily="2" charset="0"/>
              </a:rPr>
              <a:t/>
            </a:r>
            <a:br>
              <a:rPr lang="en-US" sz="4000" b="1" dirty="0">
                <a:solidFill>
                  <a:srgbClr val="C00000"/>
                </a:solidFill>
                <a:effectLst>
                  <a:outerShdw blurRad="38100" dist="38100" dir="2700000" algn="tl">
                    <a:srgbClr val="000000">
                      <a:alpha val="43137"/>
                    </a:srgbClr>
                  </a:outerShdw>
                </a:effectLst>
                <a:latin typeface="AR JULIAN" pitchFamily="2" charset="0"/>
              </a:rPr>
            </a:br>
            <a:r>
              <a:rPr lang="en-US" sz="4000" b="1" dirty="0">
                <a:solidFill>
                  <a:srgbClr val="7030A0"/>
                </a:solidFill>
                <a:effectLst>
                  <a:outerShdw blurRad="38100" dist="38100" dir="2700000" algn="tl">
                    <a:srgbClr val="000000">
                      <a:alpha val="43137"/>
                    </a:srgbClr>
                  </a:outerShdw>
                </a:effectLst>
                <a:latin typeface="AR JULIAN" pitchFamily="2" charset="0"/>
              </a:rPr>
              <a:t>Introducing ‘National Income Statistics’ to the Librarians</a:t>
            </a:r>
            <a:r>
              <a:rPr lang="en-US" altLang="en-US" sz="4200" b="1" dirty="0">
                <a:latin typeface="AR JULIAN" pitchFamily="2" charset="0"/>
              </a:rPr>
              <a:t/>
            </a:r>
            <a:br>
              <a:rPr lang="en-US" altLang="en-US" sz="4200" b="1" dirty="0">
                <a:latin typeface="AR JULIAN" pitchFamily="2" charset="0"/>
              </a:rPr>
            </a:br>
            <a:endParaRPr lang="en-US" altLang="en-US" sz="2000" b="1" dirty="0">
              <a:latin typeface="AR JULIAN" pitchFamily="2" charset="0"/>
            </a:endParaRPr>
          </a:p>
        </p:txBody>
      </p:sp>
      <p:sp>
        <p:nvSpPr>
          <p:cNvPr id="6" name="Rectangle 3"/>
          <p:cNvSpPr txBox="1">
            <a:spLocks noChangeArrowheads="1"/>
          </p:cNvSpPr>
          <p:nvPr/>
        </p:nvSpPr>
        <p:spPr bwMode="auto">
          <a:xfrm>
            <a:off x="4970463" y="3850104"/>
            <a:ext cx="3929062" cy="2026821"/>
          </a:xfrm>
          <a:prstGeom prst="rect">
            <a:avLst/>
          </a:prstGeom>
          <a:solidFill>
            <a:schemeClr val="tx2">
              <a:lumMod val="20000"/>
              <a:lumOff val="80000"/>
            </a:schemeClr>
          </a:solidFill>
          <a:ln w="9525">
            <a:noFill/>
            <a:miter lim="800000"/>
            <a:headEnd/>
            <a:tailEnd/>
          </a:ln>
          <a:effectLst/>
        </p:spPr>
        <p:txBody>
          <a:bodyPr lIns="92075" tIns="46038" rIns="92075" bIns="46038"/>
          <a:lstStyle/>
          <a:p>
            <a:pPr algn="ctr">
              <a:defRPr/>
            </a:pPr>
            <a:r>
              <a:rPr lang="en-US" sz="2400" b="1" dirty="0"/>
              <a:t>Dr. P. K. Jain </a:t>
            </a:r>
            <a:endParaRPr lang="en-US" sz="2400" dirty="0"/>
          </a:p>
          <a:p>
            <a:pPr algn="ctr">
              <a:defRPr/>
            </a:pPr>
            <a:r>
              <a:rPr lang="en-US" sz="1600" b="1" dirty="0">
                <a:solidFill>
                  <a:srgbClr val="0000CC"/>
                </a:solidFill>
                <a:latin typeface="Bookman Old Style" pitchFamily="18" charset="0"/>
              </a:rPr>
              <a:t>Librarian</a:t>
            </a:r>
          </a:p>
          <a:p>
            <a:pPr algn="ctr">
              <a:defRPr/>
            </a:pPr>
            <a:r>
              <a:rPr lang="en-US" sz="1600" b="1" dirty="0">
                <a:solidFill>
                  <a:srgbClr val="C00000"/>
                </a:solidFill>
                <a:effectLst>
                  <a:outerShdw blurRad="38100" dist="38100" dir="2700000" algn="tl">
                    <a:srgbClr val="000000">
                      <a:alpha val="43137"/>
                    </a:srgbClr>
                  </a:outerShdw>
                </a:effectLst>
                <a:latin typeface="+mn-lt"/>
              </a:rPr>
              <a:t>INSTITUTE OF ECONOMIC GROWTH</a:t>
            </a:r>
          </a:p>
          <a:p>
            <a:pPr algn="ctr">
              <a:spcBef>
                <a:spcPct val="20000"/>
              </a:spcBef>
              <a:buClr>
                <a:srgbClr val="E8A000"/>
              </a:buClr>
              <a:buSzPct val="105000"/>
              <a:defRPr/>
            </a:pPr>
            <a:r>
              <a:rPr lang="en-US" sz="1600" dirty="0">
                <a:latin typeface="+mn-lt"/>
              </a:rPr>
              <a:t>University of Delhi Enclave</a:t>
            </a:r>
          </a:p>
          <a:p>
            <a:pPr algn="ctr">
              <a:spcBef>
                <a:spcPct val="20000"/>
              </a:spcBef>
              <a:buClr>
                <a:srgbClr val="E8A000"/>
              </a:buClr>
              <a:buSzPct val="105000"/>
              <a:defRPr/>
            </a:pPr>
            <a:r>
              <a:rPr lang="en-US" sz="1600" dirty="0">
                <a:latin typeface="+mn-lt"/>
              </a:rPr>
              <a:t>Delhi- 110007</a:t>
            </a:r>
          </a:p>
          <a:p>
            <a:pPr algn="ctr">
              <a:spcBef>
                <a:spcPct val="20000"/>
              </a:spcBef>
              <a:buClr>
                <a:srgbClr val="E8A000"/>
              </a:buClr>
              <a:buSzPct val="105000"/>
              <a:defRPr/>
            </a:pPr>
            <a:r>
              <a:rPr lang="en-US" sz="1600" b="1" dirty="0">
                <a:latin typeface="+mn-lt"/>
              </a:rPr>
              <a:t>E-mail: pkjain1310@gmail.com</a:t>
            </a:r>
            <a:endParaRPr lang="en-US" b="1" kern="0" dirty="0">
              <a:latin typeface="+mn-lt"/>
            </a:endParaRPr>
          </a:p>
        </p:txBody>
      </p:sp>
      <p:sp>
        <p:nvSpPr>
          <p:cNvPr id="7" name="Rectangle 3"/>
          <p:cNvSpPr txBox="1">
            <a:spLocks noChangeArrowheads="1"/>
          </p:cNvSpPr>
          <p:nvPr/>
        </p:nvSpPr>
        <p:spPr bwMode="auto">
          <a:xfrm>
            <a:off x="4413250" y="3839831"/>
            <a:ext cx="555625" cy="727075"/>
          </a:xfrm>
          <a:prstGeom prst="rect">
            <a:avLst/>
          </a:prstGeom>
          <a:noFill/>
          <a:ln w="9525">
            <a:noFill/>
            <a:miter lim="800000"/>
            <a:headEnd/>
            <a:tailEnd/>
          </a:ln>
          <a:effectLst/>
        </p:spPr>
        <p:txBody>
          <a:bodyPr lIns="92075" tIns="46038" rIns="92075" bIns="46038"/>
          <a:lstStyle/>
          <a:p>
            <a:pPr algn="ctr">
              <a:spcBef>
                <a:spcPct val="20000"/>
              </a:spcBef>
              <a:buClr>
                <a:srgbClr val="E8A000"/>
              </a:buClr>
              <a:buSzPct val="105000"/>
              <a:buFont typeface="Wingdings" pitchFamily="2" charset="2"/>
              <a:buNone/>
              <a:defRPr/>
            </a:pPr>
            <a:r>
              <a:rPr lang="en-US" b="1" kern="0" dirty="0">
                <a:latin typeface="+mn-lt"/>
              </a:rPr>
              <a:t>&amp; </a:t>
            </a:r>
            <a:endParaRPr lang="en-US" kern="0" dirty="0">
              <a:latin typeface="+mn-lt"/>
            </a:endParaRPr>
          </a:p>
          <a:p>
            <a:pPr algn="ctr">
              <a:spcBef>
                <a:spcPct val="20000"/>
              </a:spcBef>
              <a:buClr>
                <a:srgbClr val="E8A000"/>
              </a:buClr>
              <a:buSzPct val="105000"/>
              <a:buFont typeface="Wingdings" pitchFamily="2" charset="2"/>
              <a:buNone/>
              <a:defRPr/>
            </a:pPr>
            <a:endParaRPr lang="en-US" kern="0" dirty="0">
              <a:latin typeface="+mn-lt"/>
            </a:endParaRPr>
          </a:p>
          <a:p>
            <a:pPr algn="ctr">
              <a:spcBef>
                <a:spcPct val="20000"/>
              </a:spcBef>
              <a:buClr>
                <a:srgbClr val="E8A000"/>
              </a:buClr>
              <a:buSzPct val="105000"/>
              <a:buFont typeface="Wingdings" pitchFamily="2" charset="2"/>
              <a:buNone/>
              <a:defRPr/>
            </a:pPr>
            <a:r>
              <a:rPr lang="en-US" kern="0" dirty="0">
                <a:latin typeface="+mn-lt"/>
              </a:rPr>
              <a:t> </a:t>
            </a:r>
          </a:p>
        </p:txBody>
      </p:sp>
      <p:sp>
        <p:nvSpPr>
          <p:cNvPr id="8" name="Rectangle 3"/>
          <p:cNvSpPr txBox="1">
            <a:spLocks noChangeArrowheads="1"/>
          </p:cNvSpPr>
          <p:nvPr/>
        </p:nvSpPr>
        <p:spPr bwMode="auto">
          <a:xfrm>
            <a:off x="231775" y="3850104"/>
            <a:ext cx="4146550" cy="2050633"/>
          </a:xfrm>
          <a:prstGeom prst="rect">
            <a:avLst/>
          </a:prstGeom>
          <a:solidFill>
            <a:schemeClr val="tx2">
              <a:lumMod val="20000"/>
              <a:lumOff val="80000"/>
            </a:schemeClr>
          </a:solidFill>
          <a:ln w="9525">
            <a:noFill/>
            <a:miter lim="800000"/>
            <a:headEnd/>
            <a:tailEnd/>
          </a:ln>
          <a:effectLst/>
        </p:spPr>
        <p:txBody>
          <a:bodyPr lIns="92075" tIns="46038" rIns="92075" bIns="46038"/>
          <a:lstStyle/>
          <a:p>
            <a:pPr algn="ctr">
              <a:defRPr/>
            </a:pPr>
            <a:r>
              <a:rPr lang="en-US" sz="2400" b="1" dirty="0"/>
              <a:t>Dr. P. R. Goswami </a:t>
            </a:r>
            <a:endParaRPr lang="en-US" sz="2400" dirty="0"/>
          </a:p>
          <a:p>
            <a:pPr algn="ctr">
              <a:defRPr/>
            </a:pPr>
            <a:r>
              <a:rPr lang="en-US" sz="1600" b="1" dirty="0">
                <a:solidFill>
                  <a:srgbClr val="0000CC"/>
                </a:solidFill>
                <a:latin typeface="Bookman Old Style" pitchFamily="18" charset="0"/>
              </a:rPr>
              <a:t>Former Director (Lib &amp; </a:t>
            </a:r>
            <a:r>
              <a:rPr lang="en-US" sz="1600" b="1" dirty="0" err="1">
                <a:solidFill>
                  <a:srgbClr val="0000CC"/>
                </a:solidFill>
                <a:latin typeface="Bookman Old Style" pitchFamily="18" charset="0"/>
              </a:rPr>
              <a:t>Inf</a:t>
            </a:r>
            <a:r>
              <a:rPr lang="en-US" sz="1600" b="1" dirty="0">
                <a:solidFill>
                  <a:srgbClr val="0000CC"/>
                </a:solidFill>
                <a:latin typeface="Bookman Old Style" pitchFamily="18" charset="0"/>
              </a:rPr>
              <a:t>)</a:t>
            </a:r>
          </a:p>
          <a:p>
            <a:pPr algn="ctr">
              <a:defRPr/>
            </a:pPr>
            <a:r>
              <a:rPr lang="en-US" sz="1600" b="1" dirty="0">
                <a:solidFill>
                  <a:srgbClr val="C00000"/>
                </a:solidFill>
                <a:effectLst>
                  <a:outerShdw blurRad="38100" dist="38100" dir="2700000" algn="tl">
                    <a:srgbClr val="000000">
                      <a:alpha val="43137"/>
                    </a:srgbClr>
                  </a:outerShdw>
                </a:effectLst>
                <a:latin typeface="+mn-lt"/>
              </a:rPr>
              <a:t>INDIRA GANDHI NATIONAL CENTRE FOR ARTS</a:t>
            </a:r>
          </a:p>
          <a:p>
            <a:pPr algn="ctr">
              <a:spcBef>
                <a:spcPct val="20000"/>
              </a:spcBef>
              <a:buClr>
                <a:srgbClr val="E8A000"/>
              </a:buClr>
              <a:buSzPct val="105000"/>
              <a:defRPr/>
            </a:pPr>
            <a:r>
              <a:rPr lang="en-US" sz="1600" dirty="0">
                <a:latin typeface="+mn-lt"/>
              </a:rPr>
              <a:t>Man Singh Road</a:t>
            </a:r>
          </a:p>
          <a:p>
            <a:pPr algn="ctr">
              <a:spcBef>
                <a:spcPct val="20000"/>
              </a:spcBef>
              <a:buClr>
                <a:srgbClr val="E8A000"/>
              </a:buClr>
              <a:buSzPct val="105000"/>
              <a:defRPr/>
            </a:pPr>
            <a:r>
              <a:rPr lang="en-US" sz="1600" dirty="0">
                <a:latin typeface="+mn-lt"/>
              </a:rPr>
              <a:t>Delhi- 110011</a:t>
            </a:r>
          </a:p>
          <a:p>
            <a:pPr algn="ctr">
              <a:spcBef>
                <a:spcPct val="20000"/>
              </a:spcBef>
              <a:buClr>
                <a:srgbClr val="E8A000"/>
              </a:buClr>
              <a:buSzPct val="105000"/>
              <a:defRPr/>
            </a:pPr>
            <a:r>
              <a:rPr lang="en-US" sz="1600" b="1" dirty="0">
                <a:latin typeface="+mn-lt"/>
              </a:rPr>
              <a:t>E-mail: prgoswami@hotmail.com</a:t>
            </a:r>
            <a:endParaRPr lang="en-US" b="1" kern="0" dirty="0">
              <a:latin typeface="+mn-lt"/>
            </a:endParaRPr>
          </a:p>
        </p:txBody>
      </p:sp>
      <p:sp>
        <p:nvSpPr>
          <p:cNvPr id="10" name="Rectangle 3"/>
          <p:cNvSpPr txBox="1">
            <a:spLocks noChangeArrowheads="1"/>
          </p:cNvSpPr>
          <p:nvPr/>
        </p:nvSpPr>
        <p:spPr bwMode="auto">
          <a:xfrm>
            <a:off x="2801854" y="3112756"/>
            <a:ext cx="3889375" cy="727075"/>
          </a:xfrm>
          <a:prstGeom prst="rect">
            <a:avLst/>
          </a:prstGeom>
          <a:noFill/>
          <a:ln w="9525">
            <a:noFill/>
            <a:miter lim="800000"/>
            <a:headEnd/>
            <a:tailEnd/>
          </a:ln>
          <a:effectLst/>
        </p:spPr>
        <p:txBody>
          <a:bodyPr lIns="92075" tIns="46038" rIns="92075" bIns="46038"/>
          <a:lstStyle/>
          <a:p>
            <a:pPr algn="ctr">
              <a:spcBef>
                <a:spcPct val="20000"/>
              </a:spcBef>
              <a:buClr>
                <a:srgbClr val="E8A000"/>
              </a:buClr>
              <a:buSzPct val="105000"/>
              <a:buFont typeface="Wingdings" pitchFamily="2" charset="2"/>
              <a:buNone/>
              <a:defRPr/>
            </a:pPr>
            <a:r>
              <a:rPr lang="en-US" sz="2400" b="1" kern="0" dirty="0">
                <a:solidFill>
                  <a:srgbClr val="00B050"/>
                </a:solidFill>
                <a:effectLst>
                  <a:outerShdw blurRad="38100" dist="38100" dir="2700000" algn="tl">
                    <a:srgbClr val="000000">
                      <a:alpha val="43137"/>
                    </a:srgbClr>
                  </a:outerShdw>
                </a:effectLst>
                <a:latin typeface="Bookman Old Style" pitchFamily="18" charset="0"/>
              </a:rPr>
              <a:t>Presented By</a:t>
            </a:r>
          </a:p>
          <a:p>
            <a:pPr algn="ctr">
              <a:spcBef>
                <a:spcPct val="20000"/>
              </a:spcBef>
              <a:buClr>
                <a:srgbClr val="E8A000"/>
              </a:buClr>
              <a:buSzPct val="105000"/>
              <a:buFont typeface="Wingdings" pitchFamily="2" charset="2"/>
              <a:buNone/>
              <a:defRPr/>
            </a:pPr>
            <a:endParaRPr lang="en-US" kern="0" dirty="0">
              <a:latin typeface="+mn-lt"/>
            </a:endParaRPr>
          </a:p>
          <a:p>
            <a:pPr algn="ctr">
              <a:spcBef>
                <a:spcPct val="20000"/>
              </a:spcBef>
              <a:buClr>
                <a:srgbClr val="E8A000"/>
              </a:buClr>
              <a:buSzPct val="105000"/>
              <a:buFont typeface="Wingdings" pitchFamily="2" charset="2"/>
              <a:buNone/>
              <a:defRPr/>
            </a:pPr>
            <a:r>
              <a:rPr lang="en-US" kern="0" dirty="0">
                <a:latin typeface="+mn-lt"/>
              </a:rPr>
              <a:t> </a:t>
            </a:r>
          </a:p>
        </p:txBody>
      </p:sp>
      <p:sp>
        <p:nvSpPr>
          <p:cNvPr id="12"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dirty="0">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92138" y="157163"/>
            <a:ext cx="7980362" cy="592137"/>
          </a:xfrm>
        </p:spPr>
        <p:txBody>
          <a:bodyPr>
            <a:noAutofit/>
          </a:bodyPr>
          <a:lstStyle/>
          <a:p>
            <a:pPr algn="ctr" fontAlgn="auto">
              <a:spcAft>
                <a:spcPts val="0"/>
              </a:spcAft>
              <a:defRPr/>
            </a:pPr>
            <a:r>
              <a:rPr lang="en-US" sz="2800" b="1" dirty="0">
                <a:solidFill>
                  <a:srgbClr val="C00000"/>
                </a:solidFill>
                <a:effectLst>
                  <a:outerShdw blurRad="38100" dist="38100" dir="2700000" algn="tl">
                    <a:srgbClr val="000000">
                      <a:alpha val="43137"/>
                    </a:srgbClr>
                  </a:outerShdw>
                </a:effectLst>
                <a:latin typeface="AR JULIAN" pitchFamily="2" charset="0"/>
              </a:rPr>
              <a:t>State Income Data</a:t>
            </a:r>
          </a:p>
        </p:txBody>
      </p:sp>
      <p:sp>
        <p:nvSpPr>
          <p:cNvPr id="26627" name="Rectangle 3"/>
          <p:cNvSpPr>
            <a:spLocks noGrp="1" noChangeArrowheads="1"/>
          </p:cNvSpPr>
          <p:nvPr>
            <p:ph idx="1"/>
          </p:nvPr>
        </p:nvSpPr>
        <p:spPr>
          <a:xfrm>
            <a:off x="187890" y="749300"/>
            <a:ext cx="8768219" cy="5438558"/>
          </a:xfrm>
          <a:gradFill flip="none" rotWithShape="1">
            <a:gsLst>
              <a:gs pos="59000">
                <a:schemeClr val="bg2">
                  <a:alpha val="97000"/>
                </a:schemeClr>
              </a:gs>
              <a:gs pos="64999">
                <a:srgbClr val="F0EBD5"/>
              </a:gs>
              <a:gs pos="100000">
                <a:srgbClr val="D1C39F"/>
              </a:gs>
            </a:gsLst>
            <a:lin ang="0" scaled="1"/>
            <a:tileRect/>
          </a:gradFill>
        </p:spPr>
        <p:txBody>
          <a:bodyPr rtlCol="0">
            <a:noAutofit/>
          </a:bodyPr>
          <a:lstStyle/>
          <a:p>
            <a:pPr marL="91440" indent="-91440" algn="just" fontAlgn="auto">
              <a:lnSpc>
                <a:spcPct val="150000"/>
              </a:lnSpc>
              <a:defRPr/>
            </a:pPr>
            <a:r>
              <a:rPr lang="en-US" sz="2400" b="1" dirty="0">
                <a:solidFill>
                  <a:schemeClr val="tx1"/>
                </a:solidFill>
              </a:rPr>
              <a:t>In addition to national income there is a practice of collection of state income data. </a:t>
            </a:r>
            <a:endParaRPr lang="en-US" dirty="0"/>
          </a:p>
          <a:p>
            <a:pPr marL="91440" indent="-91440" algn="just" fontAlgn="auto">
              <a:lnSpc>
                <a:spcPct val="150000"/>
              </a:lnSpc>
              <a:defRPr/>
            </a:pPr>
            <a:r>
              <a:rPr lang="en-US" sz="2400" b="1" dirty="0">
                <a:solidFill>
                  <a:schemeClr val="tx1"/>
                </a:solidFill>
              </a:rPr>
              <a:t>At present practically all the States and Union Territories of India compute state income statistics and preparing district level estimates.  </a:t>
            </a:r>
            <a:endParaRPr lang="en-US" dirty="0">
              <a:solidFill>
                <a:schemeClr val="tx1"/>
              </a:solidFill>
            </a:endParaRPr>
          </a:p>
          <a:p>
            <a:pPr marL="91440" indent="-91440" algn="just" fontAlgn="auto">
              <a:lnSpc>
                <a:spcPct val="150000"/>
              </a:lnSpc>
              <a:defRPr/>
            </a:pPr>
            <a:r>
              <a:rPr lang="en-US" sz="2400" b="1" dirty="0">
                <a:solidFill>
                  <a:schemeClr val="tx1"/>
                </a:solidFill>
              </a:rPr>
              <a:t>These estimates are made by the State Income Units of the respective State Directorate of Economics and Statistics (DES). </a:t>
            </a:r>
            <a:endParaRPr lang="en-US" dirty="0">
              <a:solidFill>
                <a:schemeClr val="tx1"/>
              </a:solidFill>
            </a:endParaRPr>
          </a:p>
          <a:p>
            <a:pPr marL="91440" indent="-91440" algn="just" fontAlgn="auto">
              <a:lnSpc>
                <a:spcPct val="150000"/>
              </a:lnSpc>
              <a:defRPr/>
            </a:pPr>
            <a:r>
              <a:rPr lang="en-US" sz="2400" b="1" dirty="0">
                <a:solidFill>
                  <a:schemeClr val="tx1"/>
                </a:solidFill>
              </a:rPr>
              <a:t> As an apex body CSO assists in preparation of these estimates by rendering advice conceptual or methodological problems.   </a:t>
            </a:r>
            <a:endParaRPr lang="en-US" dirty="0">
              <a:solidFill>
                <a:schemeClr val="tx1"/>
              </a:solidFill>
            </a:endParaRPr>
          </a:p>
          <a:p>
            <a:pPr marL="91440" indent="-91440" algn="just" fontAlgn="auto">
              <a:lnSpc>
                <a:spcPct val="150000"/>
              </a:lnSpc>
              <a:defRPr/>
            </a:pPr>
            <a:endParaRPr lang="en-US" sz="2400" b="1" dirty="0">
              <a:solidFill>
                <a:schemeClr val="tx1"/>
              </a:solidFill>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AF327077-8E6C-42F2-9AE2-548F0C83152B}" type="slidenum">
              <a:rPr lang="en-US" altLang="en-US" sz="1000">
                <a:solidFill>
                  <a:srgbClr val="FFFFFF"/>
                </a:solidFill>
              </a:rPr>
              <a:pPr/>
              <a:t>10</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92138" y="157163"/>
            <a:ext cx="7980362" cy="592137"/>
          </a:xfrm>
        </p:spPr>
        <p:txBody>
          <a:bodyPr>
            <a:noAutofit/>
          </a:bodyPr>
          <a:lstStyle/>
          <a:p>
            <a:pPr algn="ctr" fontAlgn="auto">
              <a:spcAft>
                <a:spcPts val="0"/>
              </a:spcAft>
              <a:defRPr/>
            </a:pPr>
            <a:r>
              <a:rPr lang="en-US" sz="2800" b="1" dirty="0">
                <a:solidFill>
                  <a:srgbClr val="C00000"/>
                </a:solidFill>
                <a:effectLst>
                  <a:outerShdw blurRad="38100" dist="38100" dir="2700000" algn="tl">
                    <a:srgbClr val="000000">
                      <a:alpha val="43137"/>
                    </a:srgbClr>
                  </a:outerShdw>
                </a:effectLst>
                <a:latin typeface="AR JULIAN" pitchFamily="2" charset="0"/>
              </a:rPr>
              <a:t>Mainstream Publication</a:t>
            </a:r>
          </a:p>
        </p:txBody>
      </p:sp>
      <p:sp>
        <p:nvSpPr>
          <p:cNvPr id="26627" name="Rectangle 3"/>
          <p:cNvSpPr>
            <a:spLocks noGrp="1" noChangeArrowheads="1"/>
          </p:cNvSpPr>
          <p:nvPr>
            <p:ph idx="1"/>
          </p:nvPr>
        </p:nvSpPr>
        <p:spPr>
          <a:xfrm>
            <a:off x="283335" y="888641"/>
            <a:ext cx="8577330" cy="5215946"/>
          </a:xfrm>
          <a:gradFill flip="none" rotWithShape="1">
            <a:gsLst>
              <a:gs pos="63000">
                <a:schemeClr val="bg2"/>
              </a:gs>
              <a:gs pos="64999">
                <a:srgbClr val="F0EBD5"/>
              </a:gs>
              <a:gs pos="100000">
                <a:srgbClr val="D1C39F"/>
              </a:gs>
            </a:gsLst>
            <a:path path="circle">
              <a:fillToRect l="100000" t="100000"/>
            </a:path>
            <a:tileRect r="-100000" b="-100000"/>
          </a:gradFill>
        </p:spPr>
        <p:txBody>
          <a:bodyPr rtlCol="0">
            <a:noAutofit/>
          </a:bodyPr>
          <a:lstStyle/>
          <a:p>
            <a:pPr marL="91440" indent="-91440" algn="just" fontAlgn="auto">
              <a:lnSpc>
                <a:spcPct val="100000"/>
              </a:lnSpc>
              <a:defRPr/>
            </a:pPr>
            <a:r>
              <a:rPr lang="en-US" sz="2400" b="1" i="1" dirty="0">
                <a:solidFill>
                  <a:srgbClr val="0000CC"/>
                </a:solidFill>
              </a:rPr>
              <a:t>National Accounts Statistics </a:t>
            </a:r>
            <a:r>
              <a:rPr lang="en-US" sz="2400" b="1" dirty="0">
                <a:solidFill>
                  <a:schemeClr val="tx1"/>
                </a:solidFill>
              </a:rPr>
              <a:t>is obviously the most important compilation from the viewpoint of the users.  It was published under different titles like </a:t>
            </a:r>
          </a:p>
          <a:p>
            <a:pPr marL="91440" indent="-91440" algn="just" fontAlgn="auto">
              <a:lnSpc>
                <a:spcPct val="100000"/>
              </a:lnSpc>
              <a:defRPr/>
            </a:pPr>
            <a:r>
              <a:rPr lang="en-US" sz="2400" b="1" dirty="0" err="1">
                <a:solidFill>
                  <a:srgbClr val="0000CC"/>
                </a:solidFill>
              </a:rPr>
              <a:t>i</a:t>
            </a:r>
            <a:r>
              <a:rPr lang="en-US" sz="2400" b="1" i="1" dirty="0">
                <a:solidFill>
                  <a:srgbClr val="0000CC"/>
                </a:solidFill>
              </a:rPr>
              <a:t>) Estimate of National Income, </a:t>
            </a:r>
          </a:p>
          <a:p>
            <a:pPr marL="91440" indent="-91440" algn="just" fontAlgn="auto">
              <a:lnSpc>
                <a:spcPct val="100000"/>
              </a:lnSpc>
              <a:defRPr/>
            </a:pPr>
            <a:r>
              <a:rPr lang="en-US" sz="2400" b="1" i="1" dirty="0">
                <a:solidFill>
                  <a:srgbClr val="0000CC"/>
                </a:solidFill>
              </a:rPr>
              <a:t>ii) Estimate of National Product; </a:t>
            </a:r>
          </a:p>
          <a:p>
            <a:pPr marL="91440" indent="-91440" algn="just" fontAlgn="auto">
              <a:lnSpc>
                <a:spcPct val="100000"/>
              </a:lnSpc>
              <a:defRPr/>
            </a:pPr>
            <a:r>
              <a:rPr lang="en-US" sz="2400" b="1" i="1" dirty="0">
                <a:solidFill>
                  <a:srgbClr val="0000CC"/>
                </a:solidFill>
              </a:rPr>
              <a:t>iii)  Estimates of National Product, Savings and Capital Formation</a:t>
            </a:r>
          </a:p>
          <a:p>
            <a:pPr marL="91440" indent="-91440" algn="just" fontAlgn="auto">
              <a:lnSpc>
                <a:spcPct val="100000"/>
              </a:lnSpc>
              <a:defRPr/>
            </a:pPr>
            <a:r>
              <a:rPr lang="en-US" sz="2400" b="1" dirty="0">
                <a:solidFill>
                  <a:srgbClr val="000000"/>
                </a:solidFill>
              </a:rPr>
              <a:t> </a:t>
            </a:r>
            <a:r>
              <a:rPr lang="en-US" sz="2400" b="1" dirty="0">
                <a:solidFill>
                  <a:schemeClr val="tx1"/>
                </a:solidFill>
              </a:rPr>
              <a:t> The present title of this serial, i.e., </a:t>
            </a:r>
            <a:r>
              <a:rPr lang="en-US" sz="2400" b="1" i="1" dirty="0">
                <a:solidFill>
                  <a:srgbClr val="0000CC"/>
                </a:solidFill>
              </a:rPr>
              <a:t>National Accounts Statistics</a:t>
            </a:r>
            <a:r>
              <a:rPr lang="en-US" sz="2400" b="1" dirty="0">
                <a:solidFill>
                  <a:schemeClr val="tx1">
                    <a:lumMod val="75000"/>
                    <a:lumOff val="25000"/>
                  </a:schemeClr>
                </a:solidFill>
              </a:rPr>
              <a:t> </a:t>
            </a:r>
            <a:r>
              <a:rPr lang="en-US" sz="2400" b="1" dirty="0">
                <a:solidFill>
                  <a:schemeClr val="tx1"/>
                </a:solidFill>
              </a:rPr>
              <a:t>is in vogue for the past forty-four years and it follows the title adopted by UN Statistical Commission for similar publications in other countries. </a:t>
            </a:r>
            <a:endParaRPr lang="en-US">
              <a:solidFill>
                <a:schemeClr val="tx1"/>
              </a:solidFill>
            </a:endParaRPr>
          </a:p>
          <a:p>
            <a:pPr marL="91440" indent="-91440" algn="just" fontAlgn="auto">
              <a:lnSpc>
                <a:spcPct val="150000"/>
              </a:lnSpc>
              <a:defRPr/>
            </a:pPr>
            <a:endParaRPr lang="en-US" sz="2400" b="1" dirty="0">
              <a:solidFill>
                <a:schemeClr val="tx1">
                  <a:lumMod val="75000"/>
                  <a:lumOff val="25000"/>
                </a:schemeClr>
              </a:solidFill>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7511AF08-0ADB-4003-8A56-5810F0A10BDD}" type="slidenum">
              <a:rPr lang="en-US" altLang="en-US" sz="1000">
                <a:solidFill>
                  <a:srgbClr val="FFFFFF"/>
                </a:solidFill>
              </a:rPr>
              <a:pPr/>
              <a:t>11</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1600">
        <p14:prism dir="u" isContent="1" isInverted="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60363" y="157163"/>
            <a:ext cx="8513762" cy="592137"/>
          </a:xfrm>
        </p:spPr>
        <p:txBody>
          <a:bodyPr>
            <a:noAutofit/>
          </a:bodyPr>
          <a:lstStyle/>
          <a:p>
            <a:pPr algn="ctr" fontAlgn="auto">
              <a:spcAft>
                <a:spcPts val="0"/>
              </a:spcAft>
              <a:defRPr/>
            </a:pPr>
            <a:r>
              <a:rPr lang="en-US" sz="2400" b="1" dirty="0">
                <a:solidFill>
                  <a:srgbClr val="C00000"/>
                </a:solidFill>
                <a:effectLst>
                  <a:outerShdw blurRad="38100" dist="38100" dir="2700000" algn="tl">
                    <a:srgbClr val="000000">
                      <a:alpha val="43137"/>
                    </a:srgbClr>
                  </a:outerShdw>
                </a:effectLst>
                <a:latin typeface="AR JULIAN" pitchFamily="2" charset="0"/>
              </a:rPr>
              <a:t>Limitations of NAS: Data Sources and their Completeness</a:t>
            </a:r>
          </a:p>
        </p:txBody>
      </p:sp>
      <p:sp>
        <p:nvSpPr>
          <p:cNvPr id="26627" name="Rectangle 3"/>
          <p:cNvSpPr>
            <a:spLocks noGrp="1" noChangeArrowheads="1"/>
          </p:cNvSpPr>
          <p:nvPr>
            <p:ph idx="1"/>
          </p:nvPr>
        </p:nvSpPr>
        <p:spPr>
          <a:xfrm>
            <a:off x="283335" y="888641"/>
            <a:ext cx="8577330" cy="5215946"/>
          </a:xfrm>
          <a:gradFill flip="none" rotWithShape="1">
            <a:gsLst>
              <a:gs pos="65000">
                <a:schemeClr val="bg2"/>
              </a:gs>
              <a:gs pos="64999">
                <a:srgbClr val="F0EBD5"/>
              </a:gs>
              <a:gs pos="100000">
                <a:srgbClr val="D1C39F"/>
              </a:gs>
            </a:gsLst>
            <a:path path="circle">
              <a:fillToRect l="50000" t="50000" r="50000" b="50000"/>
            </a:path>
            <a:tileRect/>
          </a:gradFill>
        </p:spPr>
        <p:txBody>
          <a:bodyPr rtlCol="0">
            <a:noAutofit/>
          </a:bodyPr>
          <a:lstStyle/>
          <a:p>
            <a:pPr marL="0" indent="0" algn="just" fontAlgn="auto">
              <a:lnSpc>
                <a:spcPct val="120000"/>
              </a:lnSpc>
              <a:buNone/>
              <a:defRPr/>
            </a:pPr>
            <a:r>
              <a:rPr lang="en-US" sz="2200" b="1" dirty="0" smtClean="0">
                <a:solidFill>
                  <a:srgbClr val="0000CC"/>
                </a:solidFill>
              </a:rPr>
              <a:t>NAS </a:t>
            </a:r>
            <a:r>
              <a:rPr lang="en-US" sz="2200" b="1" dirty="0">
                <a:solidFill>
                  <a:srgbClr val="0000CC"/>
                </a:solidFill>
              </a:rPr>
              <a:t>draws data on a number economic variables from different sources like census results, NSSO survey reports, administrative records etc. </a:t>
            </a:r>
            <a:endParaRPr lang="en-US" sz="2200" dirty="0">
              <a:solidFill>
                <a:srgbClr val="0000CC"/>
              </a:solidFill>
            </a:endParaRPr>
          </a:p>
          <a:p>
            <a:pPr marL="90170" indent="-90170" algn="just" fontAlgn="auto">
              <a:lnSpc>
                <a:spcPct val="120000"/>
              </a:lnSpc>
              <a:buFont typeface="Wingdings" panose="05000000000000000000" pitchFamily="2" charset="2"/>
              <a:buChar char="Ø"/>
              <a:defRPr/>
            </a:pPr>
            <a:r>
              <a:rPr lang="en-US" sz="2200" b="1" dirty="0">
                <a:solidFill>
                  <a:schemeClr val="tx1"/>
                </a:solidFill>
              </a:rPr>
              <a:t> NAS is an analytical aggregate of data sourced from different agencies. As a result the quality of data collected at the first instance by other agencies also has an impact on the quality of NAS.  </a:t>
            </a:r>
          </a:p>
          <a:p>
            <a:pPr marL="90170" indent="-90170" algn="just" fontAlgn="auto">
              <a:lnSpc>
                <a:spcPct val="120000"/>
              </a:lnSpc>
              <a:buFont typeface="Wingdings" panose="05000000000000000000" pitchFamily="2" charset="2"/>
              <a:buChar char="Ø"/>
              <a:defRPr/>
            </a:pPr>
            <a:r>
              <a:rPr lang="en-US" sz="2200" b="1" dirty="0">
                <a:solidFill>
                  <a:schemeClr val="tx1"/>
                </a:solidFill>
              </a:rPr>
              <a:t>Most of the criticisms of NAS revolve around poor quality of primary data used for the purpose of compilation of NAS.  </a:t>
            </a:r>
          </a:p>
          <a:p>
            <a:pPr marL="90170" indent="-90170" algn="just" fontAlgn="auto">
              <a:lnSpc>
                <a:spcPct val="120000"/>
              </a:lnSpc>
              <a:buFont typeface="Wingdings" panose="05000000000000000000" pitchFamily="2" charset="2"/>
              <a:buChar char="Ø"/>
              <a:defRPr/>
            </a:pPr>
            <a:r>
              <a:rPr lang="en-US" sz="2200" b="1" dirty="0">
                <a:solidFill>
                  <a:schemeClr val="tx1"/>
                </a:solidFill>
              </a:rPr>
              <a:t>Other criticisms of NAS relates to frequent changes in concepts, definitions, and methodology as well as inadequate coverage of certain variables.</a:t>
            </a:r>
          </a:p>
          <a:p>
            <a:pPr marL="91440" indent="-91440" algn="just" fontAlgn="auto">
              <a:lnSpc>
                <a:spcPct val="120000"/>
              </a:lnSpc>
              <a:defRPr/>
            </a:pPr>
            <a:endParaRPr lang="en-US" b="1" dirty="0">
              <a:solidFill>
                <a:schemeClr val="tx1"/>
              </a:solidFill>
            </a:endParaRPr>
          </a:p>
          <a:p>
            <a:pPr marL="91440" indent="-91440" algn="just" fontAlgn="auto">
              <a:lnSpc>
                <a:spcPct val="120000"/>
              </a:lnSpc>
              <a:defRPr/>
            </a:pPr>
            <a:endParaRPr lang="en-US" b="1" dirty="0">
              <a:solidFill>
                <a:schemeClr val="tx1"/>
              </a:solidFill>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C14BAEF7-2011-43CF-8EA1-BC66D584D231}" type="slidenum">
              <a:rPr lang="en-US" altLang="en-US" sz="1000">
                <a:solidFill>
                  <a:srgbClr val="FFFFFF"/>
                </a:solidFill>
              </a:rPr>
              <a:pPr/>
              <a:t>12</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60363" y="157163"/>
            <a:ext cx="8513762" cy="592137"/>
          </a:xfrm>
        </p:spPr>
        <p:txBody>
          <a:bodyPr>
            <a:noAutofit/>
          </a:bodyPr>
          <a:lstStyle/>
          <a:p>
            <a:pPr algn="ctr" fontAlgn="auto">
              <a:spcAft>
                <a:spcPts val="0"/>
              </a:spcAft>
              <a:defRPr/>
            </a:pPr>
            <a:r>
              <a:rPr lang="en-US" sz="2800" b="1" dirty="0">
                <a:solidFill>
                  <a:srgbClr val="C00000"/>
                </a:solidFill>
                <a:effectLst>
                  <a:outerShdw blurRad="38100" dist="38100" dir="2700000" algn="tl">
                    <a:srgbClr val="000000">
                      <a:alpha val="43137"/>
                    </a:srgbClr>
                  </a:outerShdw>
                </a:effectLst>
                <a:latin typeface="AR JULIAN" pitchFamily="2" charset="0"/>
              </a:rPr>
              <a:t>Income Distribution Data and Poverty Estimates</a:t>
            </a:r>
          </a:p>
        </p:txBody>
      </p:sp>
      <p:sp>
        <p:nvSpPr>
          <p:cNvPr id="26627" name="Rectangle 3"/>
          <p:cNvSpPr>
            <a:spLocks noGrp="1" noChangeArrowheads="1"/>
          </p:cNvSpPr>
          <p:nvPr>
            <p:ph idx="1"/>
          </p:nvPr>
        </p:nvSpPr>
        <p:spPr>
          <a:xfrm>
            <a:off x="282575" y="914400"/>
            <a:ext cx="8578850" cy="5189538"/>
          </a:xfrm>
          <a:gradFill flip="none" rotWithShape="1">
            <a:gsLst>
              <a:gs pos="16000">
                <a:schemeClr val="bg2"/>
              </a:gs>
              <a:gs pos="64999">
                <a:srgbClr val="F0EBD5"/>
              </a:gs>
              <a:gs pos="100000">
                <a:srgbClr val="D1C39F"/>
              </a:gs>
            </a:gsLst>
            <a:lin ang="8100000" scaled="1"/>
            <a:tileRect/>
          </a:gradFill>
        </p:spPr>
        <p:txBody>
          <a:bodyPr rtlCol="0">
            <a:noAutofit/>
          </a:bodyPr>
          <a:lstStyle/>
          <a:p>
            <a:pPr marL="263525" indent="-263525" algn="just" fontAlgn="auto">
              <a:lnSpc>
                <a:spcPts val="2880"/>
              </a:lnSpc>
              <a:spcAft>
                <a:spcPts val="600"/>
              </a:spcAft>
              <a:buFont typeface="Wingdings" panose="05000000000000000000" pitchFamily="2" charset="2"/>
              <a:buChar char="ü"/>
              <a:defRPr/>
            </a:pPr>
            <a:r>
              <a:rPr lang="en-US" sz="2800" b="1" dirty="0">
                <a:solidFill>
                  <a:schemeClr val="tx1"/>
                </a:solidFill>
              </a:rPr>
              <a:t>The data pertaining to different income groups in the country are not collected and as a result such data are not reflected in NAS or other publications. </a:t>
            </a:r>
            <a:endParaRPr lang="en-US" sz="2800" dirty="0"/>
          </a:p>
          <a:p>
            <a:pPr marL="263525" indent="-263525" algn="just" fontAlgn="auto">
              <a:lnSpc>
                <a:spcPts val="2880"/>
              </a:lnSpc>
              <a:spcAft>
                <a:spcPts val="600"/>
              </a:spcAft>
              <a:buFont typeface="Wingdings" panose="05000000000000000000" pitchFamily="2" charset="2"/>
              <a:buChar char="ü"/>
              <a:defRPr/>
            </a:pPr>
            <a:r>
              <a:rPr lang="en-US" sz="2800" b="1" dirty="0">
                <a:solidFill>
                  <a:schemeClr val="tx1"/>
                </a:solidFill>
              </a:rPr>
              <a:t>Consumption expenditure data stand as a proxy for income distribution data.</a:t>
            </a:r>
          </a:p>
          <a:p>
            <a:pPr marL="263525" indent="-263525" algn="just" fontAlgn="auto">
              <a:lnSpc>
                <a:spcPts val="2880"/>
              </a:lnSpc>
              <a:spcAft>
                <a:spcPts val="600"/>
              </a:spcAft>
              <a:buFont typeface="Wingdings" panose="05000000000000000000" pitchFamily="2" charset="2"/>
              <a:buChar char="ü"/>
              <a:defRPr/>
            </a:pPr>
            <a:r>
              <a:rPr lang="en-US" sz="2800" b="1" dirty="0">
                <a:solidFill>
                  <a:schemeClr val="tx1"/>
                </a:solidFill>
              </a:rPr>
              <a:t>Income distribution data are not collected due to the fact that income reported by the individuals tends to be inaccurate. </a:t>
            </a:r>
            <a:endParaRPr lang="en-US" sz="2800" dirty="0">
              <a:solidFill>
                <a:schemeClr val="tx1"/>
              </a:solidFill>
            </a:endParaRPr>
          </a:p>
          <a:p>
            <a:pPr marL="263525" indent="-263525" algn="just" fontAlgn="auto">
              <a:lnSpc>
                <a:spcPts val="2880"/>
              </a:lnSpc>
              <a:spcAft>
                <a:spcPts val="600"/>
              </a:spcAft>
              <a:buFont typeface="Wingdings" panose="05000000000000000000" pitchFamily="2" charset="2"/>
              <a:buChar char="ü"/>
              <a:defRPr/>
            </a:pPr>
            <a:r>
              <a:rPr lang="en-US" sz="2800" b="1" dirty="0">
                <a:solidFill>
                  <a:schemeClr val="tx1"/>
                </a:solidFill>
              </a:rPr>
              <a:t>Research </a:t>
            </a:r>
            <a:r>
              <a:rPr lang="en-US" sz="2800" b="1" dirty="0" smtClean="0">
                <a:solidFill>
                  <a:schemeClr val="tx1"/>
                </a:solidFill>
              </a:rPr>
              <a:t>organizations </a:t>
            </a:r>
            <a:r>
              <a:rPr lang="en-US" sz="2800" b="1" dirty="0">
                <a:solidFill>
                  <a:schemeClr val="tx1"/>
                </a:solidFill>
              </a:rPr>
              <a:t>like National Council of Applied Economic Research collects such data in a limited way through their surveys for the market researchers.</a:t>
            </a:r>
          </a:p>
          <a:p>
            <a:pPr marL="91440" indent="-91440" algn="just" fontAlgn="auto">
              <a:lnSpc>
                <a:spcPct val="150000"/>
              </a:lnSpc>
              <a:defRPr/>
            </a:pPr>
            <a:endParaRPr lang="en-US" sz="2400" b="1" dirty="0">
              <a:solidFill>
                <a:schemeClr val="tx1"/>
              </a:solidFill>
            </a:endParaRPr>
          </a:p>
          <a:p>
            <a:pPr marL="91440" indent="-91440" algn="just" fontAlgn="auto">
              <a:lnSpc>
                <a:spcPct val="150000"/>
              </a:lnSpc>
              <a:defRPr/>
            </a:pPr>
            <a:endParaRPr lang="en-US" sz="2400" b="1" dirty="0">
              <a:solidFill>
                <a:schemeClr val="tx1"/>
              </a:solidFill>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F33D7BA2-19BC-4FB7-AF98-280C74B816F2}" type="slidenum">
              <a:rPr lang="en-US" altLang="en-US" sz="1000">
                <a:solidFill>
                  <a:srgbClr val="FFFFFF"/>
                </a:solidFill>
              </a:rPr>
              <a:pPr/>
              <a:t>13</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60363" y="94533"/>
            <a:ext cx="8513762" cy="592137"/>
          </a:xfrm>
        </p:spPr>
        <p:txBody>
          <a:bodyPr>
            <a:noAutofit/>
          </a:bodyPr>
          <a:lstStyle/>
          <a:p>
            <a:pPr algn="ctr" fontAlgn="auto">
              <a:spcAft>
                <a:spcPts val="0"/>
              </a:spcAft>
              <a:defRPr/>
            </a:pPr>
            <a:r>
              <a:rPr lang="en-US" sz="2800" b="1" dirty="0">
                <a:solidFill>
                  <a:srgbClr val="C00000"/>
                </a:solidFill>
                <a:effectLst>
                  <a:outerShdw blurRad="38100" dist="38100" dir="2700000" algn="tl">
                    <a:srgbClr val="000000">
                      <a:alpha val="43137"/>
                    </a:srgbClr>
                  </a:outerShdw>
                </a:effectLst>
                <a:latin typeface="AR JULIAN" pitchFamily="2" charset="0"/>
              </a:rPr>
              <a:t>Concluding Remarks</a:t>
            </a:r>
          </a:p>
        </p:txBody>
      </p:sp>
      <p:sp>
        <p:nvSpPr>
          <p:cNvPr id="26627" name="Rectangle 3"/>
          <p:cNvSpPr>
            <a:spLocks noGrp="1" noChangeArrowheads="1"/>
          </p:cNvSpPr>
          <p:nvPr>
            <p:ph idx="1"/>
          </p:nvPr>
        </p:nvSpPr>
        <p:spPr>
          <a:xfrm>
            <a:off x="200416" y="724248"/>
            <a:ext cx="8673709" cy="5538766"/>
          </a:xfrm>
          <a:gradFill flip="none" rotWithShape="1">
            <a:gsLst>
              <a:gs pos="40000">
                <a:schemeClr val="bg2"/>
              </a:gs>
              <a:gs pos="64999">
                <a:srgbClr val="F0EBD5"/>
              </a:gs>
              <a:gs pos="100000">
                <a:srgbClr val="D1C39F"/>
              </a:gs>
            </a:gsLst>
            <a:lin ang="5400000" scaled="1"/>
            <a:tileRect/>
          </a:gradFill>
        </p:spPr>
        <p:txBody>
          <a:bodyPr rtlCol="0">
            <a:noAutofit/>
          </a:bodyPr>
          <a:lstStyle/>
          <a:p>
            <a:pPr marL="90170" indent="-90170" algn="just" fontAlgn="auto">
              <a:lnSpc>
                <a:spcPct val="100000"/>
              </a:lnSpc>
              <a:buFont typeface="Wingdings" panose="05000000000000000000" pitchFamily="2" charset="2"/>
              <a:buChar char="Ø"/>
              <a:defRPr/>
            </a:pPr>
            <a:r>
              <a:rPr lang="en-US" sz="2400" b="1" dirty="0">
                <a:solidFill>
                  <a:schemeClr val="tx1"/>
                </a:solidFill>
              </a:rPr>
              <a:t>National statistical system is an integral part of knowledge base of government in all developed or developing countries. NAS is a part of this system. </a:t>
            </a:r>
            <a:endParaRPr lang="en-US" dirty="0"/>
          </a:p>
          <a:p>
            <a:pPr marL="90170" indent="-90170" algn="just" fontAlgn="auto">
              <a:lnSpc>
                <a:spcPct val="100000"/>
              </a:lnSpc>
              <a:buFont typeface="Wingdings" panose="05000000000000000000" pitchFamily="2" charset="2"/>
              <a:buChar char="Ø"/>
              <a:defRPr/>
            </a:pPr>
            <a:r>
              <a:rPr lang="en-US" sz="2400" b="1" dirty="0">
                <a:solidFill>
                  <a:schemeClr val="tx1"/>
                </a:solidFill>
              </a:rPr>
              <a:t>The system creates information in a variety of forms, and is affected by national attitudes to use of knowledge and research in decision making.</a:t>
            </a:r>
            <a:endParaRPr lang="en-US" dirty="0">
              <a:solidFill>
                <a:schemeClr val="tx1"/>
              </a:solidFill>
            </a:endParaRPr>
          </a:p>
          <a:p>
            <a:pPr marL="90170" indent="-90170" algn="just" fontAlgn="auto">
              <a:lnSpc>
                <a:spcPct val="100000"/>
              </a:lnSpc>
              <a:buFont typeface="Wingdings" panose="05000000000000000000" pitchFamily="2" charset="2"/>
              <a:buChar char="Ø"/>
              <a:defRPr/>
            </a:pPr>
            <a:r>
              <a:rPr lang="en-US" sz="2400" b="1" dirty="0">
                <a:solidFill>
                  <a:schemeClr val="tx1"/>
                </a:solidFill>
              </a:rPr>
              <a:t>NAS is perhaps the most important analytical aggregate released by the Indian statistical system. </a:t>
            </a:r>
          </a:p>
          <a:p>
            <a:pPr marL="90170" indent="-90170" algn="just" fontAlgn="auto">
              <a:lnSpc>
                <a:spcPct val="100000"/>
              </a:lnSpc>
              <a:buFont typeface="Wingdings" panose="05000000000000000000" pitchFamily="2" charset="2"/>
              <a:buChar char="Ø"/>
              <a:defRPr/>
            </a:pPr>
            <a:r>
              <a:rPr lang="en-US" sz="2400" b="1" dirty="0">
                <a:solidFill>
                  <a:schemeClr val="tx1"/>
                </a:solidFill>
              </a:rPr>
              <a:t>Keeping in view the importance and wide use of NAS data, the librarians should closely study its contents and get familiar with NAS and other related regular as well as ad hoc publications. </a:t>
            </a:r>
          </a:p>
          <a:p>
            <a:pPr marL="90170" indent="-90170" algn="just" fontAlgn="auto">
              <a:lnSpc>
                <a:spcPct val="100000"/>
              </a:lnSpc>
              <a:buFont typeface="Wingdings" panose="05000000000000000000" pitchFamily="2" charset="2"/>
              <a:buChar char="Ø"/>
              <a:defRPr/>
            </a:pPr>
            <a:r>
              <a:rPr lang="en-US" sz="2400" b="1" dirty="0">
                <a:solidFill>
                  <a:schemeClr val="tx1"/>
                </a:solidFill>
              </a:rPr>
              <a:t>This will enable them to serve their specialist clientele in a better way.</a:t>
            </a:r>
            <a:endParaRPr lang="en-US" dirty="0">
              <a:solidFill>
                <a:schemeClr val="tx1"/>
              </a:solidFill>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51B48D60-36C6-49BE-9332-EA1DE441AA57}" type="slidenum">
              <a:rPr lang="en-US" altLang="en-US" sz="1000">
                <a:solidFill>
                  <a:srgbClr val="FFFFFF"/>
                </a:solidFill>
              </a:rPr>
              <a:pPr/>
              <a:t>14</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3EDF7820-FA7C-4107-98EA-59A095EB9FF3}" type="slidenum">
              <a:rPr lang="en-US" altLang="en-US" sz="1000">
                <a:solidFill>
                  <a:srgbClr val="FFFFFF"/>
                </a:solidFill>
              </a:rPr>
              <a:pPr/>
              <a:t>15</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pic>
        <p:nvPicPr>
          <p:cNvPr id="22532" name="Picture 11" descr="Writing-Thank-you-animated.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811213"/>
            <a:ext cx="9144000" cy="490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822325" y="287338"/>
            <a:ext cx="7543800" cy="590550"/>
          </a:xfrm>
        </p:spPr>
        <p:txBody>
          <a:bodyPr>
            <a:noAutofit/>
          </a:bodyPr>
          <a:lstStyle/>
          <a:p>
            <a:pPr algn="ctr" fontAlgn="auto">
              <a:spcAft>
                <a:spcPts val="0"/>
              </a:spcAft>
              <a:defRPr/>
            </a:pPr>
            <a:r>
              <a:rPr lang="en-US" sz="4000" b="1" dirty="0">
                <a:solidFill>
                  <a:srgbClr val="C00000"/>
                </a:solidFill>
                <a:effectLst>
                  <a:outerShdw blurRad="38100" dist="38100" dir="2700000" algn="tl">
                    <a:srgbClr val="000000">
                      <a:alpha val="43137"/>
                    </a:srgbClr>
                  </a:outerShdw>
                </a:effectLst>
                <a:latin typeface="AR JULIAN" pitchFamily="2" charset="0"/>
              </a:rPr>
              <a:t>Introduction</a:t>
            </a:r>
            <a:endParaRPr lang="en-US" altLang="en-US" sz="4000" b="1" dirty="0">
              <a:solidFill>
                <a:srgbClr val="C00000"/>
              </a:solidFill>
              <a:effectLst>
                <a:outerShdw blurRad="38100" dist="38100" dir="2700000" algn="tl">
                  <a:srgbClr val="000000">
                    <a:alpha val="43137"/>
                  </a:srgbClr>
                </a:outerShdw>
              </a:effectLst>
              <a:latin typeface="AR JULIAN" pitchFamily="2" charset="0"/>
            </a:endParaRPr>
          </a:p>
        </p:txBody>
      </p:sp>
      <p:sp>
        <p:nvSpPr>
          <p:cNvPr id="26627" name="Rectangle 3"/>
          <p:cNvSpPr>
            <a:spLocks noGrp="1" noChangeArrowheads="1"/>
          </p:cNvSpPr>
          <p:nvPr>
            <p:ph idx="1"/>
          </p:nvPr>
        </p:nvSpPr>
        <p:spPr>
          <a:xfrm>
            <a:off x="269875" y="1095375"/>
            <a:ext cx="8577263" cy="5008563"/>
          </a:xfrm>
          <a:gradFill flip="none" rotWithShape="1">
            <a:gsLst>
              <a:gs pos="16000">
                <a:schemeClr val="bg2"/>
              </a:gs>
              <a:gs pos="64999">
                <a:srgbClr val="F0EBD5"/>
              </a:gs>
              <a:gs pos="100000">
                <a:srgbClr val="D1C39F"/>
              </a:gs>
            </a:gsLst>
            <a:lin ang="2700000" scaled="1"/>
            <a:tileRect/>
          </a:gradFill>
        </p:spPr>
        <p:txBody>
          <a:bodyPr>
            <a:noAutofit/>
          </a:bodyPr>
          <a:lstStyle/>
          <a:p>
            <a:pPr marL="90170" indent="-90170" algn="just">
              <a:buFont typeface="Wingdings" panose="05000000000000000000" pitchFamily="2" charset="2"/>
              <a:buChar char="Ø"/>
            </a:pPr>
            <a:r>
              <a:rPr lang="en-US" sz="2400" b="1" dirty="0" smtClean="0">
                <a:solidFill>
                  <a:schemeClr val="tx1"/>
                </a:solidFill>
              </a:rPr>
              <a:t>Big </a:t>
            </a:r>
            <a:r>
              <a:rPr lang="en-US" sz="2400" b="1" dirty="0">
                <a:solidFill>
                  <a:schemeClr val="tx1"/>
                </a:solidFill>
              </a:rPr>
              <a:t>data’ has become a popular term in the corporate world. </a:t>
            </a:r>
          </a:p>
          <a:p>
            <a:pPr marL="90170" indent="-90170" algn="just">
              <a:buFont typeface="Wingdings" panose="05000000000000000000" pitchFamily="2" charset="2"/>
              <a:buChar char="Ø"/>
            </a:pPr>
            <a:r>
              <a:rPr lang="en-US" sz="2400" b="1" dirty="0">
                <a:solidFill>
                  <a:schemeClr val="tx1"/>
                </a:solidFill>
              </a:rPr>
              <a:t>Essential features of big data are :</a:t>
            </a:r>
          </a:p>
          <a:p>
            <a:pPr marL="566420" lvl="2" indent="-182245" algn="just">
              <a:buFont typeface="Calibri Light" panose="020F0302020204030204" pitchFamily="34" charset="0"/>
              <a:buAutoNum type="alphaLcParenR"/>
            </a:pPr>
            <a:r>
              <a:rPr lang="en-US" sz="2400" b="1" dirty="0">
                <a:solidFill>
                  <a:srgbClr val="0066CC"/>
                </a:solidFill>
              </a:rPr>
              <a:t>volume or size</a:t>
            </a:r>
          </a:p>
          <a:p>
            <a:pPr marL="566420" lvl="2" indent="-182245" algn="just">
              <a:buFont typeface="Calibri Light" panose="020F0302020204030204" pitchFamily="34" charset="0"/>
              <a:buAutoNum type="alphaLcParenR"/>
            </a:pPr>
            <a:r>
              <a:rPr lang="en-US" sz="2400" b="1" dirty="0">
                <a:solidFill>
                  <a:srgbClr val="0066CC"/>
                </a:solidFill>
              </a:rPr>
              <a:t>variety or heterogeneous nature of the data, and </a:t>
            </a:r>
          </a:p>
          <a:p>
            <a:pPr marL="566420" lvl="2" indent="-182245" algn="just">
              <a:buFont typeface="Calibri Light" panose="020F0302020204030204" pitchFamily="34" charset="0"/>
              <a:buAutoNum type="alphaLcParenR"/>
            </a:pPr>
            <a:r>
              <a:rPr lang="en-US" sz="2400" b="1" dirty="0">
                <a:solidFill>
                  <a:srgbClr val="0066CC"/>
                </a:solidFill>
              </a:rPr>
              <a:t>velocity or high speed</a:t>
            </a:r>
          </a:p>
          <a:p>
            <a:pPr marL="0" indent="0" algn="just">
              <a:lnSpc>
                <a:spcPct val="120000"/>
              </a:lnSpc>
              <a:buNone/>
            </a:pPr>
            <a:r>
              <a:rPr lang="en-US" sz="2400" b="1" dirty="0">
                <a:solidFill>
                  <a:schemeClr val="tx1"/>
                </a:solidFill>
              </a:rPr>
              <a:t>Statistics as a subject tries to understand the world by analyzing numerical data collected through various operations like census or survey or from administrative records</a:t>
            </a:r>
          </a:p>
          <a:p>
            <a:pPr marL="90170" indent="-90170" algn="just"/>
            <a:endParaRPr lang="en-US" altLang="en-US" sz="2400" b="1" dirty="0">
              <a:solidFill>
                <a:schemeClr val="tx1"/>
              </a:solidFill>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31B77270-ABB9-4FA1-BA47-3EFE1A7597A8}" type="slidenum">
              <a:rPr lang="en-US" altLang="en-US" sz="1000">
                <a:solidFill>
                  <a:srgbClr val="FFFFFF"/>
                </a:solidFill>
              </a:rPr>
              <a:pPr/>
              <a:t>2</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dirty="0">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822325" y="287338"/>
            <a:ext cx="7543800" cy="590550"/>
          </a:xfrm>
        </p:spPr>
        <p:txBody>
          <a:bodyPr>
            <a:noAutofit/>
          </a:bodyPr>
          <a:lstStyle/>
          <a:p>
            <a:pPr algn="ctr" fontAlgn="auto">
              <a:spcAft>
                <a:spcPts val="0"/>
              </a:spcAft>
              <a:defRPr/>
            </a:pPr>
            <a:r>
              <a:rPr lang="en-US" sz="4000" b="1" dirty="0">
                <a:solidFill>
                  <a:srgbClr val="C00000"/>
                </a:solidFill>
                <a:latin typeface="AR JULIAN" pitchFamily="2" charset="0"/>
              </a:rPr>
              <a:t>Purpose </a:t>
            </a:r>
          </a:p>
        </p:txBody>
      </p:sp>
      <p:sp>
        <p:nvSpPr>
          <p:cNvPr id="26627" name="Rectangle 3"/>
          <p:cNvSpPr>
            <a:spLocks noGrp="1" noChangeArrowheads="1"/>
          </p:cNvSpPr>
          <p:nvPr>
            <p:ph idx="1"/>
          </p:nvPr>
        </p:nvSpPr>
        <p:spPr>
          <a:xfrm>
            <a:off x="270456" y="1094704"/>
            <a:ext cx="8577330" cy="5009883"/>
          </a:xfrm>
          <a:gradFill flip="none" rotWithShape="1">
            <a:gsLst>
              <a:gs pos="63000">
                <a:schemeClr val="bg2"/>
              </a:gs>
              <a:gs pos="64999">
                <a:srgbClr val="F0EBD5"/>
              </a:gs>
              <a:gs pos="100000">
                <a:srgbClr val="D1C39F"/>
              </a:gs>
            </a:gsLst>
            <a:path path="circle">
              <a:fillToRect l="50000" t="50000" r="50000" b="50000"/>
            </a:path>
            <a:tileRect/>
          </a:gradFill>
        </p:spPr>
        <p:txBody>
          <a:bodyPr rtlCol="0">
            <a:noAutofit/>
          </a:bodyPr>
          <a:lstStyle/>
          <a:p>
            <a:pPr marL="91440" indent="-91440" algn="just" fontAlgn="auto">
              <a:lnSpc>
                <a:spcPct val="150000"/>
              </a:lnSpc>
              <a:defRPr/>
            </a:pPr>
            <a:r>
              <a:rPr lang="en-US" sz="2400" b="1" dirty="0">
                <a:solidFill>
                  <a:schemeClr val="tx1"/>
                </a:solidFill>
              </a:rPr>
              <a:t>The purpose of this brief article is to present 'India's National Income Data System'.</a:t>
            </a:r>
            <a:endParaRPr lang="en-US" dirty="0"/>
          </a:p>
          <a:p>
            <a:pPr marL="91440" indent="-91440" algn="just" fontAlgn="auto">
              <a:lnSpc>
                <a:spcPct val="150000"/>
              </a:lnSpc>
              <a:defRPr/>
            </a:pPr>
            <a:r>
              <a:rPr lang="en-US" sz="2400" b="1" dirty="0">
                <a:solidFill>
                  <a:schemeClr val="tx1"/>
                </a:solidFill>
              </a:rPr>
              <a:t>National income data are used by  professionals in socio-economic research institutions particularly in places where there is larger concentration of economists. </a:t>
            </a:r>
            <a:endParaRPr lang="en-US" dirty="0">
              <a:solidFill>
                <a:schemeClr val="tx1"/>
              </a:solidFill>
            </a:endParaRPr>
          </a:p>
          <a:p>
            <a:pPr marL="91440" indent="-91440" algn="just" fontAlgn="auto">
              <a:lnSpc>
                <a:spcPct val="150000"/>
              </a:lnSpc>
              <a:defRPr/>
            </a:pPr>
            <a:r>
              <a:rPr lang="en-US" sz="2400" b="1" dirty="0">
                <a:solidFill>
                  <a:schemeClr val="tx1"/>
                </a:solidFill>
              </a:rPr>
              <a:t>The main objective is to acquaint the reference librarians with content and structure of national income data sources. </a:t>
            </a:r>
          </a:p>
          <a:p>
            <a:pPr marL="91440" indent="-91440" algn="just" fontAlgn="auto">
              <a:defRPr/>
            </a:pPr>
            <a:endParaRPr lang="en-US" altLang="en-US" sz="2400" b="1" dirty="0">
              <a:solidFill>
                <a:schemeClr val="tx1"/>
              </a:solidFill>
              <a:latin typeface="Bookman Old Style" pitchFamily="18" charset="0"/>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6CFDA2B0-1FA3-4C5A-9197-53DE44017154}" type="slidenum">
              <a:rPr lang="en-US" altLang="en-US" sz="1000">
                <a:solidFill>
                  <a:srgbClr val="FFFFFF"/>
                </a:solidFill>
              </a:rPr>
              <a:pPr/>
              <a:t>3</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822325" y="287338"/>
            <a:ext cx="7543800" cy="590550"/>
          </a:xfrm>
        </p:spPr>
        <p:txBody>
          <a:bodyPr>
            <a:noAutofit/>
          </a:bodyPr>
          <a:lstStyle/>
          <a:p>
            <a:pPr algn="ctr" fontAlgn="auto">
              <a:spcAft>
                <a:spcPts val="0"/>
              </a:spcAft>
              <a:defRPr/>
            </a:pPr>
            <a:r>
              <a:rPr lang="en-US" sz="3200" b="1" dirty="0">
                <a:solidFill>
                  <a:srgbClr val="C00000"/>
                </a:solidFill>
                <a:effectLst>
                  <a:outerShdw blurRad="38100" dist="38100" dir="2700000" algn="tl">
                    <a:srgbClr val="000000">
                      <a:alpha val="43137"/>
                    </a:srgbClr>
                  </a:outerShdw>
                </a:effectLst>
                <a:latin typeface="AR JULIAN" pitchFamily="2" charset="0"/>
              </a:rPr>
              <a:t>What is National Income Statistics?</a:t>
            </a:r>
            <a:endParaRPr lang="en-US" altLang="en-US" sz="3200" b="1" dirty="0">
              <a:solidFill>
                <a:srgbClr val="C00000"/>
              </a:solidFill>
              <a:effectLst>
                <a:outerShdw blurRad="38100" dist="38100" dir="2700000" algn="tl">
                  <a:srgbClr val="000000">
                    <a:alpha val="43137"/>
                  </a:srgbClr>
                </a:outerShdw>
              </a:effectLst>
              <a:latin typeface="AR JULIAN" pitchFamily="2" charset="0"/>
            </a:endParaRPr>
          </a:p>
        </p:txBody>
      </p:sp>
      <p:sp>
        <p:nvSpPr>
          <p:cNvPr id="26627" name="Rectangle 3"/>
          <p:cNvSpPr>
            <a:spLocks noGrp="1" noChangeArrowheads="1"/>
          </p:cNvSpPr>
          <p:nvPr>
            <p:ph idx="1"/>
          </p:nvPr>
        </p:nvSpPr>
        <p:spPr>
          <a:xfrm>
            <a:off x="269875" y="1095375"/>
            <a:ext cx="8577263" cy="5008563"/>
          </a:xfrm>
          <a:gradFill flip="none" rotWithShape="1">
            <a:gsLst>
              <a:gs pos="16000">
                <a:schemeClr val="bg2"/>
              </a:gs>
              <a:gs pos="64999">
                <a:srgbClr val="F0EBD5"/>
              </a:gs>
              <a:gs pos="100000">
                <a:srgbClr val="D1C39F"/>
              </a:gs>
            </a:gsLst>
            <a:lin ang="5400000" scaled="1"/>
            <a:tileRect/>
          </a:gradFill>
        </p:spPr>
        <p:txBody>
          <a:bodyPr rtlCol="0">
            <a:noAutofit/>
          </a:bodyPr>
          <a:lstStyle/>
          <a:p>
            <a:pPr marL="174625" indent="-174625" algn="just" fontAlgn="auto">
              <a:lnSpc>
                <a:spcPct val="150000"/>
              </a:lnSpc>
              <a:buFont typeface="Wingdings" panose="05000000000000000000" pitchFamily="2" charset="2"/>
              <a:buChar char="§"/>
              <a:defRPr/>
            </a:pPr>
            <a:r>
              <a:rPr lang="en-US" sz="2600" b="1" dirty="0">
                <a:solidFill>
                  <a:schemeClr val="tx1"/>
                </a:solidFill>
              </a:rPr>
              <a:t>The National income data and other related aggregates are collectively known as national accounts statistics (NAS). </a:t>
            </a:r>
          </a:p>
          <a:p>
            <a:pPr marL="174625" indent="-174625" algn="just" fontAlgn="auto">
              <a:lnSpc>
                <a:spcPct val="150000"/>
              </a:lnSpc>
              <a:buFont typeface="Wingdings" panose="05000000000000000000" pitchFamily="2" charset="2"/>
              <a:buChar char="§"/>
              <a:defRPr/>
            </a:pPr>
            <a:r>
              <a:rPr lang="en-US" sz="2600" b="1" dirty="0">
                <a:solidFill>
                  <a:schemeClr val="tx1"/>
                </a:solidFill>
              </a:rPr>
              <a:t>They are widely used for measuring economic health of a country.</a:t>
            </a:r>
          </a:p>
          <a:p>
            <a:pPr marL="174625" indent="-174625" algn="just" fontAlgn="auto">
              <a:lnSpc>
                <a:spcPct val="150000"/>
              </a:lnSpc>
              <a:buFont typeface="Wingdings" panose="05000000000000000000" pitchFamily="2" charset="2"/>
              <a:buChar char="§"/>
              <a:defRPr/>
            </a:pPr>
            <a:r>
              <a:rPr lang="en-US" sz="2600" b="1" dirty="0">
                <a:solidFill>
                  <a:schemeClr val="tx1"/>
                </a:solidFill>
              </a:rPr>
              <a:t> The flagship annual publication </a:t>
            </a:r>
            <a:r>
              <a:rPr lang="en-US" sz="2600" b="1" i="1" dirty="0">
                <a:solidFill>
                  <a:schemeClr val="tx1"/>
                </a:solidFill>
              </a:rPr>
              <a:t>National Accounts Statistics</a:t>
            </a:r>
            <a:r>
              <a:rPr lang="en-US" sz="2600" b="1" dirty="0">
                <a:solidFill>
                  <a:schemeClr val="tx1"/>
                </a:solidFill>
              </a:rPr>
              <a:t> is the primary source of national income data in India.  </a:t>
            </a:r>
          </a:p>
          <a:p>
            <a:pPr marL="91440" indent="-91440" algn="just" fontAlgn="auto">
              <a:lnSpc>
                <a:spcPct val="150000"/>
              </a:lnSpc>
              <a:buFont typeface="Calibri" panose="020F0502020204030204" pitchFamily="34" charset="0"/>
              <a:buNone/>
              <a:defRPr/>
            </a:pPr>
            <a:endParaRPr lang="en-US" sz="2400" b="1" dirty="0">
              <a:solidFill>
                <a:schemeClr val="tx1"/>
              </a:solidFill>
            </a:endParaRPr>
          </a:p>
          <a:p>
            <a:pPr marL="91440" indent="-91440" algn="just" fontAlgn="auto">
              <a:defRPr/>
            </a:pPr>
            <a:endParaRPr lang="en-US" altLang="en-US" sz="2400" b="1" dirty="0">
              <a:solidFill>
                <a:schemeClr val="tx1"/>
              </a:solidFill>
              <a:latin typeface="Bookman Old Style" pitchFamily="18" charset="0"/>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B4C15BBD-1A7C-4325-B6F6-08CDCEB19B00}" type="slidenum">
              <a:rPr lang="en-US" altLang="en-US" sz="1000">
                <a:solidFill>
                  <a:srgbClr val="FFFFFF"/>
                </a:solidFill>
              </a:rPr>
              <a:pPr/>
              <a:t>4</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p:transition spd="slow">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822325" y="287338"/>
            <a:ext cx="7543800" cy="590550"/>
          </a:xfrm>
        </p:spPr>
        <p:txBody>
          <a:bodyPr>
            <a:noAutofit/>
          </a:bodyPr>
          <a:lstStyle/>
          <a:p>
            <a:pPr algn="ctr" fontAlgn="auto">
              <a:spcAft>
                <a:spcPts val="0"/>
              </a:spcAft>
              <a:defRPr/>
            </a:pPr>
            <a:r>
              <a:rPr lang="en-US" sz="3200" b="1" dirty="0">
                <a:solidFill>
                  <a:srgbClr val="C00000"/>
                </a:solidFill>
                <a:effectLst>
                  <a:outerShdw blurRad="38100" dist="38100" dir="2700000" algn="tl">
                    <a:srgbClr val="000000">
                      <a:alpha val="43137"/>
                    </a:srgbClr>
                  </a:outerShdw>
                </a:effectLst>
                <a:latin typeface="AR JULIAN" pitchFamily="2" charset="0"/>
              </a:rPr>
              <a:t>What is National Income?</a:t>
            </a:r>
            <a:endParaRPr lang="en-US" altLang="en-US" sz="3200" b="1" dirty="0">
              <a:solidFill>
                <a:srgbClr val="C00000"/>
              </a:solidFill>
              <a:effectLst>
                <a:outerShdw blurRad="38100" dist="38100" dir="2700000" algn="tl">
                  <a:srgbClr val="000000">
                    <a:alpha val="43137"/>
                  </a:srgbClr>
                </a:outerShdw>
              </a:effectLst>
              <a:latin typeface="AR JULIAN" pitchFamily="2" charset="0"/>
            </a:endParaRPr>
          </a:p>
        </p:txBody>
      </p:sp>
      <p:sp>
        <p:nvSpPr>
          <p:cNvPr id="26627" name="Rectangle 3"/>
          <p:cNvSpPr>
            <a:spLocks noGrp="1" noChangeArrowheads="1"/>
          </p:cNvSpPr>
          <p:nvPr>
            <p:ph idx="1"/>
          </p:nvPr>
        </p:nvSpPr>
        <p:spPr>
          <a:xfrm>
            <a:off x="269875" y="1095375"/>
            <a:ext cx="8577263" cy="5008563"/>
          </a:xfrm>
          <a:gradFill flip="none" rotWithShape="1">
            <a:gsLst>
              <a:gs pos="16000">
                <a:schemeClr val="bg2"/>
              </a:gs>
              <a:gs pos="64999">
                <a:srgbClr val="F0EBD5"/>
              </a:gs>
              <a:gs pos="100000">
                <a:srgbClr val="D1C39F"/>
              </a:gs>
            </a:gsLst>
            <a:lin ang="2700000" scaled="1"/>
            <a:tileRect/>
          </a:gradFill>
        </p:spPr>
        <p:txBody>
          <a:bodyPr rtlCol="0">
            <a:noAutofit/>
          </a:bodyPr>
          <a:lstStyle/>
          <a:p>
            <a:pPr marL="91440" indent="-91440" algn="just" fontAlgn="auto">
              <a:lnSpc>
                <a:spcPct val="150000"/>
              </a:lnSpc>
              <a:defRPr/>
            </a:pPr>
            <a:r>
              <a:rPr lang="en-US" sz="2800" b="1" dirty="0">
                <a:solidFill>
                  <a:schemeClr val="tx1"/>
                </a:solidFill>
              </a:rPr>
              <a:t>National income is deemed as a 'sum total of value added in all the economic enterprises belonging to the country'. </a:t>
            </a:r>
          </a:p>
          <a:p>
            <a:pPr marL="91440" indent="-91440" algn="just" fontAlgn="auto">
              <a:lnSpc>
                <a:spcPct val="150000"/>
              </a:lnSpc>
              <a:defRPr/>
            </a:pPr>
            <a:r>
              <a:rPr lang="en-US" sz="2800" b="1" dirty="0">
                <a:solidFill>
                  <a:schemeClr val="tx1"/>
                </a:solidFill>
              </a:rPr>
              <a:t> It is a measure of money value of the goods and services becoming available to the nation from economic activity.  </a:t>
            </a:r>
          </a:p>
          <a:p>
            <a:pPr marL="91440" indent="-91440" algn="just" fontAlgn="auto">
              <a:lnSpc>
                <a:spcPct val="150000"/>
              </a:lnSpc>
              <a:buFont typeface="Calibri" panose="020F0502020204030204" pitchFamily="34" charset="0"/>
              <a:buNone/>
              <a:defRPr/>
            </a:pPr>
            <a:endParaRPr lang="en-US" sz="2400" b="1" dirty="0">
              <a:solidFill>
                <a:schemeClr val="tx1"/>
              </a:solidFill>
            </a:endParaRPr>
          </a:p>
          <a:p>
            <a:pPr marL="91440" indent="-91440" algn="just" fontAlgn="auto">
              <a:defRPr/>
            </a:pPr>
            <a:endParaRPr lang="en-US" altLang="en-US" sz="2400" b="1" dirty="0">
              <a:solidFill>
                <a:schemeClr val="tx1"/>
              </a:solidFill>
              <a:latin typeface="Bookman Old Style" pitchFamily="18" charset="0"/>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20A742DC-9673-4987-9F49-60F0942623BD}" type="slidenum">
              <a:rPr lang="en-US" altLang="en-US" sz="1000">
                <a:solidFill>
                  <a:srgbClr val="FFFFFF"/>
                </a:solidFill>
              </a:rPr>
              <a:pPr/>
              <a:t>5</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dirty="0">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92138" y="157163"/>
            <a:ext cx="7980362" cy="592137"/>
          </a:xfrm>
        </p:spPr>
        <p:txBody>
          <a:bodyPr>
            <a:noAutofit/>
          </a:bodyPr>
          <a:lstStyle/>
          <a:p>
            <a:pPr algn="ctr" fontAlgn="auto">
              <a:spcAft>
                <a:spcPts val="0"/>
              </a:spcAft>
              <a:defRPr/>
            </a:pPr>
            <a:r>
              <a:rPr lang="en-US" sz="2400" b="1" dirty="0">
                <a:solidFill>
                  <a:srgbClr val="C00000"/>
                </a:solidFill>
                <a:effectLst>
                  <a:outerShdw blurRad="38100" dist="38100" dir="2700000" algn="tl">
                    <a:srgbClr val="000000">
                      <a:alpha val="43137"/>
                    </a:srgbClr>
                  </a:outerShdw>
                </a:effectLst>
                <a:latin typeface="AR JULIAN" pitchFamily="2" charset="0"/>
              </a:rPr>
              <a:t>What Sort of Data or Information the NAS contains?</a:t>
            </a:r>
          </a:p>
        </p:txBody>
      </p:sp>
      <p:sp>
        <p:nvSpPr>
          <p:cNvPr id="26627" name="Rectangle 3"/>
          <p:cNvSpPr>
            <a:spLocks noGrp="1" noChangeArrowheads="1"/>
          </p:cNvSpPr>
          <p:nvPr>
            <p:ph idx="1"/>
          </p:nvPr>
        </p:nvSpPr>
        <p:spPr>
          <a:xfrm>
            <a:off x="282575" y="889000"/>
            <a:ext cx="8578850" cy="5254625"/>
          </a:xfrm>
          <a:gradFill flip="none" rotWithShape="1">
            <a:gsLst>
              <a:gs pos="16000">
                <a:schemeClr val="bg2"/>
              </a:gs>
              <a:gs pos="64999">
                <a:srgbClr val="F0EBD5"/>
              </a:gs>
              <a:gs pos="100000">
                <a:srgbClr val="D1C39F"/>
              </a:gs>
            </a:gsLst>
            <a:lin ang="2700000" scaled="1"/>
            <a:tileRect/>
          </a:gradFill>
        </p:spPr>
        <p:txBody>
          <a:bodyPr rtlCol="0">
            <a:noAutofit/>
          </a:bodyPr>
          <a:lstStyle/>
          <a:p>
            <a:pPr marL="166688" indent="-166688" fontAlgn="auto">
              <a:buFont typeface="Arial" pitchFamily="34" charset="0"/>
              <a:buChar char="•"/>
              <a:defRPr/>
            </a:pPr>
            <a:r>
              <a:rPr lang="en-US" b="1" dirty="0">
                <a:solidFill>
                  <a:schemeClr val="tx1"/>
                </a:solidFill>
              </a:rPr>
              <a:t>how are the production of goods and services reckoned; </a:t>
            </a:r>
          </a:p>
          <a:p>
            <a:pPr marL="166688" indent="-166688" fontAlgn="auto">
              <a:buFont typeface="Arial" pitchFamily="34" charset="0"/>
              <a:buChar char="•"/>
              <a:defRPr/>
            </a:pPr>
            <a:r>
              <a:rPr lang="en-US" b="1" dirty="0">
                <a:solidFill>
                  <a:schemeClr val="tx1"/>
                </a:solidFill>
              </a:rPr>
              <a:t>how the changes in the purchasing power of our monetary unit influence comparison; </a:t>
            </a:r>
          </a:p>
          <a:p>
            <a:pPr marL="166688" indent="-166688" fontAlgn="auto">
              <a:buFont typeface="Arial" pitchFamily="34" charset="0"/>
              <a:buChar char="•"/>
              <a:defRPr/>
            </a:pPr>
            <a:r>
              <a:rPr lang="en-US" b="1" dirty="0">
                <a:solidFill>
                  <a:schemeClr val="tx1"/>
                </a:solidFill>
              </a:rPr>
              <a:t>how we address these problems by way of construction of suitable index numbers; </a:t>
            </a:r>
          </a:p>
          <a:p>
            <a:pPr marL="166688" indent="-166688" fontAlgn="auto">
              <a:buFont typeface="Arial" pitchFamily="34" charset="0"/>
              <a:buChar char="•"/>
              <a:defRPr/>
            </a:pPr>
            <a:r>
              <a:rPr lang="en-US" b="1" dirty="0">
                <a:solidFill>
                  <a:schemeClr val="tx1"/>
                </a:solidFill>
              </a:rPr>
              <a:t>how do the taxes and various subsidies affect the whole economy; </a:t>
            </a:r>
          </a:p>
          <a:p>
            <a:pPr marL="166688" indent="-166688" fontAlgn="auto">
              <a:buFont typeface="Arial" pitchFamily="34" charset="0"/>
              <a:buChar char="•"/>
              <a:defRPr/>
            </a:pPr>
            <a:r>
              <a:rPr lang="en-US" b="1" dirty="0">
                <a:solidFill>
                  <a:schemeClr val="tx1"/>
                </a:solidFill>
              </a:rPr>
              <a:t>how government utilize its sources and funds; </a:t>
            </a:r>
          </a:p>
          <a:p>
            <a:pPr marL="166688" indent="-166688" fontAlgn="auto">
              <a:buFont typeface="Arial" pitchFamily="34" charset="0"/>
              <a:buChar char="•"/>
              <a:defRPr/>
            </a:pPr>
            <a:r>
              <a:rPr lang="en-US" b="1" dirty="0">
                <a:solidFill>
                  <a:schemeClr val="tx1"/>
                </a:solidFill>
              </a:rPr>
              <a:t>how the various sectors like agriculture, industry and services contribute to the economic performance;</a:t>
            </a:r>
          </a:p>
          <a:p>
            <a:pPr marL="166688" indent="-166688" fontAlgn="auto">
              <a:buFont typeface="Arial" pitchFamily="34" charset="0"/>
              <a:buChar char="•"/>
              <a:defRPr/>
            </a:pPr>
            <a:r>
              <a:rPr lang="en-US" b="1" dirty="0">
                <a:solidFill>
                  <a:schemeClr val="tx1"/>
                </a:solidFill>
              </a:rPr>
              <a:t> what is the nature of the consumption expenditure among Indians as a whole; </a:t>
            </a:r>
          </a:p>
          <a:p>
            <a:pPr marL="166688" indent="-166688" fontAlgn="auto">
              <a:buFont typeface="Arial" pitchFamily="34" charset="0"/>
              <a:buChar char="•"/>
              <a:defRPr/>
            </a:pPr>
            <a:r>
              <a:rPr lang="en-US" b="1" dirty="0">
                <a:solidFill>
                  <a:schemeClr val="tx1"/>
                </a:solidFill>
              </a:rPr>
              <a:t>how the Indians have saved;</a:t>
            </a:r>
          </a:p>
          <a:p>
            <a:pPr marL="166688" indent="-166688" fontAlgn="auto">
              <a:buFont typeface="Arial" pitchFamily="34" charset="0"/>
              <a:buChar char="•"/>
              <a:defRPr/>
            </a:pPr>
            <a:r>
              <a:rPr lang="en-US" b="1" dirty="0">
                <a:solidFill>
                  <a:schemeClr val="tx1"/>
                </a:solidFill>
              </a:rPr>
              <a:t> how the capital has been formed and;</a:t>
            </a:r>
          </a:p>
          <a:p>
            <a:pPr marL="166688" indent="-166688" fontAlgn="auto">
              <a:buFont typeface="Arial" pitchFamily="34" charset="0"/>
              <a:buChar char="•"/>
              <a:defRPr/>
            </a:pPr>
            <a:r>
              <a:rPr lang="en-US" b="1" dirty="0">
                <a:solidFill>
                  <a:schemeClr val="tx1"/>
                </a:solidFill>
              </a:rPr>
              <a:t>how rest of the world has participated in our economic endeavour. </a:t>
            </a:r>
          </a:p>
          <a:p>
            <a:pPr marL="91440" indent="-91440" algn="just" fontAlgn="auto">
              <a:lnSpc>
                <a:spcPct val="150000"/>
              </a:lnSpc>
              <a:buFont typeface="Calibri" panose="020F0502020204030204" pitchFamily="34" charset="0"/>
              <a:buNone/>
              <a:defRPr/>
            </a:pPr>
            <a:endParaRPr lang="en-US" b="1" dirty="0">
              <a:solidFill>
                <a:schemeClr val="tx1"/>
              </a:solidFill>
            </a:endParaRPr>
          </a:p>
          <a:p>
            <a:pPr marL="91440" indent="-91440" algn="just" fontAlgn="auto">
              <a:defRPr/>
            </a:pPr>
            <a:endParaRPr lang="en-US" altLang="en-US" b="1" dirty="0">
              <a:solidFill>
                <a:schemeClr val="tx1"/>
              </a:solidFill>
              <a:latin typeface="Bookman Old Style" pitchFamily="18" charset="0"/>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EFDABB5D-C4DC-43E4-9963-84FE0FB245B6}" type="slidenum">
              <a:rPr lang="en-US" altLang="en-US" sz="1000">
                <a:solidFill>
                  <a:srgbClr val="FFFFFF"/>
                </a:solidFill>
              </a:rPr>
              <a:pPr/>
              <a:t>6</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92138" y="157163"/>
            <a:ext cx="7980362" cy="592137"/>
          </a:xfrm>
        </p:spPr>
        <p:txBody>
          <a:bodyPr>
            <a:noAutofit/>
          </a:bodyPr>
          <a:lstStyle/>
          <a:p>
            <a:pPr algn="ctr" fontAlgn="auto">
              <a:spcAft>
                <a:spcPts val="0"/>
              </a:spcAft>
              <a:defRPr/>
            </a:pPr>
            <a:r>
              <a:rPr lang="en-US" sz="2800" b="1" dirty="0">
                <a:solidFill>
                  <a:srgbClr val="C00000"/>
                </a:solidFill>
                <a:effectLst>
                  <a:outerShdw blurRad="38100" dist="38100" dir="2700000" algn="tl">
                    <a:srgbClr val="000000">
                      <a:alpha val="43137"/>
                    </a:srgbClr>
                  </a:outerShdw>
                </a:effectLst>
                <a:latin typeface="AR JULIAN" pitchFamily="2" charset="0"/>
              </a:rPr>
              <a:t>Use  of National Income Data</a:t>
            </a:r>
          </a:p>
        </p:txBody>
      </p:sp>
      <p:sp>
        <p:nvSpPr>
          <p:cNvPr id="26627" name="Rectangle 3"/>
          <p:cNvSpPr>
            <a:spLocks noGrp="1" noChangeArrowheads="1"/>
          </p:cNvSpPr>
          <p:nvPr>
            <p:ph idx="1"/>
          </p:nvPr>
        </p:nvSpPr>
        <p:spPr>
          <a:xfrm>
            <a:off x="283335" y="888640"/>
            <a:ext cx="8577330" cy="5254581"/>
          </a:xfrm>
          <a:gradFill flip="none" rotWithShape="1">
            <a:gsLst>
              <a:gs pos="16000">
                <a:schemeClr val="bg2"/>
              </a:gs>
              <a:gs pos="64999">
                <a:srgbClr val="F0EBD5"/>
              </a:gs>
              <a:gs pos="100000">
                <a:srgbClr val="D1C39F"/>
              </a:gs>
            </a:gsLst>
            <a:path path="circle">
              <a:fillToRect l="100000" t="100000"/>
            </a:path>
            <a:tileRect r="-100000" b="-100000"/>
          </a:gradFill>
        </p:spPr>
        <p:txBody>
          <a:bodyPr rtlCol="0">
            <a:noAutofit/>
          </a:bodyPr>
          <a:lstStyle/>
          <a:p>
            <a:pPr marL="0" indent="0" algn="just" fontAlgn="auto">
              <a:lnSpc>
                <a:spcPct val="120000"/>
              </a:lnSpc>
              <a:buNone/>
              <a:defRPr/>
            </a:pPr>
            <a:r>
              <a:rPr lang="en-US" sz="2400" b="1" dirty="0">
                <a:solidFill>
                  <a:schemeClr val="tx1"/>
                </a:solidFill>
              </a:rPr>
              <a:t>NAS is now used by the government for national budgeting, economic reporting, and formulation of taxation, monetary, employment, industrial, agriculture, trade and other policies.  </a:t>
            </a:r>
            <a:endParaRPr lang="en-US" dirty="0"/>
          </a:p>
          <a:p>
            <a:pPr marL="0" indent="0" algn="just" fontAlgn="auto">
              <a:lnSpc>
                <a:spcPct val="120000"/>
              </a:lnSpc>
              <a:buNone/>
              <a:defRPr/>
            </a:pPr>
            <a:r>
              <a:rPr lang="en-US" sz="2400" b="1" dirty="0" smtClean="0">
                <a:solidFill>
                  <a:schemeClr val="tx1"/>
                </a:solidFill>
              </a:rPr>
              <a:t>National </a:t>
            </a:r>
            <a:r>
              <a:rPr lang="en-US" sz="2400" b="1" dirty="0">
                <a:solidFill>
                  <a:schemeClr val="tx1"/>
                </a:solidFill>
              </a:rPr>
              <a:t>income adjusted to population or per-capita gross domestic product (GDP) is now widely used all over the world as a measure of economic performance of  a country.</a:t>
            </a:r>
            <a:endParaRPr lang="en-US" dirty="0">
              <a:solidFill>
                <a:schemeClr val="tx1"/>
              </a:solidFill>
            </a:endParaRPr>
          </a:p>
          <a:p>
            <a:pPr marL="0" indent="0" algn="just" fontAlgn="auto">
              <a:lnSpc>
                <a:spcPct val="120000"/>
              </a:lnSpc>
              <a:buNone/>
              <a:defRPr/>
            </a:pPr>
            <a:r>
              <a:rPr lang="en-US" sz="2400" b="1" dirty="0">
                <a:solidFill>
                  <a:schemeClr val="tx1"/>
                </a:solidFill>
              </a:rPr>
              <a:t>In India, NAS and its allied data tables are compiled by National Accounts Division (NAD) of Central Statistics Office (CSO). </a:t>
            </a:r>
            <a:endParaRPr lang="en-US" altLang="en-US" sz="2400" b="1" dirty="0">
              <a:solidFill>
                <a:schemeClr val="tx1"/>
              </a:solidFill>
              <a:latin typeface="Bookman Old Style"/>
            </a:endParaRPr>
          </a:p>
          <a:p>
            <a:pPr marL="0" indent="0" algn="just" fontAlgn="auto">
              <a:lnSpc>
                <a:spcPct val="120000"/>
              </a:lnSpc>
              <a:buNone/>
              <a:defRPr/>
            </a:pPr>
            <a:r>
              <a:rPr lang="en-US" sz="2400" b="1" dirty="0">
                <a:solidFill>
                  <a:schemeClr val="tx1"/>
                </a:solidFill>
              </a:rPr>
              <a:t>CSO is the main body for dissemination of country’s macroeconomic estimates.</a:t>
            </a:r>
            <a:endParaRPr lang="en-US" altLang="en-US" sz="2400" b="1" dirty="0">
              <a:solidFill>
                <a:schemeClr val="tx1"/>
              </a:solidFill>
              <a:latin typeface="Bookman Old Style" pitchFamily="18" charset="0"/>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E80D3819-5B28-499A-922F-C9D98009090C}" type="slidenum">
              <a:rPr lang="en-US" altLang="en-US" sz="1000">
                <a:solidFill>
                  <a:srgbClr val="FFFFFF"/>
                </a:solidFill>
              </a:rPr>
              <a:pPr/>
              <a:t>7</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92138" y="94533"/>
            <a:ext cx="7980362" cy="592137"/>
          </a:xfrm>
        </p:spPr>
        <p:txBody>
          <a:bodyPr>
            <a:noAutofit/>
          </a:bodyPr>
          <a:lstStyle/>
          <a:p>
            <a:pPr algn="ctr" fontAlgn="auto">
              <a:spcAft>
                <a:spcPts val="0"/>
              </a:spcAft>
              <a:defRPr/>
            </a:pPr>
            <a:r>
              <a:rPr lang="en-US" sz="2800" b="1" dirty="0">
                <a:solidFill>
                  <a:srgbClr val="C00000"/>
                </a:solidFill>
                <a:latin typeface="AR JULIAN" pitchFamily="2" charset="0"/>
              </a:rPr>
              <a:t>Origin &amp; Development of NAS</a:t>
            </a:r>
          </a:p>
        </p:txBody>
      </p:sp>
      <p:sp>
        <p:nvSpPr>
          <p:cNvPr id="26627" name="Rectangle 3"/>
          <p:cNvSpPr>
            <a:spLocks noGrp="1" noChangeArrowheads="1"/>
          </p:cNvSpPr>
          <p:nvPr>
            <p:ph idx="1"/>
          </p:nvPr>
        </p:nvSpPr>
        <p:spPr>
          <a:xfrm>
            <a:off x="282575" y="749300"/>
            <a:ext cx="8578850" cy="5488662"/>
          </a:xfrm>
          <a:gradFill flip="none" rotWithShape="1">
            <a:gsLst>
              <a:gs pos="55000">
                <a:schemeClr val="bg1"/>
              </a:gs>
              <a:gs pos="64999">
                <a:srgbClr val="F0EBD5"/>
              </a:gs>
              <a:gs pos="100000">
                <a:srgbClr val="D1C39F"/>
              </a:gs>
            </a:gsLst>
            <a:lin ang="5400000" scaled="1"/>
            <a:tileRect/>
          </a:gradFill>
        </p:spPr>
        <p:txBody>
          <a:bodyPr rtlCol="0">
            <a:noAutofit/>
          </a:bodyPr>
          <a:lstStyle/>
          <a:p>
            <a:pPr marL="91440" indent="-91440" algn="just" fontAlgn="auto">
              <a:lnSpc>
                <a:spcPct val="120000"/>
              </a:lnSpc>
              <a:defRPr/>
            </a:pPr>
            <a:r>
              <a:rPr lang="en-US" sz="2200" b="1" dirty="0" smtClean="0">
                <a:solidFill>
                  <a:schemeClr val="tx1"/>
                </a:solidFill>
              </a:rPr>
              <a:t>NAS </a:t>
            </a:r>
            <a:r>
              <a:rPr lang="en-US" sz="2200" b="1" dirty="0">
                <a:solidFill>
                  <a:schemeClr val="tx1"/>
                </a:solidFill>
              </a:rPr>
              <a:t>was initially brought out under the title </a:t>
            </a:r>
            <a:r>
              <a:rPr lang="en-US" sz="2200" b="1" i="1" dirty="0">
                <a:solidFill>
                  <a:srgbClr val="0000CC"/>
                </a:solidFill>
              </a:rPr>
              <a:t>Estimates of National Income </a:t>
            </a:r>
            <a:r>
              <a:rPr lang="en-US" sz="2200" b="1" i="1" dirty="0">
                <a:solidFill>
                  <a:schemeClr val="tx1"/>
                </a:solidFill>
              </a:rPr>
              <a:t>(1954),</a:t>
            </a:r>
            <a:r>
              <a:rPr lang="en-US" sz="2200" b="1" dirty="0">
                <a:solidFill>
                  <a:schemeClr val="tx1"/>
                </a:solidFill>
              </a:rPr>
              <a:t> it contained only 26 pages consisting of only 10 tables. </a:t>
            </a:r>
            <a:endParaRPr lang="en-US" dirty="0"/>
          </a:p>
          <a:p>
            <a:pPr marL="91440" indent="-91440" algn="just" fontAlgn="auto">
              <a:lnSpc>
                <a:spcPct val="120000"/>
              </a:lnSpc>
              <a:defRPr/>
            </a:pPr>
            <a:r>
              <a:rPr lang="en-US" sz="2200" b="1" dirty="0">
                <a:solidFill>
                  <a:schemeClr val="tx1"/>
                </a:solidFill>
              </a:rPr>
              <a:t>In subsequent years many new tables have been added and the latest issue, </a:t>
            </a:r>
            <a:r>
              <a:rPr lang="en-US" sz="2200" b="1" i="1" dirty="0">
                <a:solidFill>
                  <a:schemeClr val="tx1"/>
                </a:solidFill>
              </a:rPr>
              <a:t>National Accounts Statistics (2017</a:t>
            </a:r>
            <a:r>
              <a:rPr lang="en-US" sz="2200" b="1" dirty="0">
                <a:solidFill>
                  <a:schemeClr val="tx1"/>
                </a:solidFill>
              </a:rPr>
              <a:t>) contains 8 chapters having 60 data series or main economic indicators, 76 statements or tables. </a:t>
            </a:r>
            <a:endParaRPr lang="en-US" dirty="0">
              <a:solidFill>
                <a:schemeClr val="tx1"/>
              </a:solidFill>
            </a:endParaRPr>
          </a:p>
          <a:p>
            <a:pPr marL="0" indent="0" algn="just" fontAlgn="auto">
              <a:lnSpc>
                <a:spcPct val="120000"/>
              </a:lnSpc>
              <a:buNone/>
              <a:defRPr/>
            </a:pPr>
            <a:r>
              <a:rPr lang="en-US" sz="2200" b="1" dirty="0">
                <a:solidFill>
                  <a:schemeClr val="tx1"/>
                </a:solidFill>
              </a:rPr>
              <a:t> Full-text of this publication or data serial is available on the website of the Ministry of Statistics and </a:t>
            </a:r>
            <a:r>
              <a:rPr lang="en-US" sz="2200" b="1" dirty="0" err="1">
                <a:solidFill>
                  <a:schemeClr val="tx1"/>
                </a:solidFill>
              </a:rPr>
              <a:t>Programme</a:t>
            </a:r>
            <a:r>
              <a:rPr lang="en-US" sz="2200" b="1" dirty="0">
                <a:solidFill>
                  <a:schemeClr val="tx1"/>
                </a:solidFill>
              </a:rPr>
              <a:t> Implementation (the apex body for the government-run statistical information system). </a:t>
            </a:r>
          </a:p>
          <a:p>
            <a:pPr marL="91440" indent="-91440" algn="just" fontAlgn="auto">
              <a:lnSpc>
                <a:spcPct val="120000"/>
              </a:lnSpc>
              <a:defRPr/>
            </a:pPr>
            <a:r>
              <a:rPr lang="en-US" sz="2200" b="1" dirty="0">
                <a:solidFill>
                  <a:schemeClr val="tx1"/>
                </a:solidFill>
              </a:rPr>
              <a:t>Another related publication </a:t>
            </a:r>
            <a:r>
              <a:rPr lang="en-US" sz="2200" b="1" i="1" dirty="0">
                <a:solidFill>
                  <a:srgbClr val="0000CC"/>
                </a:solidFill>
              </a:rPr>
              <a:t>State wise and Item wise Estimates of Value of Output from Agriculture and Allied Sectors </a:t>
            </a:r>
            <a:r>
              <a:rPr lang="en-US" sz="2200" b="1" i="1" dirty="0">
                <a:solidFill>
                  <a:schemeClr val="tx1"/>
                </a:solidFill>
              </a:rPr>
              <a:t>with new base year 2011-12(2011-12 to 2014-15)</a:t>
            </a:r>
            <a:r>
              <a:rPr lang="en-US" sz="2200" b="1" dirty="0">
                <a:solidFill>
                  <a:schemeClr val="tx1"/>
                </a:solidFill>
              </a:rPr>
              <a:t> is designed to reflect the contribution of agriculture sector to national economy.</a:t>
            </a: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B5B5ABA1-3699-4A35-8A16-22BE255B859C}" type="slidenum">
              <a:rPr lang="en-US" altLang="en-US" sz="1000">
                <a:solidFill>
                  <a:srgbClr val="FFFFFF"/>
                </a:solidFill>
              </a:rPr>
              <a:pPr/>
              <a:t>8</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92138" y="157163"/>
            <a:ext cx="7980362" cy="592137"/>
          </a:xfrm>
        </p:spPr>
        <p:txBody>
          <a:bodyPr>
            <a:noAutofit/>
          </a:bodyPr>
          <a:lstStyle/>
          <a:p>
            <a:pPr algn="ctr" fontAlgn="auto">
              <a:spcAft>
                <a:spcPts val="0"/>
              </a:spcAft>
              <a:defRPr/>
            </a:pPr>
            <a:r>
              <a:rPr lang="en-US" sz="2800" b="1" dirty="0">
                <a:solidFill>
                  <a:srgbClr val="C00000"/>
                </a:solidFill>
                <a:effectLst>
                  <a:outerShdw blurRad="38100" dist="38100" dir="2700000" algn="tl">
                    <a:srgbClr val="000000">
                      <a:alpha val="43137"/>
                    </a:srgbClr>
                  </a:outerShdw>
                </a:effectLst>
                <a:latin typeface="AR JULIAN" pitchFamily="2" charset="0"/>
              </a:rPr>
              <a:t>National Income Data in Retrospect</a:t>
            </a:r>
          </a:p>
        </p:txBody>
      </p:sp>
      <p:sp>
        <p:nvSpPr>
          <p:cNvPr id="26627" name="Rectangle 3"/>
          <p:cNvSpPr>
            <a:spLocks noGrp="1" noChangeArrowheads="1"/>
          </p:cNvSpPr>
          <p:nvPr>
            <p:ph idx="1"/>
          </p:nvPr>
        </p:nvSpPr>
        <p:spPr>
          <a:xfrm>
            <a:off x="187890" y="888640"/>
            <a:ext cx="8755694" cy="5424477"/>
          </a:xfrm>
          <a:gradFill flip="none" rotWithShape="1">
            <a:gsLst>
              <a:gs pos="62000">
                <a:schemeClr val="bg2"/>
              </a:gs>
              <a:gs pos="64999">
                <a:srgbClr val="F0EBD5"/>
              </a:gs>
              <a:gs pos="100000">
                <a:srgbClr val="D1C39F"/>
              </a:gs>
            </a:gsLst>
            <a:path path="circle">
              <a:fillToRect l="50000" t="50000" r="50000" b="50000"/>
            </a:path>
            <a:tileRect/>
          </a:gradFill>
        </p:spPr>
        <p:txBody>
          <a:bodyPr rtlCol="0">
            <a:noAutofit/>
          </a:bodyPr>
          <a:lstStyle/>
          <a:p>
            <a:pPr marL="231775" indent="-231775" algn="just" fontAlgn="auto">
              <a:lnSpc>
                <a:spcPct val="120000"/>
              </a:lnSpc>
              <a:buFont typeface="Arial" pitchFamily="34" charset="0"/>
              <a:buChar char="•"/>
              <a:defRPr/>
            </a:pPr>
            <a:r>
              <a:rPr lang="en-US" sz="2200" b="1" dirty="0">
                <a:solidFill>
                  <a:schemeClr val="tx1"/>
                </a:solidFill>
              </a:rPr>
              <a:t>The scope and content of NAS has been expanded during the last seven decades to meet the growing needs of the users. </a:t>
            </a:r>
            <a:endParaRPr lang="en-US" dirty="0"/>
          </a:p>
          <a:p>
            <a:pPr marL="231775" indent="-231775" algn="just" fontAlgn="auto">
              <a:lnSpc>
                <a:spcPct val="120000"/>
              </a:lnSpc>
              <a:buFont typeface="Arial" pitchFamily="34" charset="0"/>
              <a:buChar char="•"/>
              <a:defRPr/>
            </a:pPr>
            <a:r>
              <a:rPr lang="en-US" sz="2200" b="1" dirty="0">
                <a:solidFill>
                  <a:schemeClr val="tx1"/>
                </a:solidFill>
              </a:rPr>
              <a:t>The demand for national income data in different formats and at different levels of aggregation made it obligatory on the part of CSO to release certain other serials or ad-hoc publications.</a:t>
            </a:r>
            <a:endParaRPr lang="en-US" dirty="0">
              <a:solidFill>
                <a:schemeClr val="tx1"/>
              </a:solidFill>
            </a:endParaRPr>
          </a:p>
          <a:p>
            <a:pPr marL="231775" indent="-231775" algn="just" fontAlgn="auto">
              <a:lnSpc>
                <a:spcPct val="120000"/>
              </a:lnSpc>
              <a:buFont typeface="Arial" pitchFamily="34" charset="0"/>
              <a:buChar char="•"/>
              <a:defRPr/>
            </a:pPr>
            <a:r>
              <a:rPr lang="en-US" sz="2200" b="1" dirty="0">
                <a:solidFill>
                  <a:schemeClr val="tx1"/>
                </a:solidFill>
              </a:rPr>
              <a:t>After the advent of information and communication technology (ICT) and the Internet, all government agencies including CSO have started disseminating their data series through their websites. </a:t>
            </a:r>
          </a:p>
          <a:p>
            <a:pPr marL="0" indent="0" algn="just" fontAlgn="auto">
              <a:lnSpc>
                <a:spcPct val="120000"/>
              </a:lnSpc>
              <a:buNone/>
              <a:defRPr/>
            </a:pPr>
            <a:r>
              <a:rPr lang="en-US" sz="2200" b="1" dirty="0" smtClean="0">
                <a:solidFill>
                  <a:schemeClr val="tx1"/>
                </a:solidFill>
              </a:rPr>
              <a:t>Number </a:t>
            </a:r>
            <a:r>
              <a:rPr lang="en-US" sz="2200" b="1" dirty="0">
                <a:solidFill>
                  <a:schemeClr val="tx1"/>
                </a:solidFill>
              </a:rPr>
              <a:t>of print publications has been reduced considerably. A limited number of copies of mainstream statistical publications (including </a:t>
            </a:r>
            <a:r>
              <a:rPr lang="en-US" sz="2200" b="1" i="1" dirty="0">
                <a:solidFill>
                  <a:schemeClr val="tx1"/>
                </a:solidFill>
              </a:rPr>
              <a:t>National Accounts Statistics)</a:t>
            </a:r>
            <a:r>
              <a:rPr lang="en-US" sz="2200" b="1" dirty="0">
                <a:solidFill>
                  <a:schemeClr val="tx1"/>
                </a:solidFill>
              </a:rPr>
              <a:t> are available through normal book trade channel.</a:t>
            </a:r>
            <a:endParaRPr lang="en-US" dirty="0">
              <a:solidFill>
                <a:schemeClr val="tx1"/>
              </a:solidFill>
            </a:endParaRPr>
          </a:p>
          <a:p>
            <a:pPr marL="91440" indent="-91440" algn="just" fontAlgn="auto">
              <a:lnSpc>
                <a:spcPct val="120000"/>
              </a:lnSpc>
              <a:defRPr/>
            </a:pPr>
            <a:endParaRPr lang="en-US" sz="2200" b="1" dirty="0">
              <a:solidFill>
                <a:schemeClr val="tx1"/>
              </a:solidFill>
            </a:endParaRPr>
          </a:p>
        </p:txBody>
      </p:sp>
      <p:sp>
        <p:nvSpPr>
          <p:cNvPr id="8" name="Slide Number Placeholder 7"/>
          <p:cNvSpPr>
            <a:spLocks noGrp="1"/>
          </p:cNvSpPr>
          <p:nvPr>
            <p:ph type="sldNum" sz="quarter" idx="12"/>
          </p:nvPr>
        </p:nvSpPr>
        <p:spPr/>
        <p:txBody>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fld id="{BF3B8308-BD62-4AB9-90ED-078F112D35AF}" type="slidenum">
              <a:rPr lang="en-US" altLang="en-US" sz="1000">
                <a:solidFill>
                  <a:srgbClr val="FFFFFF"/>
                </a:solidFill>
              </a:rPr>
              <a:pPr/>
              <a:t>9</a:t>
            </a:fld>
            <a:endParaRPr lang="en-US" altLang="en-US" sz="1000">
              <a:solidFill>
                <a:srgbClr val="FFFFFF"/>
              </a:solidFill>
            </a:endParaRPr>
          </a:p>
        </p:txBody>
      </p:sp>
      <p:sp>
        <p:nvSpPr>
          <p:cNvPr id="7" name="Subtitle 8"/>
          <p:cNvSpPr txBox="1">
            <a:spLocks/>
          </p:cNvSpPr>
          <p:nvPr/>
        </p:nvSpPr>
        <p:spPr>
          <a:xfrm>
            <a:off x="471488" y="6450013"/>
            <a:ext cx="1612900" cy="322262"/>
          </a:xfrm>
          <a:prstGeom prst="rect">
            <a:avLst/>
          </a:prstGeom>
        </p:spPr>
        <p:txBody>
          <a:bodyPr lIns="0" rIns="0">
            <a:normAutofit fontScale="92500" lnSpcReduction="20000"/>
          </a:bodyPr>
          <a:lstStyle/>
          <a:p>
            <a:pPr marL="91440" indent="-91440" eaLnBrk="1" fontAlgn="auto" hangingPunct="1">
              <a:lnSpc>
                <a:spcPct val="90000"/>
              </a:lnSpc>
              <a:spcBef>
                <a:spcPts val="1200"/>
              </a:spcBef>
              <a:spcAft>
                <a:spcPts val="200"/>
              </a:spcAft>
              <a:buClr>
                <a:schemeClr val="accent1"/>
              </a:buClr>
              <a:buSzPct val="100000"/>
              <a:buFont typeface="Calibri" panose="020F0502020204030204" pitchFamily="34" charset="0"/>
              <a:buChar char=" "/>
              <a:defRPr/>
            </a:pPr>
            <a:r>
              <a:rPr lang="en-US" sz="2100" b="1" dirty="0">
                <a:solidFill>
                  <a:schemeClr val="tx2">
                    <a:lumMod val="20000"/>
                    <a:lumOff val="80000"/>
                  </a:schemeClr>
                </a:solidFill>
                <a:latin typeface="+mn-lt"/>
              </a:rPr>
              <a:t>ICRL 2018</a:t>
            </a:r>
            <a:endParaRPr lang="en-US" b="1" dirty="0">
              <a:solidFill>
                <a:schemeClr val="tx2">
                  <a:lumMod val="20000"/>
                  <a:lumOff val="8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heme2">
  <a:themeElements>
    <a:clrScheme name="NSC Style Guide">
      <a:dk1>
        <a:srgbClr val="000000"/>
      </a:dk1>
      <a:lt1>
        <a:srgbClr val="FFFFFF"/>
      </a:lt1>
      <a:dk2>
        <a:srgbClr val="D29F13"/>
      </a:dk2>
      <a:lt2>
        <a:srgbClr val="FEFFFF"/>
      </a:lt2>
      <a:accent1>
        <a:srgbClr val="757575"/>
      </a:accent1>
      <a:accent2>
        <a:srgbClr val="D29F13"/>
      </a:accent2>
      <a:accent3>
        <a:srgbClr val="8C4799"/>
      </a:accent3>
      <a:accent4>
        <a:srgbClr val="CB2C30"/>
      </a:accent4>
      <a:accent5>
        <a:srgbClr val="00778B"/>
      </a:accent5>
      <a:accent6>
        <a:srgbClr val="ABABAB"/>
      </a:accent6>
      <a:hlink>
        <a:srgbClr val="00778B"/>
      </a:hlink>
      <a:folHlink>
        <a:srgbClr val="005564"/>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18507</TotalTime>
  <Words>800</Words>
  <Application>Microsoft Office PowerPoint</Application>
  <PresentationFormat>On-screen Show (4:3)</PresentationFormat>
  <Paragraphs>134</Paragraphs>
  <Slides>15</Slides>
  <Notes>15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 JULIAN</vt:lpstr>
      <vt:lpstr>Arial</vt:lpstr>
      <vt:lpstr>Bookman Old Style</vt:lpstr>
      <vt:lpstr>Calibri</vt:lpstr>
      <vt:lpstr>Calibri Light</vt:lpstr>
      <vt:lpstr>Times</vt:lpstr>
      <vt:lpstr>Times New Roman</vt:lpstr>
      <vt:lpstr>Wingdings</vt:lpstr>
      <vt:lpstr>Theme2</vt:lpstr>
      <vt:lpstr>Big Data Watch:  Introducing ‘National Income Statistics’ to the Librarians </vt:lpstr>
      <vt:lpstr>Introduction</vt:lpstr>
      <vt:lpstr>Purpose </vt:lpstr>
      <vt:lpstr>What is National Income Statistics?</vt:lpstr>
      <vt:lpstr>What is National Income?</vt:lpstr>
      <vt:lpstr>What Sort of Data or Information the NAS contains?</vt:lpstr>
      <vt:lpstr>Use  of National Income Data</vt:lpstr>
      <vt:lpstr>Origin &amp; Development of NAS</vt:lpstr>
      <vt:lpstr>National Income Data in Retrospect</vt:lpstr>
      <vt:lpstr>State Income Data</vt:lpstr>
      <vt:lpstr>Mainstream Publication</vt:lpstr>
      <vt:lpstr>Limitations of NAS: Data Sources and their Completeness</vt:lpstr>
      <vt:lpstr>Income Distribution Data and Poverty Estimates</vt:lpstr>
      <vt:lpstr>Concluding Remarks</vt:lpstr>
      <vt:lpstr>PowerPoint Presentation</vt:lpstr>
    </vt:vector>
  </TitlesOfParts>
  <Company>KAPS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Taxonomy Development Workshop</dc:title>
  <dc:creator>Tom Reamy</dc:creator>
  <cp:lastModifiedBy>Windows User</cp:lastModifiedBy>
  <cp:revision>771</cp:revision>
  <cp:lastPrinted>2018-01-29T09:17:44Z</cp:lastPrinted>
  <dcterms:created xsi:type="dcterms:W3CDTF">2002-05-31T18:24:58Z</dcterms:created>
  <dcterms:modified xsi:type="dcterms:W3CDTF">2018-01-29T09:31:01Z</dcterms:modified>
</cp:coreProperties>
</file>