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6" r:id="rId3"/>
    <p:sldId id="319" r:id="rId4"/>
    <p:sldId id="269" r:id="rId5"/>
    <p:sldId id="292" r:id="rId6"/>
    <p:sldId id="293" r:id="rId7"/>
    <p:sldId id="320" r:id="rId8"/>
    <p:sldId id="321" r:id="rId9"/>
    <p:sldId id="322" r:id="rId10"/>
    <p:sldId id="323" r:id="rId11"/>
    <p:sldId id="294" r:id="rId12"/>
    <p:sldId id="299" r:id="rId13"/>
    <p:sldId id="289" r:id="rId14"/>
    <p:sldId id="324" r:id="rId15"/>
    <p:sldId id="311" r:id="rId16"/>
    <p:sldId id="307" r:id="rId17"/>
    <p:sldId id="308" r:id="rId18"/>
    <p:sldId id="349" r:id="rId19"/>
    <p:sldId id="347" r:id="rId20"/>
    <p:sldId id="348" r:id="rId21"/>
    <p:sldId id="346" r:id="rId22"/>
    <p:sldId id="314" r:id="rId23"/>
    <p:sldId id="313" r:id="rId24"/>
    <p:sldId id="317" r:id="rId25"/>
    <p:sldId id="318" r:id="rId26"/>
    <p:sldId id="300" r:id="rId27"/>
    <p:sldId id="327" r:id="rId28"/>
    <p:sldId id="326" r:id="rId29"/>
    <p:sldId id="325" r:id="rId30"/>
    <p:sldId id="258" r:id="rId31"/>
    <p:sldId id="336" r:id="rId32"/>
    <p:sldId id="329" r:id="rId33"/>
    <p:sldId id="337" r:id="rId34"/>
    <p:sldId id="259" r:id="rId35"/>
    <p:sldId id="263" r:id="rId36"/>
    <p:sldId id="260" r:id="rId37"/>
    <p:sldId id="262" r:id="rId38"/>
    <p:sldId id="343" r:id="rId39"/>
    <p:sldId id="335" r:id="rId40"/>
    <p:sldId id="345" r:id="rId41"/>
    <p:sldId id="338" r:id="rId42"/>
    <p:sldId id="342" r:id="rId43"/>
    <p:sldId id="341" r:id="rId44"/>
    <p:sldId id="34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4A14"/>
    <a:srgbClr val="575A69"/>
    <a:srgbClr val="3B3838"/>
    <a:srgbClr val="262626"/>
    <a:srgbClr val="A6A6A6"/>
    <a:srgbClr val="DEEBF7"/>
    <a:srgbClr val="473F71"/>
    <a:srgbClr val="F9F3DB"/>
    <a:srgbClr val="F3D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633" autoAdjust="0"/>
  </p:normalViewPr>
  <p:slideViewPr>
    <p:cSldViewPr snapToGrid="0">
      <p:cViewPr varScale="1">
        <p:scale>
          <a:sx n="54" d="100"/>
          <a:sy n="54" d="100"/>
        </p:scale>
        <p:origin x="59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22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hena\Desktop\India%202018\2018%20ICRL%20India\DiscoveryContent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thena\Desktop\India%202018\2018%20ICRL%20India\DiscoveryContent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dirty="0" smtClean="0"/>
              <a:t>Item Types </a:t>
            </a:r>
            <a:r>
              <a:rPr lang="en-US" sz="4000" dirty="0"/>
              <a:t>in </a:t>
            </a:r>
            <a:r>
              <a:rPr lang="en-US" sz="4000" dirty="0" smtClean="0"/>
              <a:t>EBSCO Discovery Service*</a:t>
            </a:r>
            <a:endParaRPr lang="en-US" sz="4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9-43CD-B1B3-10567F6721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9-43CD-B1B3-10567F67211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9-43CD-B1B3-10567F67211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9-43CD-B1B3-10567F67211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9-43CD-B1B3-10567F672117}"/>
              </c:ext>
            </c:extLst>
          </c:dPt>
          <c:dPt>
            <c:idx val="5"/>
            <c:bubble3D val="0"/>
            <c:spPr>
              <a:solidFill>
                <a:srgbClr val="AC4A1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9-43CD-B1B3-10567F672117}"/>
              </c:ext>
            </c:extLst>
          </c:dPt>
          <c:dLbls>
            <c:dLbl>
              <c:idx val="0"/>
              <c:layout>
                <c:manualLayout>
                  <c:x val="-6.6959945224238274E-2"/>
                  <c:y val="4.22846949604925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79-43CD-B1B3-10567F672117}"/>
                </c:ext>
              </c:extLst>
            </c:dLbl>
            <c:dLbl>
              <c:idx val="1"/>
              <c:layout>
                <c:manualLayout>
                  <c:x val="6.0658735592833461E-2"/>
                  <c:y val="-8.48846952362699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79-43CD-B1B3-10567F672117}"/>
                </c:ext>
              </c:extLst>
            </c:dLbl>
            <c:dLbl>
              <c:idx val="2"/>
              <c:layout>
                <c:manualLayout>
                  <c:x val="6.6881775647609262E-2"/>
                  <c:y val="7.038524702057053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79-43CD-B1B3-10567F672117}"/>
                </c:ext>
              </c:extLst>
            </c:dLbl>
            <c:dLbl>
              <c:idx val="3"/>
              <c:layout>
                <c:manualLayout>
                  <c:x val="5.5726444520521889E-2"/>
                  <c:y val="7.54583992326038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79-43CD-B1B3-10567F672117}"/>
                </c:ext>
              </c:extLst>
            </c:dLbl>
            <c:dLbl>
              <c:idx val="4"/>
              <c:layout>
                <c:manualLayout>
                  <c:x val="3.8543877667465434E-2"/>
                  <c:y val="0.106483568962006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79-43CD-B1B3-10567F672117}"/>
                </c:ext>
              </c:extLst>
            </c:dLbl>
            <c:dLbl>
              <c:idx val="5"/>
              <c:layout>
                <c:manualLayout>
                  <c:x val="2.6765282057134163E-2"/>
                  <c:y val="0.111692311652186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C79-43CD-B1B3-10567F672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'2018ALL sourcesON'!$H$5:$H$10</c:f>
              <c:strCache>
                <c:ptCount val="6"/>
                <c:pt idx="0">
                  <c:v>News</c:v>
                </c:pt>
                <c:pt idx="1">
                  <c:v>Academic Journals</c:v>
                </c:pt>
                <c:pt idx="2">
                  <c:v>Magazines</c:v>
                </c:pt>
                <c:pt idx="3">
                  <c:v>Books</c:v>
                </c:pt>
                <c:pt idx="4">
                  <c:v>Electronic Resources</c:v>
                </c:pt>
                <c:pt idx="5">
                  <c:v>Other</c:v>
                </c:pt>
              </c:strCache>
            </c:strRef>
          </c:cat>
          <c:val>
            <c:numRef>
              <c:f>'2018ALL sourcesON'!$I$5:$I$10</c:f>
              <c:numCache>
                <c:formatCode>0.00%</c:formatCode>
                <c:ptCount val="6"/>
                <c:pt idx="0">
                  <c:v>0.48057089026069399</c:v>
                </c:pt>
                <c:pt idx="1">
                  <c:v>0.19389992237982412</c:v>
                </c:pt>
                <c:pt idx="2">
                  <c:v>0.12772912401620551</c:v>
                </c:pt>
                <c:pt idx="3">
                  <c:v>6.9174274206571656E-2</c:v>
                </c:pt>
                <c:pt idx="4">
                  <c:v>4.416117465604396E-2</c:v>
                </c:pt>
                <c:pt idx="5">
                  <c:v>8.4464614480660768E-2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79-43CD-B1B3-10567F6721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288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4000" dirty="0" smtClean="0"/>
              <a:t>Item Types in </a:t>
            </a:r>
            <a:r>
              <a:rPr lang="en-US" sz="4000" dirty="0"/>
              <a:t>Summon*</a:t>
            </a:r>
          </a:p>
        </c:rich>
      </c:tx>
      <c:layout>
        <c:manualLayout>
          <c:xMode val="edge"/>
          <c:yMode val="edge"/>
          <c:x val="0.277783792650918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28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E5-444B-BCB3-FEFC25E3A73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E5-444B-BCB3-FEFC25E3A73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CE5-444B-BCB3-FEFC25E3A73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CE5-444B-BCB3-FEFC25E3A73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CE5-444B-BCB3-FEFC25E3A73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CE5-444B-BCB3-FEFC25E3A73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CE5-444B-BCB3-FEFC25E3A73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E5-444B-BCB3-FEFC25E3A732}"/>
              </c:ext>
            </c:extLst>
          </c:dPt>
          <c:dLbls>
            <c:dLbl>
              <c:idx val="0"/>
              <c:layout>
                <c:manualLayout>
                  <c:x val="-6.7526246719160105E-2"/>
                  <c:y val="-4.6255427640877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E5-444B-BCB3-FEFC25E3A732}"/>
                </c:ext>
              </c:extLst>
            </c:dLbl>
            <c:dLbl>
              <c:idx val="1"/>
              <c:layout>
                <c:manualLayout>
                  <c:x val="5.911341245387805E-2"/>
                  <c:y val="-0.102594650197249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E5-444B-BCB3-FEFC25E3A732}"/>
                </c:ext>
              </c:extLst>
            </c:dLbl>
            <c:dLbl>
              <c:idx val="2"/>
              <c:layout>
                <c:manualLayout>
                  <c:x val="6.0612233253452011E-2"/>
                  <c:y val="-2.03721246200594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CE5-444B-BCB3-FEFC25E3A732}"/>
                </c:ext>
              </c:extLst>
            </c:dLbl>
            <c:dLbl>
              <c:idx val="3"/>
              <c:layout>
                <c:manualLayout>
                  <c:x val="5.085948495568484E-2"/>
                  <c:y val="3.63655960534437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CE5-444B-BCB3-FEFC25E3A732}"/>
                </c:ext>
              </c:extLst>
            </c:dLbl>
            <c:dLbl>
              <c:idx val="4"/>
              <c:layout>
                <c:manualLayout>
                  <c:x val="4.7047053900871084E-2"/>
                  <c:y val="5.27389506400099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CE5-444B-BCB3-FEFC25E3A732}"/>
                </c:ext>
              </c:extLst>
            </c:dLbl>
            <c:dLbl>
              <c:idx val="5"/>
              <c:layout>
                <c:manualLayout>
                  <c:x val="4.2744398797976341E-2"/>
                  <c:y val="7.54489768434445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CE5-444B-BCB3-FEFC25E3A732}"/>
                </c:ext>
              </c:extLst>
            </c:dLbl>
            <c:dLbl>
              <c:idx val="6"/>
              <c:layout>
                <c:manualLayout>
                  <c:x val="4.7891418463996305E-2"/>
                  <c:y val="7.73228832143124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CE5-444B-BCB3-FEFC25E3A732}"/>
                </c:ext>
              </c:extLst>
            </c:dLbl>
            <c:dLbl>
              <c:idx val="7"/>
              <c:layout>
                <c:manualLayout>
                  <c:x val="3.9396040168891887E-2"/>
                  <c:y val="0.106887582624011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CE5-444B-BCB3-FEFC25E3A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Summon!$F$6:$F$13</c:f>
              <c:strCache>
                <c:ptCount val="8"/>
                <c:pt idx="0">
                  <c:v>Newspaper Article</c:v>
                </c:pt>
                <c:pt idx="1">
                  <c:v>Journal Article</c:v>
                </c:pt>
                <c:pt idx="2">
                  <c:v>Manuscript</c:v>
                </c:pt>
                <c:pt idx="3">
                  <c:v>Patent</c:v>
                </c:pt>
                <c:pt idx="4">
                  <c:v>Report</c:v>
                </c:pt>
                <c:pt idx="5">
                  <c:v>Book / ebook</c:v>
                </c:pt>
                <c:pt idx="6">
                  <c:v>Magazine Article</c:v>
                </c:pt>
                <c:pt idx="7">
                  <c:v>Other</c:v>
                </c:pt>
              </c:strCache>
            </c:strRef>
          </c:cat>
          <c:val>
            <c:numRef>
              <c:f>Summon!$G$6:$G$13</c:f>
              <c:numCache>
                <c:formatCode>0.00%</c:formatCode>
                <c:ptCount val="8"/>
                <c:pt idx="0">
                  <c:v>0.54199999185745418</c:v>
                </c:pt>
                <c:pt idx="1">
                  <c:v>0.14433017618591801</c:v>
                </c:pt>
                <c:pt idx="2">
                  <c:v>7.0620819178223271E-2</c:v>
                </c:pt>
                <c:pt idx="3">
                  <c:v>4.4529824269737242E-2</c:v>
                </c:pt>
                <c:pt idx="4">
                  <c:v>3.7642507166795222E-2</c:v>
                </c:pt>
                <c:pt idx="5">
                  <c:v>2.980527896281869E-2</c:v>
                </c:pt>
                <c:pt idx="6">
                  <c:v>2.3466997855684402E-2</c:v>
                </c:pt>
                <c:pt idx="7">
                  <c:v>0.10760440452336893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CE5-444B-BCB3-FEFC25E3A73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4154589372E-2"/>
          <c:y val="1.2535684426261531E-2"/>
          <c:w val="0.8317963787135304"/>
          <c:h val="0.911005534389652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No FT; No OA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6666666666666666E-2"/>
                  <c:y val="-9.078591085722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33C-4FA1-B1E0-E43236890EE6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Sheet1!$A$7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#,##0</c:formatCode>
                <c:ptCount val="1"/>
                <c:pt idx="0">
                  <c:v>880985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C-4FA1-B1E0-E43236890EE6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FT Online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10312499999999999"/>
                  <c:y val="-4.97160940408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33C-4FA1-B1E0-E43236890EE6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Sheet1!$A$7</c:f>
              <c:numCache>
                <c:formatCode>General</c:formatCode>
                <c:ptCount val="1"/>
              </c:numCache>
            </c:numRef>
          </c:cat>
          <c:val>
            <c:numRef>
              <c:f>Sheet1!$C$7</c:f>
              <c:numCache>
                <c:formatCode>#,##0</c:formatCode>
                <c:ptCount val="1"/>
                <c:pt idx="0">
                  <c:v>1443550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3C-4FA1-B1E0-E43236890EE6}"/>
            </c:ext>
          </c:extLst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OA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458333333333334E-2"/>
                  <c:y val="-0.1729255444899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33C-4FA1-B1E0-E43236890EE6}"/>
                </c:ext>
              </c:extLst>
            </c:dLbl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Sheet1!$A$7</c:f>
              <c:numCache>
                <c:formatCode>General</c:formatCode>
                <c:ptCount val="1"/>
              </c:numCache>
            </c:numRef>
          </c:cat>
          <c:val>
            <c:numRef>
              <c:f>Sheet1!$D$7</c:f>
              <c:numCache>
                <c:formatCode>#,##0</c:formatCode>
                <c:ptCount val="1"/>
                <c:pt idx="0">
                  <c:v>607725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3C-4FA1-B1E0-E43236890EE6}"/>
            </c:ext>
          </c:extLst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All Datasets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13020833333333334"/>
                  <c:y val="7.1331787102103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33C-4FA1-B1E0-E43236890EE6}"/>
                </c:ext>
              </c:extLst>
            </c:dLbl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Sheet1!$A$7</c:f>
              <c:numCache>
                <c:formatCode>General</c:formatCode>
                <c:ptCount val="1"/>
              </c:numCache>
            </c:numRef>
          </c:cat>
          <c:val>
            <c:numRef>
              <c:f>Sheet1!$E$7</c:f>
              <c:numCache>
                <c:formatCode>#,##0</c:formatCode>
                <c:ptCount val="1"/>
                <c:pt idx="0">
                  <c:v>2932260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3C-4FA1-B1E0-E43236890E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364301056"/>
        <c:axId val="1364297728"/>
        <c:axId val="1364503184"/>
      </c:bar3DChart>
      <c:catAx>
        <c:axId val="13643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297728"/>
        <c:crosses val="autoZero"/>
        <c:auto val="1"/>
        <c:lblAlgn val="ctr"/>
        <c:lblOffset val="100"/>
        <c:noMultiLvlLbl val="0"/>
      </c:catAx>
      <c:valAx>
        <c:axId val="13642977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64301056"/>
        <c:crosses val="autoZero"/>
        <c:crossBetween val="between"/>
      </c:valAx>
      <c:serAx>
        <c:axId val="13645031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2977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9D492-340A-4F26-AE2D-0ACDBB8AE5F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7B597-B276-4119-93FD-86CC6330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9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Lots of different data sources are harvested into the central index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Free</a:t>
            </a:r>
            <a:r>
              <a:rPr lang="en-US" baseline="0" dirty="0" smtClean="0"/>
              <a:t> indexes and </a:t>
            </a:r>
            <a:r>
              <a:rPr lang="en-US" dirty="0" smtClean="0"/>
              <a:t>Open Access  and Full Text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Libraries often include</a:t>
            </a:r>
            <a:r>
              <a:rPr lang="en-US" baseline="0" dirty="0" smtClean="0"/>
              <a:t> their MARC </a:t>
            </a:r>
            <a:r>
              <a:rPr lang="en-US" dirty="0" smtClean="0"/>
              <a:t>and IR Data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Many publishers supply basic TOC</a:t>
            </a:r>
            <a:r>
              <a:rPr lang="en-US" baseline="0" dirty="0" smtClean="0"/>
              <a:t> data, abstracts, and simple subject keywords</a:t>
            </a: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Subscription databases</a:t>
            </a:r>
            <a:r>
              <a:rPr lang="en-US" baseline="0" dirty="0" smtClean="0"/>
              <a:t> supply </a:t>
            </a:r>
            <a:r>
              <a:rPr lang="en-US" dirty="0" smtClean="0"/>
              <a:t>in-depth metadata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BUT can be searched and/or viewed only if the RDS has a license to load the content and the library has a subscription to access the content - Mutually Licensed Content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The exact deals between RDS vendors and publishers</a:t>
            </a:r>
            <a:r>
              <a:rPr lang="en-US" baseline="0" dirty="0" smtClean="0"/>
              <a:t> is</a:t>
            </a:r>
            <a:r>
              <a:rPr lang="en-US" dirty="0" smtClean="0"/>
              <a:t> not uniform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Library can customize which databases</a:t>
            </a:r>
            <a:r>
              <a:rPr lang="en-US" baseline="0" dirty="0" smtClean="0"/>
              <a:t> to include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No two WSD implementation alike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43A1572-EDA8-4213-8C71-B9D4BB2D12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9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Enter broad concept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Center node for entered concept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nodes for semantically related concepts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Size= number of related documents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Length= strength of relationship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B597-B276-4119-93FD-86CC6330BB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8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</a:t>
            </a:r>
            <a:r>
              <a:rPr lang="en-US" baseline="0" dirty="0" smtClean="0"/>
              <a:t> like summary of  the topic</a:t>
            </a:r>
          </a:p>
          <a:p>
            <a:r>
              <a:rPr lang="en-US" baseline="0" dirty="0" smtClean="0"/>
              <a:t>Snippets form documents</a:t>
            </a:r>
          </a:p>
          <a:p>
            <a:r>
              <a:rPr lang="en-US" baseline="0" dirty="0" smtClean="0"/>
              <a:t>Over 100 million documents, many of which are scholarly journal articles at the core. Adding </a:t>
            </a:r>
            <a:r>
              <a:rPr lang="en-US" baseline="0" smtClean="0"/>
              <a:t>US federal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B597-B276-4119-93FD-86CC6330BB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5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 semantics, graph theory, and machine learning to the full text of ingested documents. The AI is essentially reading the documents, similar to how humans read, infer meaning, and learn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B597-B276-4119-93FD-86CC6330BB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6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B597-B276-4119-93FD-86CC6330BB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843EC5-7D5D-43C7-8D3C-746A095A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843EC5-7D5D-43C7-8D3C-746A095A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843EC5-7D5D-43C7-8D3C-746A095A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881629"/>
          </a:xfrm>
          <a:prstGeom prst="rect">
            <a:avLst/>
          </a:prstGeom>
          <a:solidFill>
            <a:srgbClr val="3B3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88111"/>
            <a:ext cx="10515600" cy="501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9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13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82639"/>
            <a:ext cx="5181600" cy="51943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82639"/>
            <a:ext cx="5181600" cy="51943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88116"/>
            <a:ext cx="10515600" cy="501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881629"/>
          </a:xfrm>
          <a:prstGeom prst="rect">
            <a:avLst/>
          </a:prstGeom>
          <a:solidFill>
            <a:srgbClr val="3B3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9123" y="6282235"/>
            <a:ext cx="10515600" cy="501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3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41303"/>
            <a:ext cx="10515600" cy="501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5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68599"/>
            <a:ext cx="10515600" cy="501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5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843EC5-7D5D-43C7-8D3C-746A095A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843EC5-7D5D-43C7-8D3C-746A095AA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9987"/>
            <a:ext cx="105156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92777"/>
            <a:ext cx="10515600" cy="518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0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070" y="1143000"/>
            <a:ext cx="11052810" cy="1440180"/>
          </a:xfrm>
        </p:spPr>
        <p:txBody>
          <a:bodyPr/>
          <a:lstStyle/>
          <a:p>
            <a:r>
              <a:rPr lang="en-US" b="1" dirty="0"/>
              <a:t>New Directions in Discovery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5830" y="2526665"/>
            <a:ext cx="10427970" cy="4080510"/>
          </a:xfrm>
        </p:spPr>
        <p:txBody>
          <a:bodyPr>
            <a:normAutofit fontScale="92500"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Content, Concepts, and Knowledge Discovery</a:t>
            </a:r>
          </a:p>
          <a:p>
            <a:endParaRPr lang="en-US" sz="3000" dirty="0" smtClean="0"/>
          </a:p>
          <a:p>
            <a:r>
              <a:rPr lang="en-US" sz="2800" b="1" dirty="0" smtClean="0"/>
              <a:t>Athena Hoeppner</a:t>
            </a:r>
          </a:p>
          <a:p>
            <a:r>
              <a:rPr lang="en-US" sz="2800" dirty="0" smtClean="0"/>
              <a:t>Discovery Services Librarian</a:t>
            </a:r>
            <a:br>
              <a:rPr lang="en-US" sz="2800" dirty="0" smtClean="0"/>
            </a:br>
            <a:r>
              <a:rPr lang="en-US" sz="2800" dirty="0" smtClean="0"/>
              <a:t>University of Central Florida, Orlando, Florida, USA</a:t>
            </a:r>
          </a:p>
          <a:p>
            <a:endParaRPr lang="en-US" sz="2800" dirty="0" smtClean="0"/>
          </a:p>
          <a:p>
            <a:r>
              <a:rPr lang="en-US" sz="3500" dirty="0" smtClean="0"/>
              <a:t>International Conference on Reshaping Libraries (ICRL 2018)</a:t>
            </a:r>
          </a:p>
          <a:p>
            <a:r>
              <a:rPr lang="en-US" dirty="0" smtClean="0"/>
              <a:t>1 February 2018, Jaipur, India</a:t>
            </a:r>
            <a:endParaRPr lang="en-US" sz="2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44880" y="5242560"/>
            <a:ext cx="10408920" cy="101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9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0" y="1825625"/>
            <a:ext cx="10489399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ptop iphone desk notebook computer writing hand apple keyboard technology diary journal phone gadget holding publicdomain wristwatch wrist held communications iphone4 learning personal computer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97724"/>
            <a:ext cx="12192001" cy="69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172525"/>
            <a:ext cx="12192000" cy="923330"/>
          </a:xfrm>
          <a:solidFill>
            <a:srgbClr val="A6A6A6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dirty="0" smtClean="0">
                <a:latin typeface="+mn-lt"/>
                <a:ea typeface="+mn-ea"/>
                <a:cs typeface="+mn-cs"/>
              </a:rPr>
              <a:t>Mostly</a:t>
            </a:r>
            <a:r>
              <a:rPr lang="en-US" sz="6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traditional library </a:t>
            </a:r>
            <a:r>
              <a:rPr lang="en-US" sz="6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content.</a:t>
            </a:r>
            <a:endParaRPr lang="en-US" sz="6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5024132"/>
            <a:ext cx="12191999" cy="1246495"/>
          </a:xfrm>
          <a:prstGeom prst="rect">
            <a:avLst/>
          </a:prstGeom>
          <a:solidFill>
            <a:srgbClr val="A6A6A6">
              <a:alpha val="8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</a:rPr>
              <a:t>	</a:t>
            </a:r>
            <a:r>
              <a:rPr lang="en-US" sz="7500" dirty="0" smtClean="0">
                <a:solidFill>
                  <a:schemeClr val="bg1"/>
                </a:solidFill>
              </a:rPr>
              <a:t>…what about </a:t>
            </a:r>
            <a:r>
              <a:rPr lang="en-US" sz="7500" dirty="0" smtClean="0">
                <a:solidFill>
                  <a:srgbClr val="C00000"/>
                </a:solidFill>
              </a:rPr>
              <a:t>other</a:t>
            </a:r>
            <a:r>
              <a:rPr lang="en-US" sz="7500" dirty="0" smtClean="0">
                <a:solidFill>
                  <a:schemeClr val="bg1"/>
                </a:solidFill>
              </a:rPr>
              <a:t> types?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16341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iving into ocean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85750"/>
            <a:ext cx="12192000" cy="73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www.nps.gov/subjects/oceans/images/CHIS-DUW-141028-161.jpg?maxwidth=1200&amp;autorotate=false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4413877"/>
            <a:ext cx="12191999" cy="1246495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</a:rPr>
              <a:t>	Diving </a:t>
            </a:r>
            <a:r>
              <a:rPr lang="en-US" sz="7500" dirty="0">
                <a:solidFill>
                  <a:schemeClr val="bg1"/>
                </a:solidFill>
              </a:rPr>
              <a:t>for Data Sets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7712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Sets Summon*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254623"/>
              </p:ext>
            </p:extLst>
          </p:nvPr>
        </p:nvGraphicFramePr>
        <p:xfrm>
          <a:off x="0" y="853433"/>
          <a:ext cx="12192000" cy="532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Based on University of Arizona ‘s Summon with all content selected. http://arizona.summon.serialssolutions.com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dat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" y="1"/>
            <a:ext cx="11060690" cy="70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4444432"/>
            <a:ext cx="12191999" cy="1200329"/>
          </a:xfrm>
          <a:prstGeom prst="rect">
            <a:avLst/>
          </a:prstGeom>
          <a:solidFill>
            <a:srgbClr val="A6A6A6">
              <a:alpha val="8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</a:defRPr>
            </a:lvl1pPr>
          </a:lstStyle>
          <a:p>
            <a:pPr defTabSz="896938">
              <a:tabLst>
                <a:tab pos="11436350" algn="r"/>
              </a:tabLst>
            </a:pPr>
            <a:r>
              <a:rPr lang="en-US" dirty="0"/>
              <a:t>	0.17% </a:t>
            </a:r>
            <a:r>
              <a:rPr lang="en-US" dirty="0" smtClean="0"/>
              <a:t> Data Sets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0" y="5709835"/>
            <a:ext cx="4999630" cy="1148165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68599"/>
            <a:ext cx="10515600" cy="5016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988" cy="7342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66133"/>
            <a:ext cx="12191999" cy="1015663"/>
          </a:xfrm>
          <a:prstGeom prst="rect">
            <a:avLst/>
          </a:prstGeom>
          <a:solidFill>
            <a:srgbClr val="A6A6A6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	Topical search on ocean temps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459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Sets in the First 100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92"/>
            <a:ext cx="12210983" cy="57045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79546" y="634601"/>
            <a:ext cx="2840019" cy="6884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266133"/>
            <a:ext cx="12191999" cy="1015663"/>
          </a:xfrm>
          <a:prstGeom prst="rect">
            <a:avLst/>
          </a:prstGeom>
          <a:solidFill>
            <a:srgbClr val="A6A6A6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	CTRL F “data sets”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278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Type Filter for Data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742"/>
            <a:ext cx="12192000" cy="56891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356" y="3755776"/>
            <a:ext cx="1410307" cy="5622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5212" y="2216245"/>
            <a:ext cx="3138985" cy="17196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 Temperature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748" y="863593"/>
            <a:ext cx="10770052" cy="59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Pangea Repository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/>
          <a:stretch/>
        </p:blipFill>
        <p:spPr>
          <a:xfrm>
            <a:off x="0" y="957121"/>
            <a:ext cx="12191999" cy="59008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Resource Discovery Services combine </a:t>
            </a:r>
            <a:br>
              <a:rPr lang="en-US" sz="4800" dirty="0" smtClean="0"/>
            </a:br>
            <a:r>
              <a:rPr lang="en-US" sz="4800" dirty="0" smtClean="0"/>
              <a:t>a </a:t>
            </a:r>
            <a:r>
              <a:rPr lang="en-US" sz="4800" dirty="0" smtClean="0">
                <a:solidFill>
                  <a:srgbClr val="C00000"/>
                </a:solidFill>
              </a:rPr>
              <a:t>pre-harvested central </a:t>
            </a:r>
            <a:r>
              <a:rPr lang="en-US" sz="4800" dirty="0" smtClean="0"/>
              <a:t>index with a </a:t>
            </a:r>
            <a:br>
              <a:rPr lang="en-US" sz="4800" dirty="0" smtClean="0"/>
            </a:br>
            <a:r>
              <a:rPr lang="en-US" sz="4800" dirty="0" smtClean="0">
                <a:solidFill>
                  <a:srgbClr val="C00000"/>
                </a:solidFill>
              </a:rPr>
              <a:t>richly featured discovery layer</a:t>
            </a:r>
            <a:r>
              <a:rPr lang="en-US" sz="48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Metadata </a:t>
            </a:r>
            <a:r>
              <a:rPr lang="en-US" dirty="0" smtClean="0"/>
              <a:t>and full </a:t>
            </a:r>
            <a:r>
              <a:rPr lang="en-US" dirty="0" smtClean="0"/>
              <a:t>Data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4126"/>
            <a:ext cx="12199404" cy="58378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8" y="2201092"/>
            <a:ext cx="7379208" cy="4588669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84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4" y="571658"/>
            <a:ext cx="9205891" cy="4351338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54" y="1417367"/>
            <a:ext cx="8645410" cy="4125899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" y="4766130"/>
            <a:ext cx="12191999" cy="1554272"/>
          </a:xfrm>
          <a:prstGeom prst="rect">
            <a:avLst/>
          </a:prstGeom>
          <a:solidFill>
            <a:srgbClr val="A6A6A6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500" dirty="0" smtClean="0">
                <a:solidFill>
                  <a:schemeClr val="bg1"/>
                </a:solidFill>
              </a:rPr>
              <a:t>	</a:t>
            </a:r>
            <a:r>
              <a:rPr lang="en-US" sz="6600" dirty="0" smtClean="0">
                <a:solidFill>
                  <a:schemeClr val="bg1"/>
                </a:solidFill>
              </a:rPr>
              <a:t>185 Repositories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	(Nature + Open Data Lists)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446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Household </a:t>
            </a:r>
            <a:r>
              <a:rPr lang="en-US" dirty="0"/>
              <a:t>Accounts from </a:t>
            </a:r>
            <a:r>
              <a:rPr lang="en-US" dirty="0" smtClean="0"/>
              <a:t>1608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40" y="853433"/>
            <a:ext cx="12224451" cy="62767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ASM International Standard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79" y="992188"/>
            <a:ext cx="8262386" cy="5978767"/>
          </a:xfrm>
          <a:prstGeom prst="rect">
            <a:avLst/>
          </a:prstGeom>
          <a:ln w="38100"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18334" y="5266133"/>
            <a:ext cx="12310333" cy="923330"/>
          </a:xfrm>
          <a:prstGeom prst="rect">
            <a:avLst/>
          </a:prstGeom>
          <a:solidFill>
            <a:srgbClr val="A6A6A6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	Should these be labeled as </a:t>
            </a:r>
            <a:r>
              <a:rPr lang="en-US" sz="5400" dirty="0">
                <a:solidFill>
                  <a:schemeClr val="bg1"/>
                </a:solidFill>
              </a:rPr>
              <a:t>Data </a:t>
            </a:r>
            <a:r>
              <a:rPr lang="en-US" sz="5400" dirty="0" smtClean="0">
                <a:solidFill>
                  <a:schemeClr val="bg1"/>
                </a:solidFill>
              </a:rPr>
              <a:t>Sets?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928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Inadequate Metadata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970928"/>
            <a:ext cx="9035142" cy="59601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Way to Find or Access the Data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" y="1175656"/>
            <a:ext cx="12177565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to Data Set Discovery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6" t="584" r="176" b="10434"/>
          <a:stretch/>
        </p:blipFill>
        <p:spPr>
          <a:xfrm>
            <a:off x="0" y="-10758"/>
            <a:ext cx="12192000" cy="6884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4766130"/>
            <a:ext cx="12191999" cy="861774"/>
          </a:xfrm>
          <a:prstGeom prst="rect">
            <a:avLst/>
          </a:prstGeom>
          <a:solidFill>
            <a:srgbClr val="A6A6A6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	</a:t>
            </a:r>
            <a:r>
              <a:rPr lang="en-US" sz="5000" dirty="0" smtClean="0">
                <a:solidFill>
                  <a:schemeClr val="bg1"/>
                </a:solidFill>
              </a:rPr>
              <a:t>Lots of </a:t>
            </a:r>
            <a:r>
              <a:rPr lang="en-US" sz="5000" dirty="0">
                <a:solidFill>
                  <a:schemeClr val="bg1"/>
                </a:solidFill>
              </a:rPr>
              <a:t>Hurdles </a:t>
            </a:r>
            <a:r>
              <a:rPr lang="en-US" sz="5000" dirty="0" smtClean="0">
                <a:solidFill>
                  <a:schemeClr val="bg1"/>
                </a:solidFill>
              </a:rPr>
              <a:t>for Data Set Discovery</a:t>
            </a:r>
            <a:endParaRPr lang="en-US" sz="50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6927925" y="1657586"/>
            <a:ext cx="5017545" cy="3108543"/>
          </a:xfrm>
          <a:prstGeom prst="rect">
            <a:avLst/>
          </a:prstGeom>
          <a:solidFill>
            <a:srgbClr val="A6A6A6">
              <a:alpha val="85098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0">
                <a:solidFill>
                  <a:schemeClr val="bg1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Scattered </a:t>
            </a:r>
            <a:r>
              <a:rPr lang="en-US" sz="2800" dirty="0"/>
              <a:t>repositories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 widely indexed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Inconsistent </a:t>
            </a:r>
            <a:r>
              <a:rPr lang="en-US" sz="2800" dirty="0"/>
              <a:t>metadata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Inconsistent </a:t>
            </a:r>
            <a:r>
              <a:rPr lang="en-US" sz="2800" dirty="0" smtClean="0"/>
              <a:t>DOIs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Defining “data set” liberally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Few data sets relative to RDS index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40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758" y="853433"/>
            <a:ext cx="12223377" cy="6004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DOIs and Centralized Metadata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95"/>
          <a:stretch/>
        </p:blipFill>
        <p:spPr>
          <a:xfrm>
            <a:off x="1" y="1021976"/>
            <a:ext cx="12191999" cy="4717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1995" y="5687971"/>
            <a:ext cx="12243995" cy="1169551"/>
          </a:xfrm>
          <a:prstGeom prst="rect">
            <a:avLst/>
          </a:prstGeom>
          <a:solidFill>
            <a:srgbClr val="A6A6A6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</a:rPr>
              <a:t>	Locate</a:t>
            </a:r>
            <a:r>
              <a:rPr lang="en-US" sz="3500" dirty="0">
                <a:solidFill>
                  <a:schemeClr val="bg1"/>
                </a:solidFill>
              </a:rPr>
              <a:t>, identify, and cite research data with the leading </a:t>
            </a:r>
            <a:endParaRPr lang="en-US" sz="3500" dirty="0" smtClean="0">
              <a:solidFill>
                <a:schemeClr val="bg1"/>
              </a:solidFill>
            </a:endParaRPr>
          </a:p>
          <a:p>
            <a:r>
              <a:rPr lang="en-US" sz="3500" dirty="0">
                <a:solidFill>
                  <a:schemeClr val="bg1"/>
                </a:solidFill>
              </a:rPr>
              <a:t>	</a:t>
            </a:r>
            <a:r>
              <a:rPr lang="en-US" sz="3500" dirty="0" smtClean="0">
                <a:solidFill>
                  <a:schemeClr val="bg1"/>
                </a:solidFill>
              </a:rPr>
              <a:t>global </a:t>
            </a:r>
            <a:r>
              <a:rPr lang="en-US" sz="3500" dirty="0">
                <a:solidFill>
                  <a:schemeClr val="bg1"/>
                </a:solidFill>
              </a:rPr>
              <a:t>provider of DOIs for research data.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762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19" y="853433"/>
            <a:ext cx="12192000" cy="6004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Data Sets to Papers to Data 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92"/>
          <a:stretch/>
        </p:blipFill>
        <p:spPr>
          <a:xfrm>
            <a:off x="1344706" y="939494"/>
            <a:ext cx="9864762" cy="59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Yewno for Exploring Concepts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sustainableinteraction.se/media/1059/brain-2x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9" y="907765"/>
            <a:ext cx="5380346" cy="53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759356" y="723331"/>
            <a:ext cx="5854890" cy="4708478"/>
          </a:xfrm>
          <a:prstGeom prst="cloudCallout">
            <a:avLst>
              <a:gd name="adj1" fmla="val -67428"/>
              <a:gd name="adj2" fmla="val -356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What concepts relate to this?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Are the interdisciplinary connections?</a:t>
            </a:r>
          </a:p>
          <a:p>
            <a:pPr marL="400050" indent="-4000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What conceptual relationships are not yet explored?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2920" y="3881987"/>
            <a:ext cx="1371600" cy="13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575A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ircle"/>
          <p:cNvSpPr>
            <a:spLocks noChangeAspect="1"/>
          </p:cNvSpPr>
          <p:nvPr/>
        </p:nvSpPr>
        <p:spPr>
          <a:xfrm>
            <a:off x="4156715" y="1798598"/>
            <a:ext cx="3851985" cy="38530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  <a:cs typeface="MV Boli" pitchFamily="2" charset="0"/>
              </a:rPr>
              <a:t>Central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MV Boli" pitchFamily="2" charset="0"/>
              </a:rPr>
              <a:t>INDEX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Discovery Index Metadata Sources</a:t>
            </a:r>
            <a:endParaRPr lang="en-US" dirty="0"/>
          </a:p>
        </p:txBody>
      </p:sp>
      <p:grpSp>
        <p:nvGrpSpPr>
          <p:cNvPr id="55" name="Content Types/Sources"/>
          <p:cNvGrpSpPr/>
          <p:nvPr/>
        </p:nvGrpSpPr>
        <p:grpSpPr>
          <a:xfrm>
            <a:off x="4087178" y="2344039"/>
            <a:ext cx="3692979" cy="2798052"/>
            <a:chOff x="1428746" y="915355"/>
            <a:chExt cx="5681506" cy="4304696"/>
          </a:xfrm>
        </p:grpSpPr>
        <p:sp>
          <p:nvSpPr>
            <p:cNvPr id="83" name="Publisher Supplied"/>
            <p:cNvSpPr/>
            <p:nvPr/>
          </p:nvSpPr>
          <p:spPr>
            <a:xfrm>
              <a:off x="2712371" y="4153251"/>
              <a:ext cx="2438400" cy="1066800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E7700"/>
                  </a:solidFill>
                  <a:latin typeface="+mj-lt"/>
                  <a:cs typeface="MV Boli" pitchFamily="2" charset="0"/>
                </a:rPr>
                <a:t>Publisher Metadata</a:t>
              </a:r>
            </a:p>
          </p:txBody>
        </p:sp>
        <p:sp>
          <p:nvSpPr>
            <p:cNvPr id="84" name="Library Subscriptions"/>
            <p:cNvSpPr/>
            <p:nvPr/>
          </p:nvSpPr>
          <p:spPr>
            <a:xfrm>
              <a:off x="1428746" y="1751127"/>
              <a:ext cx="3331751" cy="776332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Subscription</a:t>
              </a:r>
            </a:p>
            <a:p>
              <a:pPr algn="ct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Resources</a:t>
              </a:r>
            </a:p>
          </p:txBody>
        </p:sp>
        <p:sp>
          <p:nvSpPr>
            <p:cNvPr id="85" name="Open Access"/>
            <p:cNvSpPr/>
            <p:nvPr/>
          </p:nvSpPr>
          <p:spPr>
            <a:xfrm>
              <a:off x="4013175" y="915355"/>
              <a:ext cx="2724660" cy="1441500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9900"/>
                  </a:solidFill>
                  <a:latin typeface="+mj-lt"/>
                  <a:cs typeface="MV Boli" pitchFamily="2" charset="0"/>
                </a:rPr>
                <a:t>Free / Open Access</a:t>
              </a:r>
            </a:p>
          </p:txBody>
        </p:sp>
        <p:sp>
          <p:nvSpPr>
            <p:cNvPr id="86" name="Library Supplied"/>
            <p:cNvSpPr/>
            <p:nvPr/>
          </p:nvSpPr>
          <p:spPr>
            <a:xfrm>
              <a:off x="4671852" y="3140171"/>
              <a:ext cx="2438400" cy="990600"/>
            </a:xfrm>
            <a:prstGeom prst="roundRect">
              <a:avLst/>
            </a:prstGeom>
            <a:no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5739C7"/>
                  </a:solidFill>
                  <a:latin typeface="+mj-lt"/>
                  <a:cs typeface="MV Boli" pitchFamily="2" charset="0"/>
                </a:rPr>
                <a:t>Library Metadata</a:t>
              </a:r>
            </a:p>
          </p:txBody>
        </p:sp>
      </p:grpSp>
      <p:grpSp>
        <p:nvGrpSpPr>
          <p:cNvPr id="57" name="OpenAccess Sources"/>
          <p:cNvGrpSpPr/>
          <p:nvPr/>
        </p:nvGrpSpPr>
        <p:grpSpPr>
          <a:xfrm>
            <a:off x="6431280" y="1419503"/>
            <a:ext cx="3383279" cy="1981200"/>
            <a:chOff x="5715000" y="685800"/>
            <a:chExt cx="4163218" cy="3048000"/>
          </a:xfrm>
        </p:grpSpPr>
        <p:sp>
          <p:nvSpPr>
            <p:cNvPr id="78" name="Oval 77"/>
            <p:cNvSpPr/>
            <p:nvPr/>
          </p:nvSpPr>
          <p:spPr>
            <a:xfrm>
              <a:off x="6934198" y="1393294"/>
              <a:ext cx="2210054" cy="65615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9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9900"/>
                  </a:solidFill>
                  <a:latin typeface="+mj-lt"/>
                  <a:cs typeface="MV Boli" pitchFamily="2" charset="0"/>
                </a:rPr>
                <a:t>arXiv</a:t>
              </a:r>
              <a:endParaRPr lang="en-US" sz="2000" b="1" dirty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8077200" y="2971800"/>
              <a:ext cx="152400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9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9900"/>
                  </a:solidFill>
                  <a:latin typeface="+mj-lt"/>
                  <a:cs typeface="MV Boli" pitchFamily="2" charset="0"/>
                </a:rPr>
                <a:t>DOAJ</a:t>
              </a:r>
              <a:endParaRPr lang="en-US" sz="2000" b="1" dirty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715000" y="685800"/>
              <a:ext cx="21336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9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009900"/>
                  </a:solidFill>
                  <a:latin typeface="+mj-lt"/>
                  <a:cs typeface="MV Boli" pitchFamily="2" charset="0"/>
                </a:rPr>
                <a:t>OIAster</a:t>
              </a:r>
              <a:endParaRPr lang="en-US" sz="2000" b="1" dirty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772398" y="2133600"/>
              <a:ext cx="2105820" cy="68040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9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9900"/>
                  </a:solidFill>
                  <a:latin typeface="+mj-lt"/>
                  <a:cs typeface="MV Boli" pitchFamily="2" charset="0"/>
                </a:rPr>
                <a:t>MEDLINE</a:t>
              </a:r>
              <a:endParaRPr lang="en-US" sz="2000" b="1" dirty="0">
                <a:solidFill>
                  <a:srgbClr val="009900"/>
                </a:solidFill>
                <a:latin typeface="+mj-lt"/>
              </a:endParaRPr>
            </a:p>
          </p:txBody>
        </p:sp>
      </p:grpSp>
      <p:grpSp>
        <p:nvGrpSpPr>
          <p:cNvPr id="58" name="WSDLicensed"/>
          <p:cNvGrpSpPr/>
          <p:nvPr/>
        </p:nvGrpSpPr>
        <p:grpSpPr>
          <a:xfrm>
            <a:off x="2613548" y="1277719"/>
            <a:ext cx="3313488" cy="1503217"/>
            <a:chOff x="274519" y="273020"/>
            <a:chExt cx="4105718" cy="2312642"/>
          </a:xfrm>
          <a:solidFill>
            <a:schemeClr val="bg1"/>
          </a:solidFill>
        </p:grpSpPr>
        <p:sp>
          <p:nvSpPr>
            <p:cNvPr id="74" name="Oval 73"/>
            <p:cNvSpPr/>
            <p:nvPr/>
          </p:nvSpPr>
          <p:spPr>
            <a:xfrm>
              <a:off x="2170315" y="273020"/>
              <a:ext cx="2209922" cy="762000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PsycInfo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74519" y="1976062"/>
              <a:ext cx="1676400" cy="609600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WoS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088843" y="1110738"/>
              <a:ext cx="1905000" cy="838200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Gale OneFile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9" name="LibrarySupplied"/>
          <p:cNvGrpSpPr/>
          <p:nvPr/>
        </p:nvGrpSpPr>
        <p:grpSpPr>
          <a:xfrm>
            <a:off x="7797166" y="3753012"/>
            <a:ext cx="1631313" cy="1238249"/>
            <a:chOff x="5029200" y="6280159"/>
            <a:chExt cx="1905000" cy="2063750"/>
          </a:xfrm>
        </p:grpSpPr>
        <p:sp>
          <p:nvSpPr>
            <p:cNvPr id="71" name="Oval 70"/>
            <p:cNvSpPr/>
            <p:nvPr/>
          </p:nvSpPr>
          <p:spPr>
            <a:xfrm>
              <a:off x="5257800" y="7023106"/>
              <a:ext cx="1610646" cy="6514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739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5739C7"/>
                  </a:solidFill>
                  <a:latin typeface="+mj-lt"/>
                  <a:cs typeface="MV Boli" pitchFamily="2" charset="0"/>
                </a:rPr>
                <a:t>MARC</a:t>
              </a:r>
              <a:endParaRPr lang="en-US" sz="2000" b="1" dirty="0">
                <a:solidFill>
                  <a:srgbClr val="5739C7"/>
                </a:solidFill>
                <a:latin typeface="+mj-lt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562600" y="6280159"/>
              <a:ext cx="1066800" cy="4953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739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5739C7"/>
                  </a:solidFill>
                  <a:latin typeface="+mj-lt"/>
                  <a:cs typeface="MV Boli" pitchFamily="2" charset="0"/>
                </a:rPr>
                <a:t>IRs</a:t>
              </a:r>
              <a:endParaRPr lang="en-US" sz="2000" b="1" dirty="0">
                <a:solidFill>
                  <a:srgbClr val="5739C7"/>
                </a:solidFill>
                <a:latin typeface="+mj-lt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029200" y="7766059"/>
              <a:ext cx="1905000" cy="5778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739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5739C7"/>
                  </a:solidFill>
                  <a:latin typeface="+mj-lt"/>
                  <a:cs typeface="MV Boli" pitchFamily="2" charset="0"/>
                </a:rPr>
                <a:t>Digitized</a:t>
              </a:r>
              <a:endParaRPr lang="en-US" sz="2000" b="1" dirty="0">
                <a:solidFill>
                  <a:srgbClr val="5739C7"/>
                </a:solidFill>
                <a:latin typeface="+mj-lt"/>
              </a:endParaRPr>
            </a:p>
          </p:txBody>
        </p:sp>
      </p:grpSp>
      <p:grpSp>
        <p:nvGrpSpPr>
          <p:cNvPr id="60" name="LibrarySubs"/>
          <p:cNvGrpSpPr/>
          <p:nvPr/>
        </p:nvGrpSpPr>
        <p:grpSpPr>
          <a:xfrm>
            <a:off x="2336800" y="3495238"/>
            <a:ext cx="2177500" cy="1770963"/>
            <a:chOff x="-126357" y="3994404"/>
            <a:chExt cx="2688842" cy="2702019"/>
          </a:xfrm>
          <a:solidFill>
            <a:schemeClr val="bg1"/>
          </a:solidFill>
        </p:grpSpPr>
        <p:sp>
          <p:nvSpPr>
            <p:cNvPr id="67" name="Oval 66"/>
            <p:cNvSpPr/>
            <p:nvPr/>
          </p:nvSpPr>
          <p:spPr>
            <a:xfrm>
              <a:off x="638898" y="5486154"/>
              <a:ext cx="1600200" cy="685801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INSPEC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267084" y="6239223"/>
              <a:ext cx="1295401" cy="45720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ISI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-88392" y="3994404"/>
              <a:ext cx="1760633" cy="685799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CINAHL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-126357" y="4756406"/>
              <a:ext cx="2058264" cy="562761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MV Boli" pitchFamily="2" charset="0"/>
                </a:rPr>
                <a:t>BIOSIS</a:t>
              </a: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61" name="PubliserSupplied"/>
          <p:cNvGrpSpPr/>
          <p:nvPr/>
        </p:nvGrpSpPr>
        <p:grpSpPr>
          <a:xfrm>
            <a:off x="3938879" y="5205848"/>
            <a:ext cx="4787458" cy="1084229"/>
            <a:chOff x="2395335" y="5189955"/>
            <a:chExt cx="6262337" cy="1668045"/>
          </a:xfrm>
        </p:grpSpPr>
        <p:sp>
          <p:nvSpPr>
            <p:cNvPr id="62" name="Oval 61"/>
            <p:cNvSpPr/>
            <p:nvPr/>
          </p:nvSpPr>
          <p:spPr>
            <a:xfrm>
              <a:off x="6752672" y="5189955"/>
              <a:ext cx="19050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E77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EE7700"/>
                  </a:solidFill>
                  <a:latin typeface="+mj-lt"/>
                  <a:cs typeface="MV Boli" pitchFamily="2" charset="0"/>
                </a:rPr>
                <a:t>Springer</a:t>
              </a:r>
              <a:endParaRPr lang="en-US" sz="2000" b="1" dirty="0">
                <a:solidFill>
                  <a:srgbClr val="EE7700"/>
                </a:solidFill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395335" y="5546142"/>
              <a:ext cx="1610134" cy="44859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E77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EE7700"/>
                  </a:solidFill>
                  <a:latin typeface="+mj-lt"/>
                  <a:cs typeface="MV Boli" pitchFamily="2" charset="0"/>
                </a:rPr>
                <a:t>Wiley</a:t>
              </a:r>
              <a:endParaRPr lang="en-US" sz="2000" b="1" dirty="0">
                <a:solidFill>
                  <a:srgbClr val="EE7700"/>
                </a:solidFill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953000" y="6172200"/>
              <a:ext cx="12192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E77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EE7700"/>
                  </a:solidFill>
                  <a:latin typeface="+mj-lt"/>
                  <a:cs typeface="MV Boli" pitchFamily="2" charset="0"/>
                </a:rPr>
                <a:t>T&amp;F</a:t>
              </a:r>
              <a:endParaRPr lang="en-US" sz="2000" b="1" dirty="0">
                <a:solidFill>
                  <a:srgbClr val="EE7700"/>
                </a:solidFill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609401" y="6102729"/>
              <a:ext cx="12192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E77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EE7700"/>
                  </a:solidFill>
                  <a:latin typeface="+mj-lt"/>
                  <a:cs typeface="MV Boli" pitchFamily="2" charset="0"/>
                </a:rPr>
                <a:t>OUP</a:t>
              </a:r>
              <a:endParaRPr lang="en-US" sz="2000" b="1" dirty="0">
                <a:solidFill>
                  <a:srgbClr val="EE7700"/>
                </a:solidFill>
                <a:latin typeface="+mj-lt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2672756" y="2830791"/>
            <a:ext cx="1414422" cy="44535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MV Boli" pitchFamily="2" charset="0"/>
              </a:rPr>
              <a:t>ebrary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03393" y="5737430"/>
            <a:ext cx="1405878" cy="297585"/>
          </a:xfrm>
          <a:prstGeom prst="ellipse">
            <a:avLst/>
          </a:prstGeom>
          <a:solidFill>
            <a:schemeClr val="bg1"/>
          </a:solidFill>
          <a:ln>
            <a:solidFill>
              <a:srgbClr val="EE77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7700"/>
                </a:solidFill>
                <a:latin typeface="+mj-lt"/>
                <a:cs typeface="MV Boli" pitchFamily="2" charset="0"/>
              </a:rPr>
              <a:t>Elsevier</a:t>
            </a:r>
            <a:endParaRPr lang="en-US" sz="2000" b="1" dirty="0">
              <a:solidFill>
                <a:srgbClr val="EE7700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8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10169 0.1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069 -0.20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0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1375 -0.06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3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3412 0.161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80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2461 -0.0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15443 0.107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5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13763 -0.27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Yewno Concept Map</a:t>
            </a:r>
            <a:endParaRPr lang="en-US" dirty="0"/>
          </a:p>
        </p:txBody>
      </p:sp>
      <p:pic>
        <p:nvPicPr>
          <p:cNvPr id="8" name="Picture 2" descr="Image result for yewno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6020" b="6177"/>
          <a:stretch/>
        </p:blipFill>
        <p:spPr bwMode="auto">
          <a:xfrm>
            <a:off x="3406140" y="924035"/>
            <a:ext cx="7947660" cy="60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982639"/>
            <a:ext cx="3928110" cy="51943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Nodes for related concepts </a:t>
            </a:r>
          </a:p>
          <a:p>
            <a:pPr marL="0" indent="0" algn="ctr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Not searching either the metadata or keyword of the documents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170" y="5535930"/>
            <a:ext cx="1181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97356"/>
            <a:ext cx="12192000" cy="6004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9987"/>
            <a:ext cx="9304559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t="2890" b="-271"/>
          <a:stretch/>
        </p:blipFill>
        <p:spPr>
          <a:xfrm>
            <a:off x="0" y="-22225"/>
            <a:ext cx="12192000" cy="7699375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Yewno </a:t>
            </a:r>
            <a:r>
              <a:rPr lang="en-US" dirty="0" smtClean="0"/>
              <a:t>Uses Artificial Intelligence</a:t>
            </a:r>
            <a:endParaRPr lang="en-US" dirty="0"/>
          </a:p>
        </p:txBody>
      </p:sp>
      <p:sp>
        <p:nvSpPr>
          <p:cNvPr id="23" name="Rounded Rectangular Callout 14"/>
          <p:cNvSpPr/>
          <p:nvPr/>
        </p:nvSpPr>
        <p:spPr>
          <a:xfrm>
            <a:off x="0" y="5312979"/>
            <a:ext cx="12240608" cy="2017987"/>
          </a:xfrm>
          <a:prstGeom prst="rect">
            <a:avLst/>
          </a:prstGeom>
          <a:solidFill>
            <a:srgbClr val="262626">
              <a:alpha val="6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44356"/>
            <a:ext cx="2758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100 million Documents</a:t>
            </a:r>
            <a:endParaRPr lang="en-US" sz="3000" b="1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3085" y="5513523"/>
            <a:ext cx="3280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000" b="1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defRPr>
            </a:lvl1pPr>
          </a:lstStyle>
          <a:p>
            <a:pPr algn="r"/>
            <a:r>
              <a:rPr lang="en-US" sz="3000" dirty="0" smtClean="0"/>
              <a:t>Inferred Meaning, Concepts </a:t>
            </a:r>
            <a:r>
              <a:rPr lang="en-US" sz="3000" dirty="0"/>
              <a:t>&amp;</a:t>
            </a:r>
          </a:p>
          <a:p>
            <a:pPr algn="r"/>
            <a:r>
              <a:rPr lang="en-US" sz="3000" dirty="0"/>
              <a:t>Connections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2788" y="5513523"/>
            <a:ext cx="474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Computational semantics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Graph theory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993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Knowtro for Extracting Findings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cache2.asset-cache.net/gc/aog61285-man-with-a-magnifying-glass-looking-for-a-gettyimages.jpg?v=1&amp;c=IWSAsset&amp;k=2&amp;d=WP5wuqXu0%2BFaRFfA0TCEU2X1q4XDVD7WolWtuISJQt4%3D"/>
          <p:cNvPicPr>
            <a:picLocks noChangeAspect="1" noChangeArrowheads="1"/>
          </p:cNvPicPr>
          <p:nvPr/>
        </p:nvPicPr>
        <p:blipFill rotWithShape="1">
          <a:blip r:embed="rId2" cstate="print"/>
          <a:srcRect l="-250" t="13740" r="250" b="5023"/>
          <a:stretch/>
        </p:blipFill>
        <p:spPr bwMode="auto">
          <a:xfrm>
            <a:off x="-15239" y="853433"/>
            <a:ext cx="12191999" cy="6675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9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Knowtro Findings Cards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3" y="1149655"/>
            <a:ext cx="10822674" cy="567702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ular Callout 14"/>
          <p:cNvSpPr/>
          <p:nvPr/>
        </p:nvSpPr>
        <p:spPr>
          <a:xfrm>
            <a:off x="0" y="5201392"/>
            <a:ext cx="12192000" cy="1235034"/>
          </a:xfrm>
          <a:prstGeom prst="rect">
            <a:avLst/>
          </a:prstGeom>
          <a:solidFill>
            <a:srgbClr val="A6A6A6">
              <a:alpha val="89804"/>
            </a:srgb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Each </a:t>
            </a:r>
            <a:r>
              <a:rPr lang="en-US" sz="3200" dirty="0" smtClean="0">
                <a:solidFill>
                  <a:schemeClr val="bg1"/>
                </a:solidFill>
              </a:rPr>
              <a:t>card </a:t>
            </a:r>
            <a:r>
              <a:rPr lang="en-US" sz="3200" dirty="0">
                <a:solidFill>
                  <a:schemeClr val="bg1"/>
                </a:solidFill>
              </a:rPr>
              <a:t>reflects the results of an empirically tested causal relationship from a published article. These are articles’ FINDINGS.</a:t>
            </a:r>
          </a:p>
        </p:txBody>
      </p:sp>
    </p:spTree>
    <p:extLst>
      <p:ext uri="{BB962C8B-B14F-4D97-AF65-F5344CB8AC3E}">
        <p14:creationId xmlns:p14="http://schemas.microsoft.com/office/powerpoint/2010/main" val="19640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Knowtro Card Expanded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548"/>
            <a:ext cx="12228775" cy="52543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53433"/>
            <a:ext cx="12192000" cy="6004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Knowtro Detail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098628"/>
            <a:ext cx="11789183" cy="64035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0" y="4830159"/>
            <a:ext cx="11483868" cy="1389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322428" y="1971304"/>
            <a:ext cx="1031543" cy="2566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4"/>
          </p:cNvCxnSpPr>
          <p:nvPr/>
        </p:nvCxnSpPr>
        <p:spPr>
          <a:xfrm flipH="1">
            <a:off x="786454" y="2227951"/>
            <a:ext cx="51746" cy="26192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Knowtro Full Details for a 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446"/>
            <a:ext cx="12179686" cy="32378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42029" y="3787858"/>
            <a:ext cx="7507941" cy="2236245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Explanations for the specific variables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Brief summary about Methods, survey instrument, outcomes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Full citation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DOI link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Pulling it Together into 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Resource Discovery Services combine </a:t>
            </a:r>
            <a:br>
              <a:rPr lang="en-US" sz="4800" dirty="0" smtClean="0"/>
            </a:br>
            <a:r>
              <a:rPr lang="en-US" sz="4800" dirty="0" smtClean="0"/>
              <a:t>a </a:t>
            </a:r>
            <a:r>
              <a:rPr lang="en-US" sz="4800" dirty="0" smtClean="0">
                <a:solidFill>
                  <a:srgbClr val="C00000"/>
                </a:solidFill>
              </a:rPr>
              <a:t>pre-harvested central </a:t>
            </a:r>
            <a:r>
              <a:rPr lang="en-US" sz="4800" dirty="0" smtClean="0"/>
              <a:t>index with a </a:t>
            </a:r>
            <a:br>
              <a:rPr lang="en-US" sz="4800" dirty="0" smtClean="0"/>
            </a:br>
            <a:r>
              <a:rPr lang="en-US" sz="4800" dirty="0" smtClean="0">
                <a:solidFill>
                  <a:srgbClr val="C00000"/>
                </a:solidFill>
              </a:rPr>
              <a:t>richly featured discovery layer</a:t>
            </a:r>
            <a:r>
              <a:rPr lang="en-US" sz="4800" dirty="0" smtClean="0"/>
              <a:t>.</a:t>
            </a:r>
          </a:p>
          <a:p>
            <a:pPr marL="0" indent="0" algn="ctr">
              <a:buNone/>
            </a:pPr>
            <a:r>
              <a:rPr lang="en-US" sz="4800" dirty="0" smtClean="0"/>
              <a:t>Plus a bunch of </a:t>
            </a:r>
            <a:r>
              <a:rPr lang="en-US" sz="4800" dirty="0" smtClean="0">
                <a:solidFill>
                  <a:srgbClr val="C00000"/>
                </a:solidFill>
              </a:rPr>
              <a:t>widgets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C00000"/>
                </a:solidFill>
              </a:rPr>
              <a:t>API calls</a:t>
            </a:r>
            <a:r>
              <a:rPr lang="en-US" sz="4800" dirty="0" smtClean="0"/>
              <a:t>, with </a:t>
            </a:r>
            <a:r>
              <a:rPr lang="en-US" sz="4800" dirty="0" smtClean="0">
                <a:solidFill>
                  <a:srgbClr val="C00000"/>
                </a:solidFill>
              </a:rPr>
              <a:t>metadata enhancements</a:t>
            </a:r>
            <a:r>
              <a:rPr lang="en-US" sz="4800" dirty="0" smtClean="0"/>
              <a:t>, please.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73421"/>
            <a:ext cx="12192000" cy="7031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Innovatio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586" y="-375052"/>
            <a:ext cx="13621234" cy="73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97" l="0" r="100000">
                        <a14:foregroundMark x1="2450" y1="4915" x2="98808" y2="54564"/>
                        <a14:foregroundMark x1="94172" y1="5015" x2="19205" y2="55466"/>
                        <a14:foregroundMark x1="1258" y1="76028" x2="12252" y2="10532"/>
                        <a14:foregroundMark x1="8344" y1="22768" x2="98278" y2="74724"/>
                        <a14:foregroundMark x1="4437" y1="56770" x2="93444" y2="91274"/>
                        <a14:foregroundMark x1="39603" y1="81745" x2="2053" y2="89468"/>
                        <a14:foregroundMark x1="9934" y1="68706" x2="14967" y2="76931"/>
                        <a14:foregroundMark x1="18543" y1="71615" x2="25033" y2="72317"/>
                        <a14:foregroundMark x1="28411" y1="92377" x2="12517" y2="89870"/>
                        <a14:foregroundMark x1="13046" y1="90471" x2="9735" y2="91374"/>
                        <a14:foregroundMark x1="4437" y1="94383" x2="99536" y2="98897"/>
                        <a14:foregroundMark x1="9338" y1="2708" x2="76358" y2="7623"/>
                        <a14:foregroundMark x1="27020" y1="20160" x2="32914" y2="16951"/>
                        <a14:foregroundMark x1="18411" y1="22969" x2="30861" y2="25276"/>
                        <a14:backgroundMark x1="97748" y1="602" x2="99404" y2="3009"/>
                        <a14:backgroundMark x1="97616" y1="1103" x2="64901" y2="100"/>
                        <a14:backgroundMark x1="92384" y1="401" x2="92517" y2="100"/>
                        <a14:backgroundMark x1="95894" y1="301" x2="94238" y2="301"/>
                        <a14:backgroundMark x1="92980" y1="301" x2="92980" y2="301"/>
                        <a14:backgroundMark x1="5298" y1="1003" x2="27748" y2="1304"/>
                        <a14:backgroundMark x1="1325" y1="5015" x2="4702" y2="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" t="9032" r="5227" b="12470"/>
          <a:stretch/>
        </p:blipFill>
        <p:spPr>
          <a:xfrm>
            <a:off x="958473" y="321433"/>
            <a:ext cx="9872003" cy="575357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58473" y="681725"/>
            <a:ext cx="4560200" cy="13514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Newspaper, Stack, Newspapers, Read, Imprint, Pap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36525"/>
            <a:ext cx="12192000" cy="7442200"/>
          </a:xfrm>
        </p:spPr>
      </p:pic>
      <p:sp>
        <p:nvSpPr>
          <p:cNvPr id="8" name="TextBox 7"/>
          <p:cNvSpPr txBox="1"/>
          <p:nvPr/>
        </p:nvSpPr>
        <p:spPr>
          <a:xfrm>
            <a:off x="1" y="4968270"/>
            <a:ext cx="12191999" cy="1200329"/>
          </a:xfrm>
          <a:prstGeom prst="rect">
            <a:avLst/>
          </a:prstGeom>
          <a:solidFill>
            <a:srgbClr val="A6A6A6">
              <a:alpha val="8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	48</a:t>
            </a:r>
            <a:r>
              <a:rPr lang="en-US" sz="7200" dirty="0">
                <a:solidFill>
                  <a:schemeClr val="bg1"/>
                </a:solidFill>
              </a:rPr>
              <a:t>% to 54</a:t>
            </a:r>
            <a:r>
              <a:rPr lang="en-US" sz="7200" dirty="0" smtClean="0">
                <a:solidFill>
                  <a:schemeClr val="bg1"/>
                </a:solidFill>
              </a:rPr>
              <a:t>% News </a:t>
            </a:r>
            <a:endParaRPr lang="en-US" sz="7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73421"/>
            <a:ext cx="12192000" cy="7031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Innovatio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586" y="-375052"/>
            <a:ext cx="13621234" cy="73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1" b="4453"/>
          <a:stretch/>
        </p:blipFill>
        <p:spPr>
          <a:xfrm>
            <a:off x="838200" y="299383"/>
            <a:ext cx="10015951" cy="612004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19124"/>
          <a:stretch/>
        </p:blipFill>
        <p:spPr>
          <a:xfrm>
            <a:off x="4826441" y="4396577"/>
            <a:ext cx="5574484" cy="46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23" y="4562572"/>
            <a:ext cx="1660981" cy="47125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442146" y="4436892"/>
            <a:ext cx="6343073" cy="5467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6221" y="4477732"/>
            <a:ext cx="1872061" cy="5560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30891"/>
            <a:ext cx="10515600" cy="501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211129"/>
            <a:ext cx="12192000" cy="7031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Innovatio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586" y="-412760"/>
            <a:ext cx="13621234" cy="73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9124"/>
          <a:stretch/>
        </p:blipFill>
        <p:spPr>
          <a:xfrm>
            <a:off x="4826441" y="4358869"/>
            <a:ext cx="5574484" cy="46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23" y="4524864"/>
            <a:ext cx="1660981" cy="47125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442146" y="4399184"/>
            <a:ext cx="6343073" cy="5467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6221" y="4440024"/>
            <a:ext cx="1872061" cy="5560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1" b="8907"/>
          <a:stretch/>
        </p:blipFill>
        <p:spPr>
          <a:xfrm>
            <a:off x="885336" y="326188"/>
            <a:ext cx="9943188" cy="580641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423" y="1173944"/>
            <a:ext cx="1181100" cy="119062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25865" y="678730"/>
            <a:ext cx="1979050" cy="20079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2686639"/>
            <a:ext cx="1015850" cy="288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5357856"/>
            <a:ext cx="1015850" cy="2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30891"/>
            <a:ext cx="10515600" cy="501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211129"/>
            <a:ext cx="12192000" cy="7031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Innovatio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586" y="-412760"/>
            <a:ext cx="13621234" cy="73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b="19124"/>
          <a:stretch/>
        </p:blipFill>
        <p:spPr>
          <a:xfrm>
            <a:off x="4826441" y="4358869"/>
            <a:ext cx="5574484" cy="461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23" y="4524864"/>
            <a:ext cx="1660981" cy="47125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442146" y="4399184"/>
            <a:ext cx="6343073" cy="5467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6221" y="4440024"/>
            <a:ext cx="1872061" cy="5560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1" b="8907"/>
          <a:stretch/>
        </p:blipFill>
        <p:spPr>
          <a:xfrm>
            <a:off x="885336" y="326188"/>
            <a:ext cx="9943188" cy="580641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423" y="1173944"/>
            <a:ext cx="1181100" cy="119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2686639"/>
            <a:ext cx="1015850" cy="288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1" y="5357856"/>
            <a:ext cx="1015850" cy="288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345" y="1440529"/>
            <a:ext cx="384357" cy="328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5303" y="2686639"/>
            <a:ext cx="1157623" cy="228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2177" y="1389439"/>
            <a:ext cx="263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dirty="0" smtClean="0">
                <a:solidFill>
                  <a:srgbClr val="7030A0"/>
                </a:solidFill>
              </a:rPr>
              <a:t>rticles that cite this data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56901" y="1323385"/>
            <a:ext cx="3156446" cy="5269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16651" y="2531890"/>
            <a:ext cx="1533711" cy="5269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01413" y="5305355"/>
            <a:ext cx="1533711" cy="4413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8200" y="1054250"/>
            <a:ext cx="1582271" cy="1477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All The Elements Work Together?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7" y="992188"/>
            <a:ext cx="4582758" cy="5597262"/>
          </a:xfrm>
          <a:prstGeom prst="rect">
            <a:avLst/>
          </a:prstGeom>
          <a:ln w="28575">
            <a:solidFill>
              <a:srgbClr val="B88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6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600" b="1" dirty="0"/>
              <a:t>Athena </a:t>
            </a:r>
            <a:r>
              <a:rPr lang="en-US" sz="2600" b="1" dirty="0" smtClean="0"/>
              <a:t>Hoeppner</a:t>
            </a:r>
          </a:p>
          <a:p>
            <a:r>
              <a:rPr lang="en-US" sz="2600" b="1" dirty="0" smtClean="0">
                <a:solidFill>
                  <a:srgbClr val="C00000"/>
                </a:solidFill>
              </a:rPr>
              <a:t>athena@ucf.edu</a:t>
            </a:r>
            <a:endParaRPr lang="en-US" sz="2600" b="1" dirty="0">
              <a:solidFill>
                <a:srgbClr val="C00000"/>
              </a:solidFill>
            </a:endParaRPr>
          </a:p>
          <a:p>
            <a:r>
              <a:rPr lang="en-US" sz="2600" dirty="0"/>
              <a:t>Discovery Services Librarian</a:t>
            </a:r>
            <a:br>
              <a:rPr lang="en-US" sz="2600" dirty="0"/>
            </a:br>
            <a:r>
              <a:rPr lang="en-US" sz="2600" dirty="0"/>
              <a:t>University of Central Florida, Orlando, Florida, USA</a:t>
            </a:r>
          </a:p>
        </p:txBody>
      </p:sp>
    </p:spTree>
    <p:extLst>
      <p:ext uri="{BB962C8B-B14F-4D97-AF65-F5344CB8AC3E}">
        <p14:creationId xmlns:p14="http://schemas.microsoft.com/office/powerpoint/2010/main" val="25549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Magazines, Journals, Readin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6"/>
          <a:stretch/>
        </p:blipFill>
        <p:spPr>
          <a:xfrm>
            <a:off x="0" y="27296"/>
            <a:ext cx="12192000" cy="6823881"/>
          </a:xfrm>
        </p:spPr>
      </p:pic>
      <p:sp>
        <p:nvSpPr>
          <p:cNvPr id="7" name="TextBox 6"/>
          <p:cNvSpPr txBox="1"/>
          <p:nvPr/>
        </p:nvSpPr>
        <p:spPr>
          <a:xfrm>
            <a:off x="1" y="4018767"/>
            <a:ext cx="12191999" cy="2308324"/>
          </a:xfrm>
          <a:prstGeom prst="rect">
            <a:avLst/>
          </a:prstGeom>
          <a:solidFill>
            <a:srgbClr val="A6A6A6">
              <a:alpha val="8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2% to 14% Magazines </a:t>
            </a:r>
            <a:br>
              <a:rPr lang="en-US" dirty="0"/>
            </a:br>
            <a:r>
              <a:rPr lang="en-US" dirty="0"/>
              <a:t>	16% to 19% Journals</a:t>
            </a:r>
          </a:p>
        </p:txBody>
      </p:sp>
    </p:spTree>
    <p:extLst>
      <p:ext uri="{BB962C8B-B14F-4D97-AF65-F5344CB8AC3E}">
        <p14:creationId xmlns:p14="http://schemas.microsoft.com/office/powerpoint/2010/main" val="9637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Books, Old, Worn, Stacked, Vintage, Antique, Cover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9638"/>
            <a:ext cx="12192000" cy="7829053"/>
          </a:xfrm>
        </p:spPr>
      </p:pic>
      <p:sp>
        <p:nvSpPr>
          <p:cNvPr id="9" name="TextBox 8"/>
          <p:cNvSpPr txBox="1"/>
          <p:nvPr/>
        </p:nvSpPr>
        <p:spPr>
          <a:xfrm>
            <a:off x="1" y="4922104"/>
            <a:ext cx="12191999" cy="1246495"/>
          </a:xfrm>
          <a:prstGeom prst="rect">
            <a:avLst/>
          </a:prstGeom>
          <a:solidFill>
            <a:srgbClr val="A6A6A6">
              <a:alpha val="85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	3% to 7% Books</a:t>
            </a:r>
          </a:p>
        </p:txBody>
      </p:sp>
    </p:spTree>
    <p:extLst>
      <p:ext uri="{BB962C8B-B14F-4D97-AF65-F5344CB8AC3E}">
        <p14:creationId xmlns:p14="http://schemas.microsoft.com/office/powerpoint/2010/main" val="30556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Types in Discovery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776782"/>
              </p:ext>
            </p:extLst>
          </p:nvPr>
        </p:nvGraphicFramePr>
        <p:xfrm>
          <a:off x="1" y="-1"/>
          <a:ext cx="12192000" cy="628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Based on UCF with ALL content sources enabled.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635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501650"/>
          </a:xfrm>
        </p:spPr>
        <p:txBody>
          <a:bodyPr/>
          <a:lstStyle/>
          <a:p>
            <a:r>
              <a:rPr lang="en-US" dirty="0" smtClean="0"/>
              <a:t>Based on University of Arizona </a:t>
            </a:r>
            <a:r>
              <a:rPr lang="en-US" dirty="0" smtClean="0"/>
              <a:t>‘s Summon with all content selected. </a:t>
            </a:r>
            <a:r>
              <a:rPr lang="en-US" dirty="0" smtClean="0"/>
              <a:t>http://arizona.summon.serialssolutions.com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51235" y="3244334"/>
            <a:ext cx="108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19844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/>
          <a:stretch/>
        </p:blipFill>
        <p:spPr>
          <a:xfrm>
            <a:off x="2943922" y="1825625"/>
            <a:ext cx="83967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574</Words>
  <Application>Microsoft Office PowerPoint</Application>
  <PresentationFormat>Widescreen</PresentationFormat>
  <Paragraphs>153</Paragraphs>
  <Slides>44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Ebrima</vt:lpstr>
      <vt:lpstr>MV Boli</vt:lpstr>
      <vt:lpstr>Segoe UI Emoji</vt:lpstr>
      <vt:lpstr>Wingdings</vt:lpstr>
      <vt:lpstr>Office Theme</vt:lpstr>
      <vt:lpstr>New Directions in Discovery</vt:lpstr>
      <vt:lpstr>PowerPoint Presentation</vt:lpstr>
      <vt:lpstr>Discovery Index Metadata Sources</vt:lpstr>
      <vt:lpstr>PowerPoint Presentation</vt:lpstr>
      <vt:lpstr>PowerPoint Presentation</vt:lpstr>
      <vt:lpstr>PowerPoint Presentation</vt:lpstr>
      <vt:lpstr>Content Types in Discovery</vt:lpstr>
      <vt:lpstr>PowerPoint Presentation</vt:lpstr>
      <vt:lpstr>PowerPoint Presentation</vt:lpstr>
      <vt:lpstr>PowerPoint Presentation</vt:lpstr>
      <vt:lpstr>  Mostly traditional library content.</vt:lpstr>
      <vt:lpstr>PowerPoint Presentation</vt:lpstr>
      <vt:lpstr>Data Sets Summon*</vt:lpstr>
      <vt:lpstr>PowerPoint Presentation</vt:lpstr>
      <vt:lpstr>PowerPoint Presentation</vt:lpstr>
      <vt:lpstr>No Data Sets in the First 100 results</vt:lpstr>
      <vt:lpstr>Content Type Filter for Data Set</vt:lpstr>
      <vt:lpstr>Ocean Temperature Data</vt:lpstr>
      <vt:lpstr>Pangea Repository Example</vt:lpstr>
      <vt:lpstr>Rich Metadata and full Data Set</vt:lpstr>
      <vt:lpstr>PowerPoint Presentation</vt:lpstr>
      <vt:lpstr>Household Accounts from 1608</vt:lpstr>
      <vt:lpstr>ASM International Standard</vt:lpstr>
      <vt:lpstr>Inadequate Metadata</vt:lpstr>
      <vt:lpstr>No Way to Find or Access the Data Set</vt:lpstr>
      <vt:lpstr>Obstacles to Data Set Discovery</vt:lpstr>
      <vt:lpstr>DOIs and Centralized Metadata</vt:lpstr>
      <vt:lpstr>Connecting Data Sets to Papers to Data Sets</vt:lpstr>
      <vt:lpstr>Yewno for Exploring Concepts</vt:lpstr>
      <vt:lpstr>Yewno Concept Map</vt:lpstr>
      <vt:lpstr>PowerPoint Presentation</vt:lpstr>
      <vt:lpstr>Yewno Uses Artificial Intelligence</vt:lpstr>
      <vt:lpstr>Knowtro for Extracting Findings</vt:lpstr>
      <vt:lpstr>Knowtro Findings Cards</vt:lpstr>
      <vt:lpstr>Knowtro Card Expanded</vt:lpstr>
      <vt:lpstr>Knowtro Detail View</vt:lpstr>
      <vt:lpstr>Knowtro Full Details for a Paper</vt:lpstr>
      <vt:lpstr>Pulling it Together into RDS</vt:lpstr>
      <vt:lpstr>PowerPoint Presentation</vt:lpstr>
      <vt:lpstr>PowerPoint Presentation</vt:lpstr>
      <vt:lpstr>PowerPoint Presentation</vt:lpstr>
      <vt:lpstr>PowerPoint Presentation</vt:lpstr>
      <vt:lpstr>Can All The Elements Work Together?</vt:lpstr>
      <vt:lpstr>Thank you.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Athena Hoeppner</dc:creator>
  <cp:lastModifiedBy>Athena Hoeppner</cp:lastModifiedBy>
  <cp:revision>128</cp:revision>
  <dcterms:created xsi:type="dcterms:W3CDTF">2018-01-26T19:34:38Z</dcterms:created>
  <dcterms:modified xsi:type="dcterms:W3CDTF">2018-02-01T02:12:33Z</dcterms:modified>
</cp:coreProperties>
</file>