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71" r:id="rId4"/>
    <p:sldId id="275" r:id="rId5"/>
    <p:sldId id="276" r:id="rId6"/>
    <p:sldId id="277" r:id="rId7"/>
    <p:sldId id="282" r:id="rId8"/>
    <p:sldId id="283" r:id="rId9"/>
    <p:sldId id="285" r:id="rId10"/>
    <p:sldId id="284" r:id="rId11"/>
    <p:sldId id="286" r:id="rId12"/>
    <p:sldId id="278" r:id="rId13"/>
    <p:sldId id="287" r:id="rId14"/>
    <p:sldId id="288" r:id="rId15"/>
    <p:sldId id="279" r:id="rId16"/>
    <p:sldId id="289" r:id="rId17"/>
    <p:sldId id="280" r:id="rId18"/>
    <p:sldId id="281"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0" d="100"/>
          <a:sy n="80" d="100"/>
        </p:scale>
        <p:origin x="-84" y="-720"/>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ru-RU"/>
              <a:t>29.01.2018</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ru-RU"/>
              <a:t>29.01.2018</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 name="Полилиния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ru-RU" noProof="0" dirty="0">
              <a:solidFill>
                <a:schemeClr val="lt1"/>
              </a:solidFill>
            </a:endParaRPr>
          </a:p>
        </p:txBody>
      </p:sp>
      <p:sp>
        <p:nvSpPr>
          <p:cNvPr id="2" name="Заголовок 1"/>
          <p:cNvSpPr>
            <a:spLocks noGrp="1"/>
          </p:cNvSpPr>
          <p:nvPr>
            <p:ph type="ctrTitle"/>
          </p:nvPr>
        </p:nvSpPr>
        <p:spPr>
          <a:xfrm>
            <a:off x="1217613" y="1828799"/>
            <a:ext cx="9753600" cy="3048001"/>
          </a:xfrm>
        </p:spPr>
        <p:txBody>
          <a:bodyPr>
            <a:normAutofit/>
          </a:bodyPr>
          <a:lstStyle>
            <a:lvl1pPr>
              <a:defRPr sz="4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a:t>Образец подзаголовка</a:t>
            </a:r>
            <a:endParaRPr lang="ru-RU" noProof="0"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p:nvPr>
        </p:nvSpPr>
        <p:spPr/>
        <p:txBody>
          <a:bodyPr/>
          <a:lstStyle/>
          <a:p>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Дата 3"/>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6898" y="685800"/>
            <a:ext cx="2134315" cy="5486400"/>
          </a:xfrm>
        </p:spPr>
        <p:txBody>
          <a:bodyPr vert="eaVert"/>
          <a:lstStyle/>
          <a:p>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Дата 3"/>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Дата 3"/>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3429000"/>
            <a:ext cx="9753600" cy="2362199"/>
          </a:xfrm>
        </p:spPr>
        <p:txBody>
          <a:bodyPr anchor="b">
            <a:normAutofit/>
          </a:bodyPr>
          <a:lstStyle>
            <a:lvl1pPr algn="l">
              <a:defRPr sz="4400" b="0" cap="all"/>
            </a:lvl1pPr>
          </a:lstStyle>
          <a:p>
            <a:r>
              <a:rPr lang="ru-RU" noProof="0"/>
              <a:t>Образец заголовка</a:t>
            </a:r>
            <a:endParaRPr lang="ru-RU" noProof="0" dirty="0"/>
          </a:p>
        </p:txBody>
      </p:sp>
      <p:sp>
        <p:nvSpPr>
          <p:cNvPr id="3" name="Текст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a:t>Образец текста</a:t>
            </a:r>
          </a:p>
        </p:txBody>
      </p:sp>
      <p:sp>
        <p:nvSpPr>
          <p:cNvPr id="4" name="Дата 3"/>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Объект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Объект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5" name="Дата 4"/>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9753600" cy="1325562"/>
          </a:xfrm>
        </p:spPr>
        <p:txBody>
          <a:bodyPr/>
          <a:lstStyle>
            <a:lvl1pPr>
              <a:defRPr/>
            </a:lvl1pPr>
          </a:lstStyle>
          <a:p>
            <a:r>
              <a:rPr lang="ru-RU" noProof="0"/>
              <a:t>Образец заголовка</a:t>
            </a:r>
            <a:endParaRPr lang="ru-RU" noProof="0" dirty="0"/>
          </a:p>
        </p:txBody>
      </p:sp>
      <p:sp>
        <p:nvSpPr>
          <p:cNvPr id="3" name="Текст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a:t>Образец текста</a:t>
            </a:r>
          </a:p>
        </p:txBody>
      </p:sp>
      <p:sp>
        <p:nvSpPr>
          <p:cNvPr id="4" name="Объект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5" name="Текст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a:t>Образец текста</a:t>
            </a:r>
          </a:p>
        </p:txBody>
      </p:sp>
      <p:sp>
        <p:nvSpPr>
          <p:cNvPr id="6" name="Объект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7" name="Дата 6"/>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endParaRPr lang="ru-RU" noProof="0" dirty="0"/>
          </a:p>
        </p:txBody>
      </p:sp>
      <p:sp>
        <p:nvSpPr>
          <p:cNvPr id="3" name="Дата 2"/>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684213" y="685800"/>
            <a:ext cx="3886200" cy="4038600"/>
          </a:xfrm>
        </p:spPr>
        <p:txBody>
          <a:bodyPr anchor="b">
            <a:noAutofit/>
          </a:bodyPr>
          <a:lstStyle>
            <a:lvl1pPr algn="l">
              <a:defRPr sz="4000" b="0"/>
            </a:lvl1pPr>
          </a:lstStyle>
          <a:p>
            <a:r>
              <a:rPr lang="ru-RU" noProof="0"/>
              <a:t>Образец заголовка</a:t>
            </a:r>
            <a:endParaRPr lang="ru-RU" noProof="0" dirty="0"/>
          </a:p>
        </p:txBody>
      </p:sp>
      <p:sp>
        <p:nvSpPr>
          <p:cNvPr id="3" name="Объект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
        <p:nvSpPr>
          <p:cNvPr id="4" name="Текст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a:t>Образец текста</a:t>
            </a:r>
          </a:p>
        </p:txBody>
      </p:sp>
      <p:sp>
        <p:nvSpPr>
          <p:cNvPr id="5" name="Дата 4"/>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684213" y="685800"/>
            <a:ext cx="3886200" cy="4038600"/>
          </a:xfrm>
        </p:spPr>
        <p:txBody>
          <a:bodyPr anchor="b">
            <a:noAutofit/>
          </a:bodyPr>
          <a:lstStyle>
            <a:lvl1pPr algn="l">
              <a:defRPr sz="4000" b="0"/>
            </a:lvl1pPr>
          </a:lstStyle>
          <a:p>
            <a:r>
              <a:rPr lang="ru-RU" noProof="0"/>
              <a:t>Образец заголовка</a:t>
            </a:r>
            <a:endParaRPr lang="ru-RU" noProof="0" dirty="0"/>
          </a:p>
        </p:txBody>
      </p:sp>
      <p:sp>
        <p:nvSpPr>
          <p:cNvPr id="3" name="Рисунок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a:t>Вставка рисунка</a:t>
            </a:r>
            <a:endParaRPr lang="ru-RU" noProof="0" dirty="0"/>
          </a:p>
        </p:txBody>
      </p:sp>
      <p:sp>
        <p:nvSpPr>
          <p:cNvPr id="4" name="Текст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a:t>Образец текста</a:t>
            </a:r>
          </a:p>
        </p:txBody>
      </p:sp>
      <p:sp>
        <p:nvSpPr>
          <p:cNvPr id="5" name="Дата 4"/>
          <p:cNvSpPr>
            <a:spLocks noGrp="1"/>
          </p:cNvSpPr>
          <p:nvPr>
            <p:ph type="dt" sz="half" idx="10"/>
          </p:nvPr>
        </p:nvSpPr>
        <p:spPr/>
        <p:txBody>
          <a:bodyPr/>
          <a:lstStyle/>
          <a:p>
            <a:fld id="{EDF33987-6305-4E2A-BF18-EF013ECE927B}" type="datetimeFigureOut">
              <a:rPr lang="ru-RU" noProof="0" smtClean="0"/>
              <a:t>29.01.2018</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t>‹#›</a:t>
            </a:fld>
            <a:endParaRPr lang="ru-RU" noProof="0"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ru-RU" noProof="0" dirty="0"/>
              <a:t>Образец заголовка</a:t>
            </a:r>
          </a:p>
        </p:txBody>
      </p:sp>
      <p:sp>
        <p:nvSpPr>
          <p:cNvPr id="3" name="Текст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
        <p:nvSpPr>
          <p:cNvPr id="4" name="Дата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ru-RU" noProof="0" smtClean="0"/>
              <a:pPr/>
              <a:t>29.01.2018</a:t>
            </a:fld>
            <a:endParaRPr lang="ru-RU" noProof="0" dirty="0"/>
          </a:p>
        </p:txBody>
      </p:sp>
      <p:sp>
        <p:nvSpPr>
          <p:cNvPr id="5" name="Нижний колонтитул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ru-RU" noProof="0" dirty="0"/>
          </a:p>
        </p:txBody>
      </p:sp>
      <p:sp>
        <p:nvSpPr>
          <p:cNvPr id="6" name="Номер слайда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1509" y="1607882"/>
            <a:ext cx="8981255" cy="2232248"/>
          </a:xfrm>
        </p:spPr>
        <p:txBody>
          <a:bodyPr/>
          <a:lstStyle/>
          <a:p>
            <a:pPr>
              <a:spcBef>
                <a:spcPts val="0"/>
              </a:spcBef>
            </a:pPr>
            <a:r>
              <a:rPr lang="en-US" b="1" dirty="0"/>
              <a:t>S&amp;T Development Strategies to Meet the Challenges of Emerging Technologies</a:t>
            </a:r>
            <a:endParaRPr lang="ru-RU" sz="4400" b="0" i="0" baseline="0" dirty="0">
              <a:solidFill>
                <a:srgbClr val="545454">
                  <a:lumMod val="50000"/>
                </a:srgbClr>
              </a:solidFill>
              <a:latin typeface="Century Gothic"/>
              <a:ea typeface="+mj-ea"/>
              <a:cs typeface="+mj-cs"/>
            </a:endParaRPr>
          </a:p>
        </p:txBody>
      </p:sp>
      <p:sp>
        <p:nvSpPr>
          <p:cNvPr id="3" name="Подзаголовок 2"/>
          <p:cNvSpPr>
            <a:spLocks noGrp="1"/>
          </p:cNvSpPr>
          <p:nvPr>
            <p:ph type="subTitle" idx="1"/>
          </p:nvPr>
        </p:nvSpPr>
        <p:spPr>
          <a:xfrm>
            <a:off x="278792" y="5085184"/>
            <a:ext cx="8623932" cy="1143000"/>
          </a:xfrm>
        </p:spPr>
        <p:txBody>
          <a:bodyPr/>
          <a:lstStyle/>
          <a:p>
            <a:r>
              <a:rPr lang="en-US" b="1" dirty="0"/>
              <a:t>Dr. Vladimir P. </a:t>
            </a:r>
            <a:r>
              <a:rPr lang="en-US" b="1" dirty="0" err="1"/>
              <a:t>Zavarukhin</a:t>
            </a:r>
            <a:r>
              <a:rPr lang="en-US" b="1" dirty="0"/>
              <a:t>, Director of the Institute for the Study of Science of the Russian Academy of Sciences (ISS RAS), Moscow, Russia, v.zavarukhin@issras.ru</a:t>
            </a:r>
            <a:endParaRPr lang="ru-RU" sz="2000" b="0" i="0" dirty="0">
              <a:solidFill>
                <a:srgbClr val="545454"/>
              </a:solidFill>
            </a:endParaRPr>
          </a:p>
        </p:txBody>
      </p:sp>
      <p:pic>
        <p:nvPicPr>
          <p:cNvPr id="1026" name="Picture 2" descr="ИПРАН Р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807" y="5157192"/>
            <a:ext cx="3376977" cy="864096"/>
          </a:xfrm>
          <a:prstGeom prst="rect">
            <a:avLst/>
          </a:prstGeom>
          <a:noFill/>
          <a:effectLst>
            <a:glow>
              <a:schemeClr val="accent1"/>
            </a:glow>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8792" y="262389"/>
            <a:ext cx="10640156" cy="646331"/>
          </a:xfrm>
          <a:prstGeom prst="rect">
            <a:avLst/>
          </a:prstGeom>
        </p:spPr>
        <p:txBody>
          <a:bodyPr wrap="square">
            <a:spAutoFit/>
          </a:bodyPr>
          <a:lstStyle/>
          <a:p>
            <a:r>
              <a:rPr lang="en-US" dirty="0"/>
              <a:t>International Conference on Reshaping Libraries</a:t>
            </a:r>
            <a:r>
              <a:rPr lang="en-US" dirty="0" smtClean="0"/>
              <a:t>:</a:t>
            </a:r>
            <a:r>
              <a:rPr lang="ru-RU" dirty="0" smtClean="0"/>
              <a:t> </a:t>
            </a:r>
            <a:r>
              <a:rPr lang="en-US" dirty="0" smtClean="0"/>
              <a:t>Emerging </a:t>
            </a:r>
            <a:r>
              <a:rPr lang="en-US" dirty="0"/>
              <a:t>Global Technologies and Trends</a:t>
            </a:r>
          </a:p>
          <a:p>
            <a:r>
              <a:rPr lang="en-US" dirty="0" smtClean="0"/>
              <a:t>February </a:t>
            </a:r>
            <a:r>
              <a:rPr lang="en-US" dirty="0"/>
              <a:t>1-3, 2018 | Jaipur, Rajasthan, India</a:t>
            </a:r>
            <a:endParaRPr lang="ru-RU" dirty="0"/>
          </a:p>
        </p:txBody>
      </p:sp>
      <p:pic>
        <p:nvPicPr>
          <p:cNvPr id="1027" name="Picture 3" descr="C:\Users\U\Desktop\au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955" y="44624"/>
            <a:ext cx="1550121" cy="1563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Desktop\220px-Russian_Federation_(orthographic_projection)_-_Crimea_dispute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668" y="1483099"/>
            <a:ext cx="3386061" cy="33860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Desktop\country-pointer-geo-location-russia-rf-russian-federation-35cbe9c9101c96f8-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974732" y="1779640"/>
            <a:ext cx="1339925" cy="133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C02FDA-E270-491B-91ED-B9B4A7A62333}"/>
              </a:ext>
            </a:extLst>
          </p:cNvPr>
          <p:cNvSpPr>
            <a:spLocks noGrp="1"/>
          </p:cNvSpPr>
          <p:nvPr>
            <p:ph type="title"/>
          </p:nvPr>
        </p:nvSpPr>
        <p:spPr/>
        <p:txBody>
          <a:bodyPr>
            <a:normAutofit/>
          </a:bodyPr>
          <a:lstStyle/>
          <a:p>
            <a:r>
              <a:rPr lang="en-US" sz="3600" dirty="0"/>
              <a:t>New technologies for </a:t>
            </a:r>
            <a:r>
              <a:rPr lang="ru-RU" sz="3600" dirty="0" smtClean="0"/>
              <a:t/>
            </a:r>
            <a:br>
              <a:rPr lang="ru-RU" sz="3600" dirty="0" smtClean="0"/>
            </a:br>
            <a:r>
              <a:rPr lang="en-US" sz="3600" dirty="0" smtClean="0"/>
              <a:t>dissemination </a:t>
            </a:r>
            <a:r>
              <a:rPr lang="en-US" sz="3600" dirty="0"/>
              <a:t>of S&amp;T results</a:t>
            </a:r>
            <a:endParaRPr lang="ru-RU" sz="3600" dirty="0"/>
          </a:p>
        </p:txBody>
      </p:sp>
      <p:sp>
        <p:nvSpPr>
          <p:cNvPr id="3" name="Объект 2">
            <a:extLst>
              <a:ext uri="{FF2B5EF4-FFF2-40B4-BE49-F238E27FC236}">
                <a16:creationId xmlns:a16="http://schemas.microsoft.com/office/drawing/2014/main" xmlns="" id="{7FB3D381-0194-4489-B985-9BBF1687419C}"/>
              </a:ext>
            </a:extLst>
          </p:cNvPr>
          <p:cNvSpPr>
            <a:spLocks noGrp="1"/>
          </p:cNvSpPr>
          <p:nvPr>
            <p:ph idx="1"/>
          </p:nvPr>
        </p:nvSpPr>
        <p:spPr>
          <a:xfrm>
            <a:off x="1217614" y="1828800"/>
            <a:ext cx="9753600" cy="4754562"/>
          </a:xfrm>
        </p:spPr>
        <p:txBody>
          <a:bodyPr>
            <a:normAutofit fontScale="77500" lnSpcReduction="20000"/>
          </a:bodyPr>
          <a:lstStyle/>
          <a:p>
            <a:pPr marL="45720" indent="0">
              <a:buNone/>
            </a:pPr>
            <a:r>
              <a:rPr lang="en-US" dirty="0"/>
              <a:t>Libraries around the world now strive to leverage new technologies to update service models in reference, instruction, and access service to meet their patrons’ point-of-need preferences in location, device choice, and information seeking behaviors. </a:t>
            </a:r>
          </a:p>
          <a:p>
            <a:pPr marL="45720" indent="0">
              <a:buNone/>
            </a:pPr>
            <a:r>
              <a:rPr lang="en-US" dirty="0"/>
              <a:t>Institute for the Study of Science of RAS:</a:t>
            </a:r>
          </a:p>
          <a:p>
            <a:r>
              <a:rPr lang="en-US" dirty="0"/>
              <a:t>develops models of applying composite, text and visual representation of information for promoting scientific and innovative activities, scientific knowledge as well as methods for promoting profiles of the Russian scientific organizations in the most popular social networks, </a:t>
            </a:r>
          </a:p>
          <a:p>
            <a:r>
              <a:rPr lang="en-US" dirty="0"/>
              <a:t>studies opportunities and methodologies of getting an effective feedback from potential audience in such social media. Information on publication activities of scientists and </a:t>
            </a:r>
            <a:r>
              <a:rPr lang="en-US" dirty="0" err="1"/>
              <a:t>scientometrics</a:t>
            </a:r>
            <a:r>
              <a:rPr lang="en-US" dirty="0"/>
              <a:t> are considered for such platforms as new source of information,</a:t>
            </a:r>
          </a:p>
          <a:p>
            <a:r>
              <a:rPr lang="en-US" dirty="0"/>
              <a:t>carries out a comparative analysis project of the efficiency of different types of social media, including public networks for communication (Relationship networks), networks for exchange of media content (Media sharing networks), networks for responses and reviews (Online reviews) and networks on interests (Interest-based networks).</a:t>
            </a:r>
            <a:endParaRPr lang="ru-RU" dirty="0"/>
          </a:p>
        </p:txBody>
      </p:sp>
      <p:pic>
        <p:nvPicPr>
          <p:cNvPr id="8194" name="Picture 2" descr="C:\Users\U\Desktop\8-technologies-1-smartph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40" y="188639"/>
            <a:ext cx="3096344" cy="153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31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274638"/>
            <a:ext cx="10801200" cy="1138138"/>
          </a:xfrm>
        </p:spPr>
        <p:txBody>
          <a:bodyPr>
            <a:normAutofit fontScale="90000"/>
          </a:bodyPr>
          <a:lstStyle/>
          <a:p>
            <a:pPr>
              <a:spcBef>
                <a:spcPts val="0"/>
              </a:spcBef>
            </a:pPr>
            <a:r>
              <a:rPr lang="en-US" dirty="0"/>
              <a:t>New technologies for dissemination of S&amp;T results</a:t>
            </a:r>
            <a:endParaRPr lang="ru-RU" sz="4000" i="0" baseline="0" dirty="0">
              <a:solidFill>
                <a:srgbClr val="545454">
                  <a:lumMod val="50000"/>
                </a:srgbClr>
              </a:solidFill>
              <a:latin typeface="Century Gothic"/>
            </a:endParaRPr>
          </a:p>
        </p:txBody>
      </p:sp>
      <p:sp>
        <p:nvSpPr>
          <p:cNvPr id="5" name="Прямоугольник 4"/>
          <p:cNvSpPr/>
          <p:nvPr/>
        </p:nvSpPr>
        <p:spPr>
          <a:xfrm>
            <a:off x="1547869" y="1628800"/>
            <a:ext cx="10009112" cy="369332"/>
          </a:xfrm>
          <a:prstGeom prst="rect">
            <a:avLst/>
          </a:prstGeom>
        </p:spPr>
        <p:txBody>
          <a:bodyPr wrap="square">
            <a:spAutoFit/>
          </a:bodyPr>
          <a:lstStyle/>
          <a:p>
            <a:r>
              <a:rPr lang="en-US" b="1" dirty="0"/>
              <a:t>Top mobile resources in Russia: applications vs browser, February 2017, </a:t>
            </a:r>
            <a:r>
              <a:rPr lang="en-US" b="1" dirty="0" err="1"/>
              <a:t>mln</a:t>
            </a:r>
            <a:r>
              <a:rPr lang="en-US" b="1" dirty="0"/>
              <a:t>. people</a:t>
            </a:r>
            <a:endParaRPr lang="ru-RU" dirty="0"/>
          </a:p>
        </p:txBody>
      </p:sp>
      <p:pic>
        <p:nvPicPr>
          <p:cNvPr id="6" name="Рисунок 5"/>
          <p:cNvPicPr/>
          <p:nvPr/>
        </p:nvPicPr>
        <p:blipFill rotWithShape="1">
          <a:blip r:embed="rId2">
            <a:extLst>
              <a:ext uri="{28A0092B-C50C-407E-A947-70E740481C1C}">
                <a14:useLocalDpi xmlns:a14="http://schemas.microsoft.com/office/drawing/2010/main" val="0"/>
              </a:ext>
            </a:extLst>
          </a:blip>
          <a:srcRect t="14910"/>
          <a:stretch/>
        </p:blipFill>
        <p:spPr bwMode="auto">
          <a:xfrm>
            <a:off x="1917948" y="1998132"/>
            <a:ext cx="7804125" cy="36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224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2AD4AA-D1A6-4C4C-BFFC-03890FCB42ED}"/>
              </a:ext>
            </a:extLst>
          </p:cNvPr>
          <p:cNvSpPr>
            <a:spLocks noGrp="1"/>
          </p:cNvSpPr>
          <p:nvPr>
            <p:ph type="title"/>
          </p:nvPr>
        </p:nvSpPr>
        <p:spPr/>
        <p:txBody>
          <a:bodyPr>
            <a:normAutofit/>
          </a:bodyPr>
          <a:lstStyle/>
          <a:p>
            <a:r>
              <a:rPr lang="en-US" sz="3600" dirty="0"/>
              <a:t>New technologies for </a:t>
            </a:r>
            <a:r>
              <a:rPr lang="ru-RU" sz="3600" dirty="0" smtClean="0"/>
              <a:t/>
            </a:r>
            <a:br>
              <a:rPr lang="ru-RU" sz="3600" dirty="0" smtClean="0"/>
            </a:br>
            <a:r>
              <a:rPr lang="en-US" sz="3600" dirty="0" smtClean="0"/>
              <a:t>dissemination </a:t>
            </a:r>
            <a:r>
              <a:rPr lang="en-US" sz="3600" dirty="0"/>
              <a:t>of S&amp;T results</a:t>
            </a:r>
            <a:endParaRPr lang="ru-RU" sz="3600" dirty="0"/>
          </a:p>
        </p:txBody>
      </p:sp>
      <p:sp>
        <p:nvSpPr>
          <p:cNvPr id="3" name="Объект 2">
            <a:extLst>
              <a:ext uri="{FF2B5EF4-FFF2-40B4-BE49-F238E27FC236}">
                <a16:creationId xmlns:a16="http://schemas.microsoft.com/office/drawing/2014/main" xmlns="" id="{D9696A7A-9AA6-4C06-A79A-93727592D32E}"/>
              </a:ext>
            </a:extLst>
          </p:cNvPr>
          <p:cNvSpPr>
            <a:spLocks noGrp="1"/>
          </p:cNvSpPr>
          <p:nvPr>
            <p:ph idx="1"/>
          </p:nvPr>
        </p:nvSpPr>
        <p:spPr/>
        <p:txBody>
          <a:bodyPr>
            <a:normAutofit fontScale="92500" lnSpcReduction="20000"/>
          </a:bodyPr>
          <a:lstStyle/>
          <a:p>
            <a:pPr marL="45720" indent="0">
              <a:buNone/>
            </a:pPr>
            <a:r>
              <a:rPr lang="en-US" dirty="0"/>
              <a:t>In 2017 ISS RAS </a:t>
            </a:r>
          </a:p>
          <a:p>
            <a:r>
              <a:rPr lang="en-US" dirty="0"/>
              <a:t>studied the requirements and effectiveness of drawing attention to the Russian science through social platforms, evaluated what platforms are the best for science promoters and what technologies are necessary to start introduction of popular scientific multimedia projects to the sphere of Social Media, </a:t>
            </a:r>
          </a:p>
          <a:p>
            <a:r>
              <a:rPr lang="en-US" dirty="0"/>
              <a:t>developed ways of integration of the ready models of popular scientific projects already realized at the Institute (for example, digital TV channel about Russian science - Science-tv.ru, different types of information and analytical digests) into the largest in Russia social networks. </a:t>
            </a:r>
          </a:p>
          <a:p>
            <a:pPr marL="45720" indent="0">
              <a:buNone/>
            </a:pPr>
            <a:r>
              <a:rPr lang="en-US" dirty="0"/>
              <a:t>The research conducted earlier in ISS RAS have confirmed still insufficient coverage of activities of the Russian scientists in social media platforms.</a:t>
            </a:r>
            <a:endParaRPr lang="ru-RU" dirty="0"/>
          </a:p>
        </p:txBody>
      </p:sp>
      <p:pic>
        <p:nvPicPr>
          <p:cNvPr id="9218" name="Picture 2" descr="C:\Users\U\Desktop\android-develop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780" y="188639"/>
            <a:ext cx="2448272" cy="208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C80B94-DE4D-405C-8DAC-00144040B2CB}"/>
              </a:ext>
            </a:extLst>
          </p:cNvPr>
          <p:cNvSpPr>
            <a:spLocks noGrp="1"/>
          </p:cNvSpPr>
          <p:nvPr>
            <p:ph type="title"/>
          </p:nvPr>
        </p:nvSpPr>
        <p:spPr/>
        <p:txBody>
          <a:bodyPr/>
          <a:lstStyle/>
          <a:p>
            <a:r>
              <a:rPr lang="en-US" dirty="0"/>
              <a:t>Social networks</a:t>
            </a:r>
            <a:endParaRPr lang="ru-RU" dirty="0"/>
          </a:p>
        </p:txBody>
      </p:sp>
      <p:sp>
        <p:nvSpPr>
          <p:cNvPr id="3" name="Объект 2">
            <a:extLst>
              <a:ext uri="{FF2B5EF4-FFF2-40B4-BE49-F238E27FC236}">
                <a16:creationId xmlns:a16="http://schemas.microsoft.com/office/drawing/2014/main" xmlns="" id="{FE436F11-82D8-4693-8D5B-8B3EF6A0B3CB}"/>
              </a:ext>
            </a:extLst>
          </p:cNvPr>
          <p:cNvSpPr>
            <a:spLocks noGrp="1"/>
          </p:cNvSpPr>
          <p:nvPr>
            <p:ph idx="1"/>
          </p:nvPr>
        </p:nvSpPr>
        <p:spPr/>
        <p:txBody>
          <a:bodyPr>
            <a:normAutofit fontScale="92500" lnSpcReduction="20000"/>
          </a:bodyPr>
          <a:lstStyle/>
          <a:p>
            <a:r>
              <a:rPr lang="en-US" dirty="0"/>
              <a:t>More than 100 000 social networks are now registered in the Internet</a:t>
            </a:r>
          </a:p>
          <a:p>
            <a:r>
              <a:rPr lang="en-US" dirty="0"/>
              <a:t>In Russia no more than 50 electronic media platforms are widely known</a:t>
            </a:r>
          </a:p>
          <a:p>
            <a:r>
              <a:rPr lang="en-US" dirty="0"/>
              <a:t>Practically all these social media can be referred to as Relationship networks group – public networks for communication and maintaining mini-websites. </a:t>
            </a:r>
          </a:p>
          <a:p>
            <a:r>
              <a:rPr lang="en-US" dirty="0"/>
              <a:t>Media sharing networks are also registered in media space – they are social networks for exchange of media content (Flickr, YouTube, Snapchat, Instagram). </a:t>
            </a:r>
          </a:p>
          <a:p>
            <a:r>
              <a:rPr lang="en-US" dirty="0"/>
              <a:t>Online reviews unite users of one general geolocation and local business  (Foursquare, Yelp). The most known one in Russia are Uber and TripAdvisor a well the Russian service of comparison of cost and characteristics of goods - Yandex Market.</a:t>
            </a:r>
            <a:endParaRPr lang="ru-RU" dirty="0"/>
          </a:p>
        </p:txBody>
      </p:sp>
      <p:pic>
        <p:nvPicPr>
          <p:cNvPr id="10242" name="Picture 2" descr="C:\Users\U\Desktop\social-networ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070" y="44624"/>
            <a:ext cx="2231013" cy="191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634678"/>
            <a:ext cx="10801200" cy="778098"/>
          </a:xfrm>
        </p:spPr>
        <p:txBody>
          <a:bodyPr>
            <a:normAutofit fontScale="90000"/>
          </a:bodyPr>
          <a:lstStyle/>
          <a:p>
            <a:pPr>
              <a:spcBef>
                <a:spcPts val="0"/>
              </a:spcBef>
            </a:pPr>
            <a:r>
              <a:rPr lang="en-US" dirty="0"/>
              <a:t>specialized social networks </a:t>
            </a:r>
            <a:r>
              <a:rPr lang="ru-RU" dirty="0" smtClean="0"/>
              <a:t/>
            </a:r>
            <a:br>
              <a:rPr lang="ru-RU" dirty="0" smtClean="0"/>
            </a:br>
            <a:r>
              <a:rPr lang="en-US" dirty="0" smtClean="0"/>
              <a:t>for </a:t>
            </a:r>
            <a:r>
              <a:rPr lang="en-US" dirty="0"/>
              <a:t>scientists</a:t>
            </a:r>
            <a:endParaRPr lang="ru-RU" sz="4000" i="0" baseline="0" dirty="0">
              <a:solidFill>
                <a:srgbClr val="545454">
                  <a:lumMod val="50000"/>
                </a:srgbClr>
              </a:solidFill>
              <a:latin typeface="Century Gothic"/>
            </a:endParaRPr>
          </a:p>
        </p:txBody>
      </p:sp>
      <p:sp>
        <p:nvSpPr>
          <p:cNvPr id="5" name="Прямоугольник 4"/>
          <p:cNvSpPr/>
          <p:nvPr/>
        </p:nvSpPr>
        <p:spPr>
          <a:xfrm>
            <a:off x="837828" y="1412776"/>
            <a:ext cx="10009112" cy="4801314"/>
          </a:xfrm>
          <a:prstGeom prst="rect">
            <a:avLst/>
          </a:prstGeom>
        </p:spPr>
        <p:txBody>
          <a:bodyPr wrap="square">
            <a:spAutoFit/>
          </a:bodyPr>
          <a:lstStyle/>
          <a:p>
            <a:r>
              <a:rPr lang="en-US" dirty="0"/>
              <a:t>1. </a:t>
            </a:r>
            <a:r>
              <a:rPr lang="en-US" i="1" dirty="0" err="1"/>
              <a:t>SciPeople</a:t>
            </a:r>
            <a:r>
              <a:rPr lang="en-US" i="1" dirty="0"/>
              <a:t> scientific network</a:t>
            </a:r>
            <a:r>
              <a:rPr lang="en-US" dirty="0"/>
              <a:t> (http://scipeople.ru/) has been launched in 2009 and for today, according to the website statistics, it has 51170 registered scientists, 9546 groups and 6 official groups.</a:t>
            </a:r>
            <a:endParaRPr lang="ru-RU" dirty="0"/>
          </a:p>
          <a:p>
            <a:endParaRPr lang="ru-RU" dirty="0"/>
          </a:p>
          <a:p>
            <a:r>
              <a:rPr lang="en-US" dirty="0"/>
              <a:t>2. </a:t>
            </a:r>
            <a:r>
              <a:rPr lang="en-US" i="1" dirty="0"/>
              <a:t>Scientists of Russia</a:t>
            </a:r>
            <a:r>
              <a:rPr lang="en-US" dirty="0"/>
              <a:t> - </a:t>
            </a:r>
            <a:r>
              <a:rPr lang="en-US" u="sng" dirty="0"/>
              <a:t>https://russian-scientists.ru/</a:t>
            </a:r>
            <a:r>
              <a:rPr lang="en-US" dirty="0"/>
              <a:t> - is developed by the Russian Academy of Natural Sciences.</a:t>
            </a:r>
            <a:endParaRPr lang="ru-RU" dirty="0"/>
          </a:p>
          <a:p>
            <a:endParaRPr lang="ru-RU" dirty="0"/>
          </a:p>
          <a:p>
            <a:r>
              <a:rPr lang="en-US" dirty="0"/>
              <a:t>3. </a:t>
            </a:r>
            <a:r>
              <a:rPr lang="en-US" i="1" dirty="0" err="1"/>
              <a:t>Habrakhabr</a:t>
            </a:r>
            <a:r>
              <a:rPr lang="en-US" dirty="0"/>
              <a:t> - https://habrahabr.ru/. The subject of the project covers information technologies, business and Internet. The focus is made on IT developments and programming.</a:t>
            </a:r>
            <a:endParaRPr lang="ru-RU" dirty="0"/>
          </a:p>
          <a:p>
            <a:endParaRPr lang="ru-RU" dirty="0"/>
          </a:p>
          <a:p>
            <a:r>
              <a:rPr lang="en-US" dirty="0"/>
              <a:t>4. </a:t>
            </a:r>
            <a:r>
              <a:rPr lang="en-US" i="1" dirty="0" err="1"/>
              <a:t>Scientbook</a:t>
            </a:r>
            <a:r>
              <a:rPr lang="en-US" i="1" dirty="0"/>
              <a:t> scientific and information social network</a:t>
            </a:r>
            <a:r>
              <a:rPr lang="en-US" dirty="0"/>
              <a:t> - http://scientbook.com - was launched in 2012.</a:t>
            </a:r>
            <a:endParaRPr lang="ru-RU" dirty="0"/>
          </a:p>
          <a:p>
            <a:endParaRPr lang="ru-RU" dirty="0"/>
          </a:p>
          <a:p>
            <a:r>
              <a:rPr lang="en-US" dirty="0"/>
              <a:t>5. </a:t>
            </a:r>
            <a:r>
              <a:rPr lang="en-US" i="1" dirty="0"/>
              <a:t>Scientific information space of </a:t>
            </a:r>
            <a:r>
              <a:rPr lang="en-US" i="1" dirty="0" err="1"/>
              <a:t>Sotsionet</a:t>
            </a:r>
            <a:r>
              <a:rPr lang="en-US" dirty="0"/>
              <a:t> - https://socionet.ru. The project is one of the first examples of the Russian participation in the development of international social networks for scientists.</a:t>
            </a:r>
            <a:endParaRPr lang="ru-RU" dirty="0"/>
          </a:p>
        </p:txBody>
      </p:sp>
      <p:pic>
        <p:nvPicPr>
          <p:cNvPr id="11266" name="Picture 2" descr="C:\Users\U\Desktop\10573825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503" y="8241"/>
            <a:ext cx="2518573" cy="136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5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063BA0-2CD2-462F-A070-88D60ED620A8}"/>
              </a:ext>
            </a:extLst>
          </p:cNvPr>
          <p:cNvSpPr>
            <a:spLocks noGrp="1"/>
          </p:cNvSpPr>
          <p:nvPr>
            <p:ph type="title"/>
          </p:nvPr>
        </p:nvSpPr>
        <p:spPr/>
        <p:txBody>
          <a:bodyPr>
            <a:normAutofit/>
          </a:bodyPr>
          <a:lstStyle/>
          <a:p>
            <a:r>
              <a:rPr lang="en-US" sz="3600" dirty="0"/>
              <a:t>new model of social </a:t>
            </a:r>
            <a:r>
              <a:rPr lang="ru-RU" sz="3600" dirty="0" smtClean="0"/>
              <a:t/>
            </a:r>
            <a:br>
              <a:rPr lang="ru-RU" sz="3600" dirty="0" smtClean="0"/>
            </a:br>
            <a:r>
              <a:rPr lang="en-US" sz="3600" dirty="0" smtClean="0"/>
              <a:t>network </a:t>
            </a:r>
            <a:r>
              <a:rPr lang="en-US" sz="3600" dirty="0"/>
              <a:t>for scientists</a:t>
            </a:r>
            <a:endParaRPr lang="ru-RU" sz="3600" dirty="0"/>
          </a:p>
        </p:txBody>
      </p:sp>
      <p:sp>
        <p:nvSpPr>
          <p:cNvPr id="3" name="Объект 2">
            <a:extLst>
              <a:ext uri="{FF2B5EF4-FFF2-40B4-BE49-F238E27FC236}">
                <a16:creationId xmlns:a16="http://schemas.microsoft.com/office/drawing/2014/main" xmlns="" id="{981645F1-BFE1-4EFA-977C-8B5EE869EB3E}"/>
              </a:ext>
            </a:extLst>
          </p:cNvPr>
          <p:cNvSpPr>
            <a:spLocks noGrp="1"/>
          </p:cNvSpPr>
          <p:nvPr>
            <p:ph idx="1"/>
          </p:nvPr>
        </p:nvSpPr>
        <p:spPr/>
        <p:txBody>
          <a:bodyPr>
            <a:normAutofit fontScale="92500" lnSpcReduction="10000"/>
          </a:bodyPr>
          <a:lstStyle/>
          <a:p>
            <a:r>
              <a:rPr lang="en-US" dirty="0"/>
              <a:t>In the new model of social network for scientists it is expected to inform users online about Russian research and researchers, their publication activities in form of an illustrative digest adapted for the work in Facebook and Instagram. </a:t>
            </a:r>
          </a:p>
          <a:p>
            <a:r>
              <a:rPr lang="en-US" dirty="0"/>
              <a:t>Adding materials into a news line of a social network is based on a daily monitoring of new publications in the Web of Science/Scopus/RSCI. </a:t>
            </a:r>
          </a:p>
          <a:p>
            <a:r>
              <a:rPr lang="en-US" dirty="0"/>
              <a:t>A search for and selection of the most interesting articles in the open media space, preparation of short summaries for them. Ready material for posting in a news line of a social network includes the most compressed review of an article, name of the author, his scientific title and place of work, reference to the full text of the article as well as a thematic illustration and infographics, dynamics of publication activities of Russian scientists.</a:t>
            </a:r>
            <a:endParaRPr lang="ru-RU" dirty="0"/>
          </a:p>
        </p:txBody>
      </p:sp>
      <p:pic>
        <p:nvPicPr>
          <p:cNvPr id="12290" name="Picture 2" descr="C:\Users\U\Desktop\b754db826bca2675bc3673d601d9961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486" y="82724"/>
            <a:ext cx="3227606" cy="169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9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274638"/>
            <a:ext cx="10801200" cy="1138138"/>
          </a:xfrm>
        </p:spPr>
        <p:txBody>
          <a:bodyPr>
            <a:normAutofit fontScale="90000"/>
          </a:bodyPr>
          <a:lstStyle/>
          <a:p>
            <a:pPr>
              <a:spcBef>
                <a:spcPts val="0"/>
              </a:spcBef>
            </a:pPr>
            <a:r>
              <a:rPr lang="en-US" dirty="0"/>
              <a:t>new model of social network for scientists</a:t>
            </a:r>
            <a:endParaRPr lang="ru-RU" sz="4000" i="0" baseline="0" dirty="0">
              <a:solidFill>
                <a:srgbClr val="545454">
                  <a:lumMod val="50000"/>
                </a:srgbClr>
              </a:solidFill>
              <a:latin typeface="Century Gothic"/>
            </a:endParaRPr>
          </a:p>
        </p:txBody>
      </p:sp>
      <p:pic>
        <p:nvPicPr>
          <p:cNvPr id="6" name="Рисунок 5" descr="F:\Отчет декабрь 2017\рисунки\Pict64.jpg"/>
          <p:cNvPicPr/>
          <p:nvPr/>
        </p:nvPicPr>
        <p:blipFill>
          <a:blip r:embed="rId2">
            <a:extLst>
              <a:ext uri="{28A0092B-C50C-407E-A947-70E740481C1C}">
                <a14:useLocalDpi xmlns:a14="http://schemas.microsoft.com/office/drawing/2010/main" val="0"/>
              </a:ext>
            </a:extLst>
          </a:blip>
          <a:srcRect/>
          <a:stretch>
            <a:fillRect/>
          </a:stretch>
        </p:blipFill>
        <p:spPr bwMode="auto">
          <a:xfrm>
            <a:off x="6094412" y="1728977"/>
            <a:ext cx="5562600" cy="3448050"/>
          </a:xfrm>
          <a:prstGeom prst="rect">
            <a:avLst/>
          </a:prstGeom>
          <a:noFill/>
          <a:ln>
            <a:noFill/>
          </a:ln>
        </p:spPr>
      </p:pic>
      <p:pic>
        <p:nvPicPr>
          <p:cNvPr id="7" name="Рисунок 6" descr="F:\Отчет декабрь 2017\рисунки\Pict63.jpg"/>
          <p:cNvPicPr/>
          <p:nvPr/>
        </p:nvPicPr>
        <p:blipFill>
          <a:blip r:embed="rId3">
            <a:extLst>
              <a:ext uri="{28A0092B-C50C-407E-A947-70E740481C1C}">
                <a14:useLocalDpi xmlns:a14="http://schemas.microsoft.com/office/drawing/2010/main" val="0"/>
              </a:ext>
            </a:extLst>
          </a:blip>
          <a:srcRect/>
          <a:stretch>
            <a:fillRect/>
          </a:stretch>
        </p:blipFill>
        <p:spPr bwMode="auto">
          <a:xfrm>
            <a:off x="406335" y="1916832"/>
            <a:ext cx="5760085" cy="3065780"/>
          </a:xfrm>
          <a:prstGeom prst="rect">
            <a:avLst/>
          </a:prstGeom>
          <a:noFill/>
          <a:ln>
            <a:noFill/>
          </a:ln>
        </p:spPr>
      </p:pic>
    </p:spTree>
    <p:extLst>
      <p:ext uri="{BB962C8B-B14F-4D97-AF65-F5344CB8AC3E}">
        <p14:creationId xmlns:p14="http://schemas.microsoft.com/office/powerpoint/2010/main" val="11445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274638"/>
            <a:ext cx="10801200" cy="778098"/>
          </a:xfrm>
        </p:spPr>
        <p:txBody>
          <a:bodyPr>
            <a:normAutofit/>
          </a:bodyPr>
          <a:lstStyle/>
          <a:p>
            <a:r>
              <a:rPr lang="en-US" dirty="0"/>
              <a:t>Conclusion</a:t>
            </a:r>
            <a:endParaRPr lang="ru-RU" dirty="0"/>
          </a:p>
        </p:txBody>
      </p:sp>
      <p:sp>
        <p:nvSpPr>
          <p:cNvPr id="3" name="Прямоугольник 2"/>
          <p:cNvSpPr/>
          <p:nvPr/>
        </p:nvSpPr>
        <p:spPr>
          <a:xfrm>
            <a:off x="693812" y="1340768"/>
            <a:ext cx="10873208" cy="5355312"/>
          </a:xfrm>
          <a:prstGeom prst="rect">
            <a:avLst/>
          </a:prstGeom>
        </p:spPr>
        <p:txBody>
          <a:bodyPr wrap="square">
            <a:spAutoFit/>
          </a:bodyPr>
          <a:lstStyle/>
          <a:p>
            <a:r>
              <a:rPr lang="en-US" dirty="0"/>
              <a:t>Creation of an efficient system of communication in science, </a:t>
            </a:r>
            <a:r>
              <a:rPr lang="ru-RU" dirty="0" smtClean="0"/>
              <a:t/>
            </a:r>
            <a:br>
              <a:rPr lang="ru-RU" dirty="0" smtClean="0"/>
            </a:br>
            <a:r>
              <a:rPr lang="en-US" dirty="0" smtClean="0"/>
              <a:t>technologies </a:t>
            </a:r>
            <a:r>
              <a:rPr lang="en-US" dirty="0"/>
              <a:t>and innovations is of primary importance. </a:t>
            </a:r>
            <a:endParaRPr lang="ru-RU" dirty="0"/>
          </a:p>
          <a:p>
            <a:endParaRPr lang="ru-RU" dirty="0"/>
          </a:p>
          <a:p>
            <a:r>
              <a:rPr lang="en-US" dirty="0"/>
              <a:t>It is necessary to create mechanisms for the detection and updating major challenges caused by emerging technologies, develop and approve complex scientific and technological programs and projects that include all stages of the innovation cycle: from obtaining new fundamental knowledge towards its practical implementation, creation of technologies, products and services, and their introduction into the market.</a:t>
            </a:r>
            <a:endParaRPr lang="ru-RU" dirty="0"/>
          </a:p>
          <a:p>
            <a:endParaRPr lang="ru-RU" dirty="0"/>
          </a:p>
          <a:p>
            <a:r>
              <a:rPr lang="en-US" dirty="0"/>
              <a:t>The approach and models proposed in the case study of the Russian Institute for the Study of Science in applying composite, text and visual representation of information for promoting scientific and innovative activities and scientific knowledge as well as profiles of scientific organizations in popular social networks with the use of relative information on publication activities of scientists and </a:t>
            </a:r>
            <a:r>
              <a:rPr lang="en-US" dirty="0" err="1"/>
              <a:t>scientometrics</a:t>
            </a:r>
            <a:r>
              <a:rPr lang="en-US" dirty="0"/>
              <a:t> would be of interest for S&amp;T libraries, scientist and scientific community in general as well as of governments.</a:t>
            </a:r>
          </a:p>
          <a:p>
            <a:endParaRPr lang="en-US" dirty="0"/>
          </a:p>
          <a:p>
            <a:r>
              <a:rPr lang="en-US" u="sng" dirty="0"/>
              <a:t>Recommendation for libraries: </a:t>
            </a:r>
            <a:r>
              <a:rPr lang="en-US" dirty="0"/>
              <a:t>if a library wants to be modern and focused on the user, if it wants to attract new users and not to lose old ones it has to pay serious attention to social media and work in them.</a:t>
            </a:r>
            <a:endParaRPr lang="ru-RU" dirty="0"/>
          </a:p>
        </p:txBody>
      </p:sp>
      <p:pic>
        <p:nvPicPr>
          <p:cNvPr id="13314" name="Picture 2" descr="C:\Users\U\Desktop\checkered-flags-icon 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772" y="67722"/>
            <a:ext cx="2654601" cy="199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8765230" cy="778098"/>
          </a:xfrm>
        </p:spPr>
        <p:txBody>
          <a:bodyPr>
            <a:normAutofit fontScale="90000"/>
          </a:bodyPr>
          <a:lstStyle/>
          <a:p>
            <a:pPr>
              <a:spcBef>
                <a:spcPts val="0"/>
              </a:spcBef>
            </a:pPr>
            <a:r>
              <a:rPr lang="en-US" dirty="0">
                <a:solidFill>
                  <a:srgbClr val="545454">
                    <a:lumMod val="50000"/>
                  </a:srgbClr>
                </a:solidFill>
              </a:rPr>
              <a:t>Strategic planning documents</a:t>
            </a:r>
            <a:endParaRPr lang="ru-RU" sz="4000" b="0" i="0" baseline="0" dirty="0">
              <a:solidFill>
                <a:srgbClr val="545454">
                  <a:lumMod val="50000"/>
                </a:srgbClr>
              </a:solidFill>
              <a:latin typeface="Century Gothic"/>
              <a:ea typeface="+mj-ea"/>
              <a:cs typeface="+mj-cs"/>
            </a:endParaRPr>
          </a:p>
        </p:txBody>
      </p:sp>
      <p:sp>
        <p:nvSpPr>
          <p:cNvPr id="4" name="Заголовок 1"/>
          <p:cNvSpPr txBox="1">
            <a:spLocks/>
          </p:cNvSpPr>
          <p:nvPr/>
        </p:nvSpPr>
        <p:spPr>
          <a:xfrm>
            <a:off x="645658" y="3068960"/>
            <a:ext cx="9577064" cy="3456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spcBef>
                <a:spcPts val="0"/>
              </a:spcBef>
            </a:pPr>
            <a:r>
              <a:rPr lang="en-US" sz="1800" u="sng" cap="none" dirty="0"/>
              <a:t>The necessity of the S&amp;TD Strategy</a:t>
            </a:r>
            <a:r>
              <a:rPr lang="en-US" sz="1800" cap="none" dirty="0"/>
              <a:t>: </a:t>
            </a:r>
          </a:p>
          <a:p>
            <a:pPr>
              <a:spcBef>
                <a:spcPts val="0"/>
              </a:spcBef>
            </a:pPr>
            <a:endParaRPr lang="en-US" sz="500" cap="none" dirty="0"/>
          </a:p>
          <a:p>
            <a:pPr>
              <a:spcBef>
                <a:spcPts val="0"/>
              </a:spcBef>
            </a:pPr>
            <a:r>
              <a:rPr lang="en-US" sz="1800" cap="none" dirty="0"/>
              <a:t>Despite substantial contribution of Russia to the world S&amp;T breakthroughs it is still faced with problem of unresponsiveness of the economy and society to innovations what hinders practical application of R&amp;D results – the share of innovative products in general output is just 8-9 per cent, investment in intangible assets is 3-10 times lower than in the leading countries.</a:t>
            </a:r>
          </a:p>
          <a:p>
            <a:pPr>
              <a:spcBef>
                <a:spcPts val="0"/>
              </a:spcBef>
            </a:pPr>
            <a:endParaRPr lang="en-US" sz="1200" cap="none" dirty="0"/>
          </a:p>
          <a:p>
            <a:pPr>
              <a:spcBef>
                <a:spcPts val="0"/>
              </a:spcBef>
            </a:pPr>
            <a:r>
              <a:rPr lang="en-US" sz="1800" cap="none" dirty="0"/>
              <a:t>In spite of the available potential and competitive advantages of the Russian science, negative factors and trends (including weak interaction between R&amp;D sector and industry and lack of co-ordination between S&amp;T priorities and supporting tools at national, regional, industry and corporate levels) do not allow the creation of value-added chains of high-tech products and services to ensure maximum multiplicative application effect of the created technologies.</a:t>
            </a:r>
          </a:p>
        </p:txBody>
      </p:sp>
      <p:sp>
        <p:nvSpPr>
          <p:cNvPr id="5" name="TextBox 4">
            <a:extLst>
              <a:ext uri="{FF2B5EF4-FFF2-40B4-BE49-F238E27FC236}">
                <a16:creationId xmlns:a16="http://schemas.microsoft.com/office/drawing/2014/main" xmlns="" id="{FB177318-A7EF-458C-8704-6C942851440C}"/>
              </a:ext>
            </a:extLst>
          </p:cNvPr>
          <p:cNvSpPr txBox="1"/>
          <p:nvPr/>
        </p:nvSpPr>
        <p:spPr>
          <a:xfrm>
            <a:off x="689792" y="1268760"/>
            <a:ext cx="10208479" cy="1089529"/>
          </a:xfrm>
          <a:prstGeom prst="rect">
            <a:avLst/>
          </a:prstGeom>
          <a:noFill/>
        </p:spPr>
        <p:txBody>
          <a:bodyPr wrap="square" rtlCol="0">
            <a:spAutoFit/>
          </a:bodyPr>
          <a:lstStyle/>
          <a:p>
            <a:pPr>
              <a:lnSpc>
                <a:spcPct val="90000"/>
              </a:lnSpc>
            </a:pPr>
            <a:r>
              <a:rPr lang="en-US" dirty="0"/>
              <a:t>Several strategic planning policy documents were issued to meet grand challenged facing the society, economy, and public administration in Russia: the Strategy of Social and Economic Development, the Strategy of National Security of the Russian Federation and other strategic documents.</a:t>
            </a:r>
          </a:p>
        </p:txBody>
      </p:sp>
      <p:sp>
        <p:nvSpPr>
          <p:cNvPr id="10" name="TextBox 9">
            <a:extLst>
              <a:ext uri="{FF2B5EF4-FFF2-40B4-BE49-F238E27FC236}">
                <a16:creationId xmlns:a16="http://schemas.microsoft.com/office/drawing/2014/main" xmlns="" id="{7BC884E0-1F13-48F4-B284-88E0B9D809B2}"/>
              </a:ext>
            </a:extLst>
          </p:cNvPr>
          <p:cNvSpPr txBox="1"/>
          <p:nvPr/>
        </p:nvSpPr>
        <p:spPr>
          <a:xfrm>
            <a:off x="645658" y="2410191"/>
            <a:ext cx="11017223" cy="840230"/>
          </a:xfrm>
          <a:prstGeom prst="rect">
            <a:avLst/>
          </a:prstGeom>
          <a:noFill/>
        </p:spPr>
        <p:txBody>
          <a:bodyPr wrap="square" rtlCol="0">
            <a:spAutoFit/>
          </a:bodyPr>
          <a:lstStyle/>
          <a:p>
            <a:pPr>
              <a:lnSpc>
                <a:spcPct val="90000"/>
              </a:lnSpc>
            </a:pPr>
            <a:r>
              <a:rPr lang="en-US" dirty="0"/>
              <a:t>The main strategic policy document defining priority vectors for the coming 10-15 years for creating new knowledge and technologies to revive economic growth is the </a:t>
            </a:r>
            <a:r>
              <a:rPr lang="en-US" b="1" dirty="0"/>
              <a:t>Scientific and Technological Development Strategy of the Russian Federation (S&amp;TD Strategy). </a:t>
            </a:r>
          </a:p>
        </p:txBody>
      </p:sp>
      <p:pic>
        <p:nvPicPr>
          <p:cNvPr id="3074" name="Picture 2" descr="C:\Users\U\Desktop\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780" y="213148"/>
            <a:ext cx="2732202" cy="136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8765230" cy="778098"/>
          </a:xfrm>
        </p:spPr>
        <p:txBody>
          <a:bodyPr>
            <a:normAutofit fontScale="90000"/>
          </a:bodyPr>
          <a:lstStyle/>
          <a:p>
            <a:pPr>
              <a:spcBef>
                <a:spcPts val="0"/>
              </a:spcBef>
            </a:pPr>
            <a:r>
              <a:rPr lang="en-US" dirty="0">
                <a:solidFill>
                  <a:srgbClr val="545454">
                    <a:lumMod val="50000"/>
                  </a:srgbClr>
                </a:solidFill>
              </a:rPr>
              <a:t>Strategic planning documents</a:t>
            </a:r>
            <a:endParaRPr lang="ru-RU" sz="4000" b="0" i="0" baseline="0" dirty="0">
              <a:solidFill>
                <a:srgbClr val="545454">
                  <a:lumMod val="50000"/>
                </a:srgbClr>
              </a:solidFill>
              <a:latin typeface="Century Gothic"/>
              <a:ea typeface="+mj-ea"/>
              <a:cs typeface="+mj-cs"/>
            </a:endParaRPr>
          </a:p>
        </p:txBody>
      </p:sp>
      <p:sp>
        <p:nvSpPr>
          <p:cNvPr id="3" name="Объект 2"/>
          <p:cNvSpPr>
            <a:spLocks noGrp="1"/>
          </p:cNvSpPr>
          <p:nvPr>
            <p:ph idx="1"/>
          </p:nvPr>
        </p:nvSpPr>
        <p:spPr>
          <a:xfrm>
            <a:off x="693812" y="2302830"/>
            <a:ext cx="10424503" cy="4294521"/>
          </a:xfrm>
        </p:spPr>
        <p:txBody>
          <a:bodyPr>
            <a:normAutofit fontScale="92500" lnSpcReduction="10000"/>
          </a:bodyPr>
          <a:lstStyle/>
          <a:p>
            <a:r>
              <a:rPr lang="en-US" sz="1500" dirty="0"/>
              <a:t>1st.) the transition to advanced digital, intelligent production technologies, robotic systems, new materials and design methods, the creation of systems for processing large amounts of data, machine learning and artificial intelligence;</a:t>
            </a:r>
          </a:p>
          <a:p>
            <a:r>
              <a:rPr lang="en-US" sz="1500" dirty="0"/>
              <a:t>2nd.) the transition to environmentally friendly and resource-saving energy, increasing the efficiency of extraction and deep processing of hydrocarbon raw materials, means of transportation and storage of power;</a:t>
            </a:r>
          </a:p>
          <a:p>
            <a:r>
              <a:rPr lang="en-US" sz="1500" dirty="0"/>
              <a:t>3rd.) the transition to personalized medicine, high-tech health care and health saving technologies;</a:t>
            </a:r>
          </a:p>
          <a:p>
            <a:r>
              <a:rPr lang="en-US" sz="1500" dirty="0"/>
              <a:t>4th.) the transition to highly productive and environmentally safe farming and aqua farming, storage and efficient processing of agricultural products, creation of safe and high-quality foods;</a:t>
            </a:r>
            <a:endParaRPr lang="ru-RU" sz="1500" dirty="0"/>
          </a:p>
          <a:p>
            <a:r>
              <a:rPr lang="en-US" sz="1500" dirty="0"/>
              <a:t>5th.) the counteraction against technogenic, </a:t>
            </a:r>
            <a:r>
              <a:rPr lang="en-US" sz="1500" dirty="0" err="1"/>
              <a:t>biogenous</a:t>
            </a:r>
            <a:r>
              <a:rPr lang="en-US" sz="1500" dirty="0"/>
              <a:t>, sociocultural threats, terrorism, ideological extremism, cyber threats and other hazards to the society, economy and state;</a:t>
            </a:r>
            <a:endParaRPr lang="ru-RU" sz="1500" dirty="0"/>
          </a:p>
          <a:p>
            <a:r>
              <a:rPr lang="en-US" sz="1500" dirty="0"/>
              <a:t>6th.) the connectivity of the territory of the Russian Federation through the creation of intelligent transport and telecommunications systems, development and use of outer and air space, the World Ocean, the Arctic and Antarctic Regions;</a:t>
            </a:r>
            <a:endParaRPr lang="ru-RU" sz="1500" dirty="0"/>
          </a:p>
          <a:p>
            <a:r>
              <a:rPr lang="en-US" sz="1500" dirty="0"/>
              <a:t>7th.) the effective response by the Russian society to major challenges, with due regard to the interaction of man and nature, man and technologies, social institutions at the present stage of global development, including the application of methods of social sciences and humanities.</a:t>
            </a:r>
            <a:endParaRPr lang="ru-RU" sz="1500" dirty="0"/>
          </a:p>
          <a:p>
            <a:pPr>
              <a:buClr>
                <a:srgbClr val="545454"/>
              </a:buClr>
              <a:buFont typeface="Arial"/>
              <a:buChar char="•"/>
            </a:pPr>
            <a:endParaRPr lang="ru-RU" sz="2400" b="0" i="0" dirty="0">
              <a:solidFill>
                <a:srgbClr val="545454"/>
              </a:solidFill>
              <a:latin typeface="Century Gothic"/>
              <a:ea typeface="+mn-ea"/>
              <a:cs typeface="+mn-cs"/>
            </a:endParaRPr>
          </a:p>
        </p:txBody>
      </p:sp>
      <p:sp>
        <p:nvSpPr>
          <p:cNvPr id="4" name="TextBox 3">
            <a:extLst>
              <a:ext uri="{FF2B5EF4-FFF2-40B4-BE49-F238E27FC236}">
                <a16:creationId xmlns:a16="http://schemas.microsoft.com/office/drawing/2014/main" xmlns="" id="{99E71BF4-7F46-495D-86C5-579B5B7E6C0F}"/>
              </a:ext>
            </a:extLst>
          </p:cNvPr>
          <p:cNvSpPr txBox="1"/>
          <p:nvPr/>
        </p:nvSpPr>
        <p:spPr>
          <a:xfrm>
            <a:off x="693812" y="1340768"/>
            <a:ext cx="10424502" cy="757130"/>
          </a:xfrm>
          <a:prstGeom prst="rect">
            <a:avLst/>
          </a:prstGeom>
          <a:noFill/>
        </p:spPr>
        <p:txBody>
          <a:bodyPr wrap="square" rtlCol="0">
            <a:spAutoFit/>
          </a:bodyPr>
          <a:lstStyle/>
          <a:p>
            <a:pPr>
              <a:lnSpc>
                <a:spcPct val="90000"/>
              </a:lnSpc>
            </a:pPr>
            <a:r>
              <a:rPr lang="en-US" sz="1600" dirty="0"/>
              <a:t>S&amp;T priorities</a:t>
            </a:r>
            <a:r>
              <a:rPr lang="ru-RU" sz="1600" dirty="0"/>
              <a:t> </a:t>
            </a:r>
            <a:r>
              <a:rPr lang="en-US" sz="1600" dirty="0"/>
              <a:t>as defined in S&amp;TD Strategy - directions or fields contributing to obtaining S&amp;T </a:t>
            </a:r>
            <a:r>
              <a:rPr lang="ru-RU" sz="1600" dirty="0" smtClean="0"/>
              <a:t/>
            </a:r>
            <a:br>
              <a:rPr lang="ru-RU" sz="1600" dirty="0" smtClean="0"/>
            </a:br>
            <a:r>
              <a:rPr lang="en-US" sz="1600" dirty="0" smtClean="0"/>
              <a:t>results </a:t>
            </a:r>
            <a:r>
              <a:rPr lang="en-US" sz="1600" dirty="0"/>
              <a:t>that would serve as a basis for the innovative development of the domestic market </a:t>
            </a:r>
            <a:r>
              <a:rPr lang="ru-RU" sz="1600" dirty="0" smtClean="0"/>
              <a:t/>
            </a:r>
            <a:br>
              <a:rPr lang="ru-RU" sz="1600" dirty="0" smtClean="0"/>
            </a:br>
            <a:r>
              <a:rPr lang="en-US" sz="1600" dirty="0" smtClean="0"/>
              <a:t>of </a:t>
            </a:r>
            <a:r>
              <a:rPr lang="en-US" sz="1600" dirty="0"/>
              <a:t>products and services as well as for the country’s stable position in the world market:</a:t>
            </a:r>
          </a:p>
        </p:txBody>
      </p:sp>
      <p:pic>
        <p:nvPicPr>
          <p:cNvPr id="7" name="Picture 3" descr="C:\Users\U\Desktop\nau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0182" y="116632"/>
            <a:ext cx="2768643" cy="1765242"/>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2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274638"/>
            <a:ext cx="10801200" cy="1138138"/>
          </a:xfrm>
        </p:spPr>
        <p:txBody>
          <a:bodyPr>
            <a:normAutofit fontScale="90000"/>
          </a:bodyPr>
          <a:lstStyle/>
          <a:p>
            <a:pPr>
              <a:spcBef>
                <a:spcPts val="0"/>
              </a:spcBef>
            </a:pPr>
            <a:r>
              <a:rPr lang="en-US" dirty="0"/>
              <a:t>Efficient system of communication in science, technology and innovation</a:t>
            </a:r>
            <a:endParaRPr lang="ru-RU" sz="4000" i="0" baseline="0" dirty="0">
              <a:solidFill>
                <a:srgbClr val="545454">
                  <a:lumMod val="50000"/>
                </a:srgbClr>
              </a:solidFill>
              <a:latin typeface="Century Gothic"/>
            </a:endParaRPr>
          </a:p>
        </p:txBody>
      </p:sp>
      <p:sp>
        <p:nvSpPr>
          <p:cNvPr id="4" name="Объект 3"/>
          <p:cNvSpPr>
            <a:spLocks noGrp="1"/>
          </p:cNvSpPr>
          <p:nvPr>
            <p:ph idx="1"/>
          </p:nvPr>
        </p:nvSpPr>
        <p:spPr>
          <a:xfrm>
            <a:off x="909836" y="1844824"/>
            <a:ext cx="9753600" cy="4343400"/>
          </a:xfrm>
        </p:spPr>
        <p:txBody>
          <a:bodyPr>
            <a:normAutofit fontScale="70000" lnSpcReduction="20000"/>
          </a:bodyPr>
          <a:lstStyle/>
          <a:p>
            <a:r>
              <a:rPr lang="en-US" dirty="0"/>
              <a:t>a) providing for the conditions that contribute to reciprocal influencing between science and society by involving the society in shaping demand for the research outcomes;</a:t>
            </a:r>
            <a:endParaRPr lang="ru-RU" dirty="0"/>
          </a:p>
          <a:p>
            <a:r>
              <a:rPr lang="en-US" dirty="0"/>
              <a:t>b) developing tools aimed at supporting translational research and organization of a technological transfer, protection, management and protection of intellectual property, ensuring a rapid transition of research results to a practical application stage;</a:t>
            </a:r>
            <a:endParaRPr lang="ru-RU" dirty="0"/>
          </a:p>
          <a:p>
            <a:r>
              <a:rPr lang="en-US" dirty="0"/>
              <a:t>c) providing a system support of interaction between major companies, the authorities of the Russian Federation and small and medium-size innovative, scientific and educational organizations, as well as their involvement in the technological renewal of the economic sectors and building up new markets;</a:t>
            </a:r>
            <a:endParaRPr lang="ru-RU" dirty="0"/>
          </a:p>
          <a:p>
            <a:r>
              <a:rPr lang="en-US" dirty="0"/>
              <a:t>d) creating a government support system for national companies to ensure their technological breakthroughs that would enable them to take a stable position in new emerging markets, inter alia, within the framework of the National Technological Initiative;</a:t>
            </a:r>
            <a:endParaRPr lang="ru-RU" dirty="0"/>
          </a:p>
          <a:p>
            <a:r>
              <a:rPr lang="en-US" dirty="0"/>
              <a:t>e) </a:t>
            </a:r>
            <a:r>
              <a:rPr lang="en-US" i="1" dirty="0"/>
              <a:t>implementing an information policy aimed to develop technological culture and public responsiveness to innovation and to popularize important outcomes in science, technologies and innovations, achievements by distinguished scientists, engineers, entrepreneurs, and their role in ensuring social and economic development of the country</a:t>
            </a:r>
            <a:r>
              <a:rPr lang="en-US" dirty="0"/>
              <a:t>.</a:t>
            </a:r>
            <a:endParaRPr lang="ru-RU" dirty="0"/>
          </a:p>
          <a:p>
            <a:endParaRPr lang="ru-RU" dirty="0"/>
          </a:p>
        </p:txBody>
      </p:sp>
      <p:pic>
        <p:nvPicPr>
          <p:cNvPr id="4098" name="Picture 2" descr="C:\Users\U\Desktop\Без-имени-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592" y="188640"/>
            <a:ext cx="1819484" cy="160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97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596180"/>
            <a:ext cx="9753600" cy="763488"/>
          </a:xfrm>
        </p:spPr>
        <p:txBody>
          <a:bodyPr/>
          <a:lstStyle/>
          <a:p>
            <a:r>
              <a:rPr lang="en-US" dirty="0"/>
              <a:t>The Role of ISS RAS</a:t>
            </a:r>
            <a:endParaRPr lang="ru-RU" dirty="0"/>
          </a:p>
        </p:txBody>
      </p:sp>
      <p:sp>
        <p:nvSpPr>
          <p:cNvPr id="7" name="Объект 6">
            <a:extLst>
              <a:ext uri="{FF2B5EF4-FFF2-40B4-BE49-F238E27FC236}">
                <a16:creationId xmlns:a16="http://schemas.microsoft.com/office/drawing/2014/main" xmlns="" id="{5EAC8CC8-E63B-437E-9BA0-D64A02B05C2C}"/>
              </a:ext>
            </a:extLst>
          </p:cNvPr>
          <p:cNvSpPr>
            <a:spLocks noGrp="1"/>
          </p:cNvSpPr>
          <p:nvPr>
            <p:ph idx="1"/>
          </p:nvPr>
        </p:nvSpPr>
        <p:spPr/>
        <p:txBody>
          <a:bodyPr>
            <a:normAutofit fontScale="70000" lnSpcReduction="20000"/>
          </a:bodyPr>
          <a:lstStyle/>
          <a:p>
            <a:pPr marL="45720" indent="0">
              <a:buNone/>
            </a:pPr>
            <a:r>
              <a:rPr lang="en-US" dirty="0"/>
              <a:t>The Institute for the Study of Science of the Russian Academy of Sciences (ISS RAS, www.issras.ru), established in 2005, as one of its main activities, works out recommendations on perfecting mechanisms of formation and implementation of the governmental science, technology and innovation policy including S&amp;T priority setting, elaborates methodologies of and participates in analysis, evaluation and forecasting in STI sphere. </a:t>
            </a:r>
          </a:p>
          <a:p>
            <a:pPr marL="45720" indent="0">
              <a:buNone/>
            </a:pPr>
            <a:r>
              <a:rPr lang="en-US" dirty="0"/>
              <a:t>ISS RAS provides analytical and statistical background for science, technology and innovation monitoring, form and keep databases containing statistical information on the Russian scientific, technological and innovation potential. </a:t>
            </a:r>
          </a:p>
          <a:p>
            <a:pPr marL="45720" indent="0">
              <a:buNone/>
            </a:pPr>
            <a:r>
              <a:rPr lang="en-US" dirty="0"/>
              <a:t>In close cooperation with the Russian Academy of Sciences ISS RAS for more than ten years carries out effectiveness assessment of research activities of academic organizations¸ provides coordination of their research, analysis and forecasting of the main S&amp;T trends. </a:t>
            </a:r>
          </a:p>
          <a:p>
            <a:pPr marL="45720" indent="0">
              <a:buNone/>
            </a:pPr>
            <a:r>
              <a:rPr lang="en-US" dirty="0"/>
              <a:t>ISS RAS has worked out proposals on forming up complex scientific and technological projects within the defined strategic S&amp;T priorities - from obtaining new basic knowledge up to the creation of innovative market products. These projects are supposed to include as participants academic scientific organizations, applied science organizations, industrial institutions, government corporations and government bodies.</a:t>
            </a:r>
          </a:p>
          <a:p>
            <a:endParaRPr lang="ru-RU" dirty="0"/>
          </a:p>
        </p:txBody>
      </p:sp>
      <p:pic>
        <p:nvPicPr>
          <p:cNvPr id="4" name="Picture 2" descr="ИПРАН Р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00" y="548680"/>
            <a:ext cx="3376977" cy="864096"/>
          </a:xfrm>
          <a:prstGeom prst="rect">
            <a:avLst/>
          </a:prstGeom>
          <a:noFill/>
          <a:effectLst>
            <a:glow>
              <a:schemeClr val="accent1"/>
            </a:glo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5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69333B-4197-4A82-8A01-A638CE52AFF1}"/>
              </a:ext>
            </a:extLst>
          </p:cNvPr>
          <p:cNvSpPr>
            <a:spLocks noGrp="1"/>
          </p:cNvSpPr>
          <p:nvPr>
            <p:ph type="title"/>
          </p:nvPr>
        </p:nvSpPr>
        <p:spPr/>
        <p:txBody>
          <a:bodyPr/>
          <a:lstStyle/>
          <a:p>
            <a:r>
              <a:rPr lang="en-US" dirty="0"/>
              <a:t>The Role of ISS RAS</a:t>
            </a:r>
            <a:endParaRPr lang="ru-RU" dirty="0"/>
          </a:p>
        </p:txBody>
      </p:sp>
      <p:sp>
        <p:nvSpPr>
          <p:cNvPr id="3" name="Объект 2">
            <a:extLst>
              <a:ext uri="{FF2B5EF4-FFF2-40B4-BE49-F238E27FC236}">
                <a16:creationId xmlns:a16="http://schemas.microsoft.com/office/drawing/2014/main" xmlns="" id="{89E3B670-35DA-4D2F-9177-91C16586921B}"/>
              </a:ext>
            </a:extLst>
          </p:cNvPr>
          <p:cNvSpPr>
            <a:spLocks noGrp="1"/>
          </p:cNvSpPr>
          <p:nvPr>
            <p:ph idx="1"/>
          </p:nvPr>
        </p:nvSpPr>
        <p:spPr>
          <a:xfrm>
            <a:off x="1217614" y="3671158"/>
            <a:ext cx="9753600" cy="2611841"/>
          </a:xfrm>
        </p:spPr>
        <p:txBody>
          <a:bodyPr>
            <a:normAutofit fontScale="92500" lnSpcReduction="20000"/>
          </a:bodyPr>
          <a:lstStyle/>
          <a:p>
            <a:r>
              <a:rPr lang="en-US" sz="1900" dirty="0"/>
              <a:t>determination of organizational structure of science;</a:t>
            </a:r>
          </a:p>
          <a:p>
            <a:r>
              <a:rPr lang="en-US" sz="1900" dirty="0"/>
              <a:t>assessment of personnel, including the engaged in research and development by categories, skill level and branches of science;</a:t>
            </a:r>
          </a:p>
          <a:p>
            <a:r>
              <a:rPr lang="en-US" sz="1900" dirty="0"/>
              <a:t>R&amp;D financing, structure of expenses by types and sources of financing;</a:t>
            </a:r>
          </a:p>
          <a:p>
            <a:r>
              <a:rPr lang="en-US" sz="1900" dirty="0"/>
              <a:t>state and level of development of material and technical resources of science;</a:t>
            </a:r>
          </a:p>
          <a:p>
            <a:r>
              <a:rPr lang="en-US" sz="1900" dirty="0"/>
              <a:t>assessment of R&amp;D effectiveness: patent licensed, trade in technologies with foreign countries, creation and use of the advanced production technologies, publication activity.</a:t>
            </a:r>
          </a:p>
          <a:p>
            <a:endParaRPr lang="ru-RU" dirty="0"/>
          </a:p>
        </p:txBody>
      </p:sp>
      <p:sp>
        <p:nvSpPr>
          <p:cNvPr id="4" name="TextBox 3">
            <a:extLst>
              <a:ext uri="{FF2B5EF4-FFF2-40B4-BE49-F238E27FC236}">
                <a16:creationId xmlns:a16="http://schemas.microsoft.com/office/drawing/2014/main" xmlns="" id="{B508BE2E-36A2-4CA2-904B-7BCA71ADE68B}"/>
              </a:ext>
            </a:extLst>
          </p:cNvPr>
          <p:cNvSpPr txBox="1"/>
          <p:nvPr/>
        </p:nvSpPr>
        <p:spPr>
          <a:xfrm>
            <a:off x="693812" y="1916832"/>
            <a:ext cx="10657184" cy="1754326"/>
          </a:xfrm>
          <a:prstGeom prst="rect">
            <a:avLst/>
          </a:prstGeom>
          <a:noFill/>
        </p:spPr>
        <p:txBody>
          <a:bodyPr wrap="square" rtlCol="0">
            <a:spAutoFit/>
          </a:bodyPr>
          <a:lstStyle/>
          <a:p>
            <a:pPr>
              <a:lnSpc>
                <a:spcPct val="90000"/>
              </a:lnSpc>
            </a:pPr>
            <a:r>
              <a:rPr lang="en-US" dirty="0"/>
              <a:t>ISS RAS is engaged in continuous monitoring, collection and provision for governing bodies of statistical and analytical data characterizing scientific potential of the country, as well as the effectiveness of scientific activity of research organizations subordinated to the Federal Agency of Scientific Organizations.</a:t>
            </a:r>
          </a:p>
          <a:p>
            <a:pPr>
              <a:lnSpc>
                <a:spcPct val="90000"/>
              </a:lnSpc>
            </a:pPr>
            <a:endParaRPr lang="en-US" sz="1200" dirty="0"/>
          </a:p>
          <a:p>
            <a:pPr>
              <a:lnSpc>
                <a:spcPct val="90000"/>
              </a:lnSpc>
            </a:pPr>
            <a:r>
              <a:rPr lang="en-US" dirty="0"/>
              <a:t>The assessment of current state of science, basic science in particular, is being realized in the directions:</a:t>
            </a:r>
            <a:endParaRPr lang="ru-RU" dirty="0"/>
          </a:p>
        </p:txBody>
      </p:sp>
      <p:pic>
        <p:nvPicPr>
          <p:cNvPr id="5" name="Picture 2" descr="ИПРАН Р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00" y="548680"/>
            <a:ext cx="3376977" cy="864096"/>
          </a:xfrm>
          <a:prstGeom prst="rect">
            <a:avLst/>
          </a:prstGeom>
          <a:noFill/>
          <a:effectLst>
            <a:glow>
              <a:schemeClr val="accent1"/>
            </a:glo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6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00EF16-779E-4EC0-99D8-F55C02643D64}"/>
              </a:ext>
            </a:extLst>
          </p:cNvPr>
          <p:cNvSpPr>
            <a:spLocks noGrp="1"/>
          </p:cNvSpPr>
          <p:nvPr>
            <p:ph type="title"/>
          </p:nvPr>
        </p:nvSpPr>
        <p:spPr/>
        <p:txBody>
          <a:bodyPr/>
          <a:lstStyle/>
          <a:p>
            <a:r>
              <a:rPr lang="en-US" dirty="0"/>
              <a:t>The Role of ISS RAS</a:t>
            </a:r>
            <a:endParaRPr lang="ru-RU" dirty="0"/>
          </a:p>
        </p:txBody>
      </p:sp>
      <p:sp>
        <p:nvSpPr>
          <p:cNvPr id="3" name="Объект 2">
            <a:extLst>
              <a:ext uri="{FF2B5EF4-FFF2-40B4-BE49-F238E27FC236}">
                <a16:creationId xmlns:a16="http://schemas.microsoft.com/office/drawing/2014/main" xmlns="" id="{219E5ED5-72EE-4097-89F2-C34EA0033E2F}"/>
              </a:ext>
            </a:extLst>
          </p:cNvPr>
          <p:cNvSpPr>
            <a:spLocks noGrp="1"/>
          </p:cNvSpPr>
          <p:nvPr>
            <p:ph idx="1"/>
          </p:nvPr>
        </p:nvSpPr>
        <p:spPr/>
        <p:txBody>
          <a:bodyPr>
            <a:normAutofit lnSpcReduction="10000"/>
          </a:bodyPr>
          <a:lstStyle/>
          <a:p>
            <a:pPr marL="45720" indent="0">
              <a:buNone/>
            </a:pPr>
            <a:r>
              <a:rPr lang="en-US" dirty="0"/>
              <a:t>In 2017 ISS RAS prepared and published the following statistical editions:</a:t>
            </a:r>
          </a:p>
          <a:p>
            <a:r>
              <a:rPr lang="en-US" b="1" dirty="0"/>
              <a:t>"Science in institutions of the Federal Agency of Scientific Organizations: 2016". </a:t>
            </a:r>
          </a:p>
          <a:p>
            <a:r>
              <a:rPr lang="en-US" b="1" dirty="0"/>
              <a:t>"Science, Technology and Innovation in Russia: 2016". </a:t>
            </a:r>
            <a:endParaRPr lang="en-US" dirty="0"/>
          </a:p>
          <a:p>
            <a:r>
              <a:rPr lang="en-US" b="1" dirty="0"/>
              <a:t>"Science, technologies and innovations in Russia: 2017“.</a:t>
            </a:r>
          </a:p>
          <a:p>
            <a:r>
              <a:rPr lang="en-US" b="1" dirty="0"/>
              <a:t>"Scientific capacity of Russia for 2006-2014". </a:t>
            </a:r>
          </a:p>
          <a:p>
            <a:r>
              <a:rPr lang="en-US" b="1" dirty="0"/>
              <a:t>"Training of research personnel of higher qualification in organizations of the Federal Agency of Scientific Organizations. Release 2". </a:t>
            </a:r>
          </a:p>
          <a:p>
            <a:endParaRPr lang="en-US" b="1" dirty="0"/>
          </a:p>
          <a:p>
            <a:endParaRPr lang="ru-RU" dirty="0"/>
          </a:p>
        </p:txBody>
      </p:sp>
      <p:pic>
        <p:nvPicPr>
          <p:cNvPr id="5122" name="Picture 2" descr="C:\Users\U\Desktop\public22092017125802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512" y="424458"/>
            <a:ext cx="1405508" cy="13452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Desktop\public28042016153552_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700" y="376833"/>
            <a:ext cx="13335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9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700860-6425-427E-AB8C-03561F53612C}"/>
              </a:ext>
            </a:extLst>
          </p:cNvPr>
          <p:cNvSpPr>
            <a:spLocks noGrp="1"/>
          </p:cNvSpPr>
          <p:nvPr>
            <p:ph type="title"/>
          </p:nvPr>
        </p:nvSpPr>
        <p:spPr/>
        <p:txBody>
          <a:bodyPr/>
          <a:lstStyle/>
          <a:p>
            <a:r>
              <a:rPr lang="en-US" dirty="0"/>
              <a:t>Emerging technologies</a:t>
            </a:r>
            <a:endParaRPr lang="ru-RU" dirty="0"/>
          </a:p>
        </p:txBody>
      </p:sp>
      <p:sp>
        <p:nvSpPr>
          <p:cNvPr id="3" name="Объект 2">
            <a:extLst>
              <a:ext uri="{FF2B5EF4-FFF2-40B4-BE49-F238E27FC236}">
                <a16:creationId xmlns:a16="http://schemas.microsoft.com/office/drawing/2014/main" xmlns="" id="{A3C78B68-5CE5-422B-BF65-C76757924826}"/>
              </a:ext>
            </a:extLst>
          </p:cNvPr>
          <p:cNvSpPr>
            <a:spLocks noGrp="1"/>
          </p:cNvSpPr>
          <p:nvPr>
            <p:ph idx="1"/>
          </p:nvPr>
        </p:nvSpPr>
        <p:spPr/>
        <p:txBody>
          <a:bodyPr/>
          <a:lstStyle/>
          <a:p>
            <a:pPr marL="45720" indent="0">
              <a:buNone/>
            </a:pPr>
            <a:r>
              <a:rPr lang="en-US" dirty="0"/>
              <a:t>An emerging technology is "a radically novel and relatively fast-growing technology characterized by a certain degree of coherence persisting over time and with the potential to exert a considerable impact on the socio-economic domain(s) which is observed in terms of the composition of actors, institutions and patterns of interactions among those, along with the associated knowledge production processes. Its most prominent impact, however, lies in the future and so in the emergence phase is still somewhat uncertain and ambiguous.“</a:t>
            </a:r>
          </a:p>
          <a:p>
            <a:pPr marL="45720" indent="0">
              <a:buNone/>
            </a:pPr>
            <a:r>
              <a:rPr lang="en-US" sz="2000" dirty="0"/>
              <a:t> 	Rotolo, D., Hicks, D., Martin, B. R. (2015) What is an emerging 	technology? Research Policy 44(10): 1827–1843, 2015. </a:t>
            </a:r>
            <a:endParaRPr lang="ru-RU" sz="2000" dirty="0"/>
          </a:p>
        </p:txBody>
      </p:sp>
      <p:pic>
        <p:nvPicPr>
          <p:cNvPr id="6146" name="Picture 2" descr="C:\Users\U\Desktop\my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162" y="188640"/>
            <a:ext cx="604867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0820D4-1D42-44F2-A1AB-28983FFA6419}"/>
              </a:ext>
            </a:extLst>
          </p:cNvPr>
          <p:cNvSpPr>
            <a:spLocks noGrp="1"/>
          </p:cNvSpPr>
          <p:nvPr>
            <p:ph type="title"/>
          </p:nvPr>
        </p:nvSpPr>
        <p:spPr>
          <a:xfrm>
            <a:off x="1269876" y="316086"/>
            <a:ext cx="7560840" cy="1325562"/>
          </a:xfrm>
        </p:spPr>
        <p:txBody>
          <a:bodyPr>
            <a:normAutofit/>
          </a:bodyPr>
          <a:lstStyle/>
          <a:p>
            <a:r>
              <a:rPr lang="en-US" sz="3800" dirty="0"/>
              <a:t>ISS RAS and Emerging </a:t>
            </a:r>
            <a:r>
              <a:rPr lang="ru-RU" sz="3800" dirty="0" smtClean="0"/>
              <a:t/>
            </a:r>
            <a:br>
              <a:rPr lang="ru-RU" sz="3800" dirty="0" smtClean="0"/>
            </a:br>
            <a:r>
              <a:rPr lang="en-US" sz="3800" dirty="0" smtClean="0"/>
              <a:t>technologies</a:t>
            </a:r>
            <a:endParaRPr lang="ru-RU" sz="3800" dirty="0"/>
          </a:p>
        </p:txBody>
      </p:sp>
      <p:sp>
        <p:nvSpPr>
          <p:cNvPr id="3" name="Объект 2">
            <a:extLst>
              <a:ext uri="{FF2B5EF4-FFF2-40B4-BE49-F238E27FC236}">
                <a16:creationId xmlns:a16="http://schemas.microsoft.com/office/drawing/2014/main" xmlns="" id="{EACD8035-B09B-4ED4-9496-FE6BC37DEEEA}"/>
              </a:ext>
            </a:extLst>
          </p:cNvPr>
          <p:cNvSpPr>
            <a:spLocks noGrp="1"/>
          </p:cNvSpPr>
          <p:nvPr>
            <p:ph idx="1"/>
          </p:nvPr>
        </p:nvSpPr>
        <p:spPr/>
        <p:txBody>
          <a:bodyPr/>
          <a:lstStyle/>
          <a:p>
            <a:pPr marL="45720" indent="0">
              <a:buNone/>
            </a:pPr>
            <a:r>
              <a:rPr lang="en-US" dirty="0"/>
              <a:t>Emerging technologies are the subject of a </a:t>
            </a:r>
            <a:r>
              <a:rPr lang="ru-RU" dirty="0" smtClean="0"/>
              <a:t/>
            </a:r>
            <a:br>
              <a:rPr lang="ru-RU" dirty="0" smtClean="0"/>
            </a:br>
            <a:r>
              <a:rPr lang="en-US" dirty="0" smtClean="0"/>
              <a:t>number </a:t>
            </a:r>
            <a:r>
              <a:rPr lang="en-US" dirty="0"/>
              <a:t>of ISS RAS latest research themes:</a:t>
            </a:r>
          </a:p>
          <a:p>
            <a:pPr marL="502920" indent="-457200">
              <a:buAutoNum type="arabicPeriod"/>
            </a:pPr>
            <a:r>
              <a:rPr lang="en-US" dirty="0"/>
              <a:t>Formation of a scientific and technological base of the knowledge based economy: global trends. </a:t>
            </a:r>
          </a:p>
          <a:p>
            <a:pPr marL="502920" indent="-457200">
              <a:buAutoNum type="arabicPeriod"/>
            </a:pPr>
            <a:r>
              <a:rPr lang="en-US" dirty="0"/>
              <a:t>Formation of a scanning and monitoring system for global challenges having substantial potential of influence on the economy and social sphere of Russia. </a:t>
            </a:r>
          </a:p>
          <a:p>
            <a:pPr marL="502920" indent="-457200">
              <a:buAutoNum type="arabicPeriod"/>
            </a:pPr>
            <a:r>
              <a:rPr lang="en-US" dirty="0"/>
              <a:t>Development of approaches, models and procedures for the selection of perspective areas of the oriented basic research of the academic sector of science till 2030.</a:t>
            </a:r>
            <a:endParaRPr lang="ru-RU" dirty="0"/>
          </a:p>
        </p:txBody>
      </p:sp>
      <p:pic>
        <p:nvPicPr>
          <p:cNvPr id="7170" name="Picture 2" descr="C:\Users\U\Desktop\98262426_4635570_CLIPART_OF_34918_SMJP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8828" y="41530"/>
            <a:ext cx="2307350" cy="230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World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B143668-7DF7-4E5F-A706-427C1D48DD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 картой мира из серии «Карты мира» (широкоэкранный формат)</Template>
  <TotalTime>0</TotalTime>
  <Words>2055</Words>
  <Application>Microsoft Office PowerPoint</Application>
  <PresentationFormat>Произвольный</PresentationFormat>
  <Paragraphs>98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Continental_World_16x9</vt:lpstr>
      <vt:lpstr>S&amp;T Development Strategies to Meet the Challenges of Emerging Technologies</vt:lpstr>
      <vt:lpstr>Strategic planning documents</vt:lpstr>
      <vt:lpstr>Strategic planning documents</vt:lpstr>
      <vt:lpstr>Efficient system of communication in science, technology and innovation</vt:lpstr>
      <vt:lpstr>The Role of ISS RAS</vt:lpstr>
      <vt:lpstr>The Role of ISS RAS</vt:lpstr>
      <vt:lpstr>The Role of ISS RAS</vt:lpstr>
      <vt:lpstr>Emerging technologies</vt:lpstr>
      <vt:lpstr>ISS RAS and Emerging  technologies</vt:lpstr>
      <vt:lpstr>New technologies for  dissemination of S&amp;T results</vt:lpstr>
      <vt:lpstr>New technologies for dissemination of S&amp;T results</vt:lpstr>
      <vt:lpstr>New technologies for  dissemination of S&amp;T results</vt:lpstr>
      <vt:lpstr>Social networks</vt:lpstr>
      <vt:lpstr>specialized social networks  for scientists</vt:lpstr>
      <vt:lpstr>new model of social  network for scientists</vt:lpstr>
      <vt:lpstr>new model of social network for scientists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2018-01-23T18:08:30Z</dcterms:created>
  <dcterms:modified xsi:type="dcterms:W3CDTF">2018-01-29T10:32:59Z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