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0" r:id="rId1"/>
    <p:sldMasterId id="2147483663" r:id="rId2"/>
    <p:sldMasterId id="2147483688" r:id="rId3"/>
    <p:sldMasterId id="2147483753" r:id="rId4"/>
    <p:sldMasterId id="2147483828" r:id="rId5"/>
    <p:sldMasterId id="2147483841" r:id="rId6"/>
  </p:sldMasterIdLst>
  <p:notesMasterIdLst>
    <p:notesMasterId r:id="rId101"/>
  </p:notesMasterIdLst>
  <p:handoutMasterIdLst>
    <p:handoutMasterId r:id="rId102"/>
  </p:handoutMasterIdLst>
  <p:sldIdLst>
    <p:sldId id="3039" r:id="rId7"/>
    <p:sldId id="3040" r:id="rId8"/>
    <p:sldId id="3809" r:id="rId9"/>
    <p:sldId id="3386" r:id="rId10"/>
    <p:sldId id="3248" r:id="rId11"/>
    <p:sldId id="3358" r:id="rId12"/>
    <p:sldId id="3740" r:id="rId13"/>
    <p:sldId id="3387" r:id="rId14"/>
    <p:sldId id="3352" r:id="rId15"/>
    <p:sldId id="3545" r:id="rId16"/>
    <p:sldId id="3291" r:id="rId17"/>
    <p:sldId id="3205" r:id="rId18"/>
    <p:sldId id="3654" r:id="rId19"/>
    <p:sldId id="3655" r:id="rId20"/>
    <p:sldId id="3656" r:id="rId21"/>
    <p:sldId id="3657" r:id="rId22"/>
    <p:sldId id="3658" r:id="rId23"/>
    <p:sldId id="3573" r:id="rId24"/>
    <p:sldId id="3449" r:id="rId25"/>
    <p:sldId id="3451" r:id="rId26"/>
    <p:sldId id="3400" r:id="rId27"/>
    <p:sldId id="3301" r:id="rId28"/>
    <p:sldId id="3504" r:id="rId29"/>
    <p:sldId id="3249" r:id="rId30"/>
    <p:sldId id="3747" r:id="rId31"/>
    <p:sldId id="3577" r:id="rId32"/>
    <p:sldId id="3204" r:id="rId33"/>
    <p:sldId id="3307" r:id="rId34"/>
    <p:sldId id="3580" r:id="rId35"/>
    <p:sldId id="3332" r:id="rId36"/>
    <p:sldId id="3653" r:id="rId37"/>
    <p:sldId id="3550" r:id="rId38"/>
    <p:sldId id="3333" r:id="rId39"/>
    <p:sldId id="3335" r:id="rId40"/>
    <p:sldId id="3374" r:id="rId41"/>
    <p:sldId id="3659" r:id="rId42"/>
    <p:sldId id="3868" r:id="rId43"/>
    <p:sldId id="3748" r:id="rId44"/>
    <p:sldId id="3855" r:id="rId45"/>
    <p:sldId id="3856" r:id="rId46"/>
    <p:sldId id="3375" r:id="rId47"/>
    <p:sldId id="3376" r:id="rId48"/>
    <p:sldId id="3345" r:id="rId49"/>
    <p:sldId id="3660" r:id="rId50"/>
    <p:sldId id="3661" r:id="rId51"/>
    <p:sldId id="3857" r:id="rId52"/>
    <p:sldId id="3589" r:id="rId53"/>
    <p:sldId id="3336" r:id="rId54"/>
    <p:sldId id="3320" r:id="rId55"/>
    <p:sldId id="3324" r:id="rId56"/>
    <p:sldId id="3327" r:id="rId57"/>
    <p:sldId id="3328" r:id="rId58"/>
    <p:sldId id="3329" r:id="rId59"/>
    <p:sldId id="3337" r:id="rId60"/>
    <p:sldId id="3912" r:id="rId61"/>
    <p:sldId id="3853" r:id="rId62"/>
    <p:sldId id="3662" r:id="rId63"/>
    <p:sldId id="3663" r:id="rId64"/>
    <p:sldId id="3854" r:id="rId65"/>
    <p:sldId id="3664" r:id="rId66"/>
    <p:sldId id="3665" r:id="rId67"/>
    <p:sldId id="3505" r:id="rId68"/>
    <p:sldId id="3666" r:id="rId69"/>
    <p:sldId id="3506" r:id="rId70"/>
    <p:sldId id="3507" r:id="rId71"/>
    <p:sldId id="3913" r:id="rId72"/>
    <p:sldId id="3914" r:id="rId73"/>
    <p:sldId id="3586" r:id="rId74"/>
    <p:sldId id="3515" r:id="rId75"/>
    <p:sldId id="3517" r:id="rId76"/>
    <p:sldId id="3522" r:id="rId77"/>
    <p:sldId id="3520" r:id="rId78"/>
    <p:sldId id="3523" r:id="rId79"/>
    <p:sldId id="3521" r:id="rId80"/>
    <p:sldId id="3518" r:id="rId81"/>
    <p:sldId id="3570" r:id="rId82"/>
    <p:sldId id="3872" r:id="rId83"/>
    <p:sldId id="3873" r:id="rId84"/>
    <p:sldId id="3874" r:id="rId85"/>
    <p:sldId id="3876" r:id="rId86"/>
    <p:sldId id="3877" r:id="rId87"/>
    <p:sldId id="3878" r:id="rId88"/>
    <p:sldId id="3880" r:id="rId89"/>
    <p:sldId id="3881" r:id="rId90"/>
    <p:sldId id="3882" r:id="rId91"/>
    <p:sldId id="3911" r:id="rId92"/>
    <p:sldId id="3547" r:id="rId93"/>
    <p:sldId id="3377" r:id="rId94"/>
    <p:sldId id="3916" r:id="rId95"/>
    <p:sldId id="3917" r:id="rId96"/>
    <p:sldId id="3918" r:id="rId97"/>
    <p:sldId id="3919" r:id="rId98"/>
    <p:sldId id="3808" r:id="rId99"/>
    <p:sldId id="3193" r:id="rId100"/>
  </p:sldIdLst>
  <p:sldSz cx="9144000" cy="6858000" type="screen4x3"/>
  <p:notesSz cx="7099300" cy="10234613"/>
  <p:embeddedFontLst>
    <p:embeddedFont>
      <p:font typeface="Book Antiqua" panose="02040602050305030304" pitchFamily="18" charset="0"/>
      <p:regular r:id="rId103"/>
      <p:bold r:id="rId104"/>
      <p:italic r:id="rId105"/>
      <p:boldItalic r:id="rId106"/>
    </p:embeddedFont>
    <p:embeddedFont>
      <p:font typeface="Verdana" panose="020B0604030504040204" pitchFamily="34" charset="0"/>
      <p:regular r:id="rId107"/>
      <p:bold r:id="rId108"/>
      <p:italic r:id="rId109"/>
      <p:boldItalic r:id="rId110"/>
    </p:embeddedFont>
    <p:embeddedFont>
      <p:font typeface="Arial Unicode MS" panose="020B0604020202020204" pitchFamily="34" charset="-128"/>
      <p:regular r:id="rId111"/>
    </p:embeddedFont>
    <p:embeddedFont>
      <p:font typeface="Calibri" panose="020F0502020204030204" pitchFamily="34" charset="0"/>
      <p:regular r:id="rId112"/>
      <p:bold r:id="rId113"/>
      <p:italic r:id="rId114"/>
      <p:boldItalic r:id="rId115"/>
    </p:embeddedFont>
    <p:embeddedFont>
      <p:font typeface="Trebuchet MS" panose="020B0603020202020204" pitchFamily="34" charset="0"/>
      <p:regular r:id="rId116"/>
      <p:bold r:id="rId117"/>
      <p:italic r:id="rId118"/>
      <p:boldItalic r:id="rId1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9999"/>
    <a:srgbClr val="C8FEC8"/>
    <a:srgbClr val="59FC59"/>
    <a:srgbClr val="9BFD9B"/>
    <a:srgbClr val="FF6600"/>
    <a:srgbClr val="FF9933"/>
    <a:srgbClr val="FFF4E5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05" autoAdjust="0"/>
    <p:restoredTop sz="94471" autoAdjust="0"/>
  </p:normalViewPr>
  <p:slideViewPr>
    <p:cSldViewPr showGuides="1">
      <p:cViewPr varScale="1">
        <p:scale>
          <a:sx n="69" d="100"/>
          <a:sy n="69" d="100"/>
        </p:scale>
        <p:origin x="-9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40"/>
    </p:cViewPr>
  </p:sorterViewPr>
  <p:notesViewPr>
    <p:cSldViewPr showGuides="1">
      <p:cViewPr varScale="1">
        <p:scale>
          <a:sx n="62" d="100"/>
          <a:sy n="62" d="100"/>
        </p:scale>
        <p:origin x="-1651" y="-77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font" Target="fonts/font15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font" Target="fonts/font10.fntdata"/><Relationship Id="rId16" Type="http://schemas.openxmlformats.org/officeDocument/2006/relationships/slide" Target="slides/slide10.xml"/><Relationship Id="rId107" Type="http://schemas.openxmlformats.org/officeDocument/2006/relationships/font" Target="fonts/font5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handoutMaster" Target="handoutMasters/handoutMaster1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font" Target="fonts/font3.fntdata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16" Type="http://schemas.openxmlformats.org/officeDocument/2006/relationships/font" Target="fonts/font14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font" Target="fonts/font4.fntdata"/><Relationship Id="rId114" Type="http://schemas.openxmlformats.org/officeDocument/2006/relationships/font" Target="fonts/font12.fntdata"/><Relationship Id="rId119" Type="http://schemas.openxmlformats.org/officeDocument/2006/relationships/font" Target="fonts/font17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notesMaster" Target="notesMasters/notesMaster1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7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font" Target="fonts/font2.fntdata"/><Relationship Id="rId120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7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7.xml"/><Relationship Id="rId5" Type="http://schemas.openxmlformats.org/officeDocument/2006/relationships/slide" Target="slides/slide21.xml"/><Relationship Id="rId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74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3076576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89" tIns="0" rIns="19589" bIns="0" numCol="1" anchor="t" anchorCtr="0" compatLnSpc="1">
            <a:prstTxWarp prst="textNoShape">
              <a:avLst/>
            </a:prstTxWarp>
          </a:bodyPr>
          <a:lstStyle>
            <a:lvl1pPr defTabSz="939800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9525"/>
            <a:ext cx="30765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89" tIns="0" rIns="19589" bIns="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851DC0E0-60C6-4E77-ABFE-DBA089466400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4075"/>
            <a:ext cx="3076576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89" tIns="0" rIns="19589" bIns="0" numCol="1" anchor="b" anchorCtr="0" compatLnSpc="1">
            <a:prstTxWarp prst="textNoShape">
              <a:avLst/>
            </a:prstTxWarp>
          </a:bodyPr>
          <a:lstStyle>
            <a:lvl1pPr defTabSz="939800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4075"/>
            <a:ext cx="30765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589" tIns="0" rIns="19589" bIns="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262DC4E6-E6DA-4E25-B62D-993DBA12C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167063" y="9750425"/>
            <a:ext cx="763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783" tIns="45708" rIns="89783" bIns="45708">
            <a:spAutoFit/>
          </a:bodyPr>
          <a:lstStyle>
            <a:lvl1pPr defTabSz="892175"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2175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2175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2175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2175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baseline="0" smtClean="0"/>
              <a:t>Page </a:t>
            </a:r>
            <a:fld id="{949CA883-5A78-4E63-B758-C4B7CFB3CB18}" type="slidenum">
              <a:rPr lang="en-US" altLang="en-US" sz="1200" b="0" baseline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baseline="0" smtClean="0"/>
          </a:p>
        </p:txBody>
      </p:sp>
      <p:sp>
        <p:nvSpPr>
          <p:cNvPr id="1034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900113"/>
            <a:ext cx="4757737" cy="3568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541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81" tIns="47341" rIns="94681" bIns="47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611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9688" cy="384016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</p:spPr>
        <p:txBody>
          <a:bodyPr lIns="95299" tIns="47649" rIns="95299" bIns="47649"/>
          <a:lstStyle/>
          <a:p>
            <a:endParaRPr lang="nl-NL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903288"/>
            <a:ext cx="4756150" cy="3567112"/>
          </a:xfrm>
          <a:ln cap="flat"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5688"/>
            <a:ext cx="5207000" cy="4306887"/>
          </a:xfrm>
          <a:noFill/>
        </p:spPr>
        <p:txBody>
          <a:bodyPr lIns="95961" tIns="47981" rIns="95961" bIns="47981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901700"/>
            <a:ext cx="4757738" cy="3568700"/>
          </a:xfrm>
          <a:ln cap="flat"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4100"/>
            <a:ext cx="5207000" cy="4311650"/>
          </a:xfrm>
          <a:noFill/>
        </p:spPr>
        <p:txBody>
          <a:bodyPr lIns="94312" tIns="47156" rIns="94312" bIns="47156"/>
          <a:lstStyle/>
          <a:p>
            <a:pPr defTabSz="936625">
              <a:lnSpc>
                <a:spcPct val="88000"/>
              </a:lnSpc>
              <a:spcBef>
                <a:spcPct val="0"/>
              </a:spcBef>
            </a:pPr>
            <a:endParaRPr lang="en-US" altLang="en-US" sz="25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4792-0E2F-485E-AA4D-B353A4273658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B924-EB75-451B-A713-160275F7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4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F69C-371C-4483-BCAF-4624C38B934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3CCA-0B27-47A6-BB84-DAE4545FF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033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26FB-77DE-4188-8F33-2F82DCDB8A7A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81C1-FDA1-45C3-862F-653447965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530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D470-1A6B-4FE3-95B8-16ACA3FC923E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4141-DE70-47FB-A78B-F811AF275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342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20AE-0986-4E8D-AE4F-F9966B7A7171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48DD0-1AFA-4251-BF8A-6B8551723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848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FAB57-BA00-4E2E-BB44-6873C07FD2B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2600-E906-40DD-834D-2819D4870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32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0A40-5043-46B2-B831-AC6B1B0E13F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24737-441A-42BF-9030-64173694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44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956C-6A13-489E-937C-9EB50CBAFB94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2F828-1BF1-472C-93A7-A2FEF4872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6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32BC-016F-4CC2-91BB-F58338039F3C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E706-8513-43E4-B178-36877FA22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24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16D39-1A38-4724-B699-4C9EC373C8F3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F60D-3C05-4B5D-A5F1-EABA52D38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173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5B3-B4E2-428D-85C0-1026ECC4C3B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9E38-6023-4226-AC48-E601725D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15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368" y="76200"/>
            <a:ext cx="7815263" cy="2135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D94C-3592-4406-9C8A-10CC455FFBAF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29B3-C1DB-4734-9953-E8B950C73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27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9B7F-0A1B-4615-9A2B-6E4380EB441F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48BBD-2D5F-40CA-B088-4EEC328D7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03DC-828A-4705-87E6-F8B6EE5A700F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797B-ACB6-4D60-9F0A-3AE4954AB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64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3476-C6C5-4EA4-886B-E5099C24570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2C9F-D7F4-487A-96F2-7B54BEF68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97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744FC-0D89-4289-BB56-79637522EC13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4859-EDB4-4071-B708-5FE405606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367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8C4D-1A0B-45DA-A202-E491B90D8500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09AA-28C8-41CD-A243-64673531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09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03F1-A512-4C9B-BDA1-62E9E03F3F1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FF9C-37D3-4521-910A-734A7610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66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3F58E-C304-4A33-A2BA-2533B9EC8661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A26-D5BB-4FB3-B10F-899EDBFB1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62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576F-7F4E-46C3-BEBD-BE465840696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6BBD-B8A4-4B31-B978-2FB173769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418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FC09-3897-42F0-9D88-1DF5BD20141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5FA3-5985-43E6-92B5-EE9A61B08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19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AB9-A58B-4AF8-B2D5-00713C4A481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922B-B050-4F1C-9B36-1DA0C680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45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5189-9401-4C55-8D3D-C07C34FC1E35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C3D4-E046-4629-8A42-7BC0F1F0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36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A5247-9C51-48A6-BA4D-5F1407B6CC53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B2A6-232E-4E06-B86D-51457322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61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D9E9-5365-4486-9648-493865247BD1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031A-76A4-4F4E-A8CA-42F9561E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84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C634-CD6C-40DE-8733-3270931525C1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79E6-C4DD-4F72-B11C-86D2DDC2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329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71EBC-D6B2-471C-B479-26605FAEFA7E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2249C-BBDD-4669-BC36-288866CA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165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601C-7106-4583-8347-D30E5A0FC5E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1D44B-ADC3-4B7C-8AFA-31200CED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99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F55D-6EDF-4945-A4FA-10DA293501A1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F8CA-7415-469E-A69A-309F3B8DB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09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1BE5-875C-44BE-A763-7F3F93DB7ADB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E3BA-961F-4342-80DB-2D9CE8F95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36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13CD7-012B-4E46-9856-D86B0876991F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0E7F-A1B4-4D3D-B2D0-A948CC3E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5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CFA1-77C0-4031-8B26-897AEC92D710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630D-1361-4DB8-ADE9-3A72A092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405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F53C-D944-49D4-A9BF-F61187AA9BD3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9639-C3AC-44E8-A133-494753DA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36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3314-292D-4F7D-B4AC-E41A2BFB7DBC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6BC4-F39B-44AD-BC77-B1CFEE684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78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6C87-37D7-43AE-A524-0B392D96528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A0C1-F1B3-4F17-B2C8-25BFD012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54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BC1F-8784-40F0-B045-94CA45EA092F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307A-60AE-41BE-BF22-BE665744F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63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FA6D-178D-4A8C-92E8-7DFDE7DF2ECC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DBF5-3F4D-40A7-B737-E3BDEBCD1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114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FF90-CB31-497D-B090-019D44362B7D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E2F4-97C4-426A-B12D-6C9D662F7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5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F384-1174-426B-8CA6-47ED7BA919E6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2C04-33B4-4088-9BDB-E478299EE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89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19FB-D1C0-4C66-9486-29D20BAE2D1D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0AB76-C2FA-4200-86F8-FDD4C42A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50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28FE-2055-4728-82AF-5BC7CDEC408C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5665-DEB1-428A-9A11-77CA39E3A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31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241E-C792-4B2C-B882-5C6CFFF546EA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79EA-2733-4933-8F58-F7008220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13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B99A1-4F7A-4CA0-8930-96D5E28C5374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53A4-1A16-403C-B82A-6B828D4F3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60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4792-0E2F-485E-AA4D-B353A4273658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B924-EB75-451B-A713-160275F7F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839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FF0E-AF79-42CE-B48A-4E0ABBFC166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C247-C91B-4310-97E3-D9E8F26A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01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368" y="76200"/>
            <a:ext cx="7815263" cy="2135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D94C-3592-4406-9C8A-10CC455FFBAF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29B3-C1DB-4734-9953-E8B950C73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9838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5189-9401-4C55-8D3D-C07C34FC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C3D4-E046-4629-8A42-7BC0F1F01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60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3314-292D-4F7D-B4AC-E41A2BFB7DBC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6BC4-F39B-44AD-BC77-B1CFEE684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0604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FF0E-AF79-42CE-B48A-4E0ABBFC166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C247-C91B-4310-97E3-D9E8F26AD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22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036D-A834-49F4-A1E4-AD920F62696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E0CB-2AA5-41F4-8732-F69036000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504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2D3F-92A5-44B0-AB68-075A71D7A2AD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5536-735F-48A7-928F-254C1380E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0552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5C98-0A7D-4AA3-B3BF-555CDD4998C7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A007-C646-4F82-AA39-C0769AFF2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780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EA3B-4542-4D10-8D03-C505D1F39707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4A2D-7E8B-489D-81B5-A7CD0D619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88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F69C-371C-4483-BCAF-4624C38B9345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3CCA-0B27-47A6-BB84-DAE4545F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9183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26FB-77DE-4188-8F33-2F82DCDB8A7A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81C1-FDA1-45C3-862F-653447965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40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036D-A834-49F4-A1E4-AD920F62696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E0CB-2AA5-41F4-8732-F69036000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2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D470-1A6B-4FE3-95B8-16ACA3FC923E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4141-DE70-47FB-A78B-F811AF275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11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4792-0E2F-485E-AA4D-B353A4273658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B924-EB75-451B-A713-160275F7F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998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368" y="76200"/>
            <a:ext cx="7815263" cy="2135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D94C-3592-4406-9C8A-10CC455FFBAF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D29B3-C1DB-4734-9953-E8B950C73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8212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5189-9401-4C55-8D3D-C07C34FC1E35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C3D4-E046-4629-8A42-7BC0F1F01C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163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3314-292D-4F7D-B4AC-E41A2BFB7DBC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6BC4-F39B-44AD-BC77-B1CFEE684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4903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FF0E-AF79-42CE-B48A-4E0ABBFC166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C247-C91B-4310-97E3-D9E8F26AD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81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036D-A834-49F4-A1E4-AD920F62696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E0CB-2AA5-41F4-8732-F690360008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62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2D3F-92A5-44B0-AB68-075A71D7A2AD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5536-735F-48A7-928F-254C1380E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857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5C98-0A7D-4AA3-B3BF-555CDD4998C7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A007-C646-4F82-AA39-C0769AFF2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0315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EA3B-4542-4D10-8D03-C505D1F39707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4A2D-7E8B-489D-81B5-A7CD0D619F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82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2D3F-92A5-44B0-AB68-075A71D7A2AD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5536-735F-48A7-928F-254C1380E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118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9F69C-371C-4483-BCAF-4624C38B9345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3CCA-0B27-47A6-BB84-DAE4545FF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30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82600"/>
            <a:ext cx="19812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82600"/>
            <a:ext cx="57912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26FB-77DE-4188-8F33-2F82DCDB8A7A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81C1-FDA1-45C3-862F-6534479652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692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82600"/>
            <a:ext cx="7815263" cy="1457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862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CD470-1A6B-4FE3-95B8-16ACA3FC923E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4141-DE70-47FB-A78B-F811AF275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24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5C98-0A7D-4AA3-B3BF-555CDD4998C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A007-C646-4F82-AA39-C0769AFF2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22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EA3B-4542-4D10-8D03-C505D1F3970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4A2D-7E8B-489D-81B5-A7CD0D619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32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46EDFFA7-2EAF-4B2A-B8CF-2D1A7B37827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latin typeface="+mn-lt"/>
              </a:defRPr>
            </a:lvl1pPr>
          </a:lstStyle>
          <a:p>
            <a:pPr>
              <a:defRPr/>
            </a:pPr>
            <a:fld id="{BC7D1503-8A5F-412C-B4CD-2E3A017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8229100-D7D4-486E-96DB-DB738B806D14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A994D57-F711-43E3-A182-CFE922DF9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8FDC24-6156-45AC-93D8-A56CDD083CA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ADFF173-F369-4883-9FC9-12791368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32831DB-3B2B-49E1-B24B-3ADD65B53832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57DD5E8-5E04-4AE9-9F29-9BB525D67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46EDFFA7-2EAF-4B2A-B8CF-2D1A7B37827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latin typeface="+mn-lt"/>
              </a:defRPr>
            </a:lvl1pPr>
          </a:lstStyle>
          <a:p>
            <a:pPr>
              <a:defRPr/>
            </a:pPr>
            <a:fld id="{BC7D1503-8A5F-412C-B4CD-2E3A017DC5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+mn-lt"/>
              </a:defRPr>
            </a:lvl1pPr>
          </a:lstStyle>
          <a:p>
            <a:pPr>
              <a:defRPr/>
            </a:pPr>
            <a:fld id="{46EDFFA7-2EAF-4B2A-B8CF-2D1A7B378279}" type="datetime1">
              <a:rPr lang="en-US">
                <a:solidFill>
                  <a:srgbClr val="000000"/>
                </a:solidFill>
              </a:rPr>
              <a:pPr>
                <a:defRPr/>
              </a:pPr>
              <a:t>1/30/2018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482600"/>
            <a:ext cx="7815263" cy="1457325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Test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792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400" baseline="0">
                <a:latin typeface="+mn-lt"/>
              </a:defRPr>
            </a:lvl1pPr>
          </a:lstStyle>
          <a:p>
            <a:pPr>
              <a:defRPr/>
            </a:pPr>
            <a:fld id="{BC7D1503-8A5F-412C-B4CD-2E3A017DC5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8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ransition/>
  <p:hf hdr="0" ftr="0" dt="0"/>
  <p:txStyles>
    <p:titleStyle>
      <a:lvl1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ctr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225425" indent="-22542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903288" indent="-180975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—"/>
        <a:defRPr sz="2400">
          <a:solidFill>
            <a:schemeClr val="tx1"/>
          </a:solidFill>
          <a:latin typeface="+mn-lt"/>
        </a:defRPr>
      </a:lvl3pPr>
      <a:lvl4pPr marL="1219200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5795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0367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4939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29511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408363" indent="-134938" algn="l" defTabSz="722313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aul.Nieuwenhuysen@vub.ac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b.ac.be/BIBLIO/nieuwenhuysen/presenta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9.jpeg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200977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65332-D26A-4710-8FF1-48EF5701AF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52400" y="4618"/>
            <a:ext cx="8839200" cy="229029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EE8C7"/>
                    </a:gs>
                    <a:gs pos="50000">
                      <a:srgbClr val="FFFFFF"/>
                    </a:gs>
                    <a:gs pos="100000">
                      <a:srgbClr val="FEE8C7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r>
              <a:rPr lang="en-GB" sz="3200" dirty="0"/>
              <a:t>Information discovery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based </a:t>
            </a:r>
            <a:r>
              <a:rPr lang="en-GB" sz="3200" dirty="0"/>
              <a:t>on </a:t>
            </a:r>
            <a:r>
              <a:rPr lang="en-GB" sz="3200" dirty="0" smtClean="0"/>
              <a:t>an emerging technology: analysis of </a:t>
            </a:r>
            <a:r>
              <a:rPr lang="en-GB" sz="3200" dirty="0"/>
              <a:t>digital images</a:t>
            </a:r>
            <a:endParaRPr lang="en-US" sz="3200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3" y="2133600"/>
            <a:ext cx="8534400" cy="472439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dirty="0"/>
              <a:t>Created to support an invited lecture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@ </a:t>
            </a:r>
            <a:r>
              <a:rPr lang="en-US" i="1" dirty="0" smtClean="0"/>
              <a:t>“</a:t>
            </a:r>
            <a:r>
              <a:rPr lang="en-US" i="1" dirty="0"/>
              <a:t>International Conference on Reshaping Libraries: Emerging Global Technologies and Trends” (ICRL 2018) </a:t>
            </a:r>
            <a:r>
              <a:rPr lang="en-US" dirty="0"/>
              <a:t>February 1-3, </a:t>
            </a:r>
            <a:r>
              <a:rPr lang="en-US" dirty="0" smtClean="0"/>
              <a:t>2018, in Jaipur</a:t>
            </a:r>
            <a:r>
              <a:rPr lang="en-US" dirty="0"/>
              <a:t>, Rajasthan, India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organized by </a:t>
            </a:r>
            <a:endParaRPr lang="en-US" sz="1600" dirty="0" smtClean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DELNET,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Ambedkar University Delhi,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Special Libraries Association (SLA)-Asian Chapter </a:t>
            </a:r>
            <a:r>
              <a:rPr lang="en-US" sz="1600" dirty="0"/>
              <a:t>&amp;</a:t>
            </a:r>
            <a:endParaRPr lang="en-US" sz="1600" dirty="0" smtClean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Society for Library Professionals (</a:t>
            </a:r>
            <a:r>
              <a:rPr lang="en-US" sz="1600" dirty="0"/>
              <a:t>SLP) </a:t>
            </a:r>
            <a:br>
              <a:rPr lang="en-US" sz="1600" dirty="0"/>
            </a:br>
            <a:endParaRPr lang="en-US" altLang="en-US" sz="1600" dirty="0" smtClean="0"/>
          </a:p>
          <a:p>
            <a:pPr algn="l">
              <a:lnSpc>
                <a:spcPct val="10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by </a:t>
            </a:r>
            <a:r>
              <a:rPr lang="en-US" altLang="en-US" dirty="0">
                <a:solidFill>
                  <a:srgbClr val="002060"/>
                </a:solidFill>
                <a:hlinkClick r:id="rId4"/>
              </a:rPr>
              <a:t>Paul.Nieuwenhuysen@vub.ac.be</a:t>
            </a:r>
            <a:r>
              <a:rPr lang="en-US" altLang="en-US" dirty="0">
                <a:solidFill>
                  <a:srgbClr val="002060"/>
                </a:solidFill>
              </a:rPr>
              <a:t/>
            </a:r>
            <a:br>
              <a:rPr lang="en-US" altLang="en-US" dirty="0">
                <a:solidFill>
                  <a:srgbClr val="002060"/>
                </a:solidFill>
              </a:rPr>
            </a:br>
            <a:r>
              <a:rPr lang="nl-NL" altLang="en-US" dirty="0">
                <a:solidFill>
                  <a:srgbClr val="002060"/>
                </a:solidFill>
              </a:rPr>
              <a:t>Vrije Universiteit Brussel</a:t>
            </a:r>
            <a:br>
              <a:rPr lang="nl-NL" altLang="en-US" dirty="0">
                <a:solidFill>
                  <a:srgbClr val="002060"/>
                </a:solidFill>
              </a:rPr>
            </a:br>
            <a:r>
              <a:rPr lang="nl-NL" altLang="en-US" dirty="0">
                <a:solidFill>
                  <a:srgbClr val="002060"/>
                </a:solidFill>
              </a:rPr>
              <a:t>B-1050 Brussel, </a:t>
            </a:r>
            <a:r>
              <a:rPr lang="nl-NL" altLang="en-US" dirty="0" smtClean="0">
                <a:solidFill>
                  <a:srgbClr val="002060"/>
                </a:solidFill>
              </a:rPr>
              <a:t>Belgium</a:t>
            </a:r>
            <a:endParaRPr lang="nl-NL" altLang="en-US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33528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Introduction:</a:t>
            </a:r>
            <a:br>
              <a:rPr lang="en-US" altLang="en-US" smtClean="0"/>
            </a:br>
            <a:r>
              <a:rPr lang="en-US" altLang="en-US" smtClean="0"/>
              <a:t>finding images and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31CA-EF3D-4941-BBC7-38FCD5CB258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3316" name="Picture 5" descr="MM90025449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5562600"/>
            <a:ext cx="91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524125"/>
            <a:ext cx="7593012" cy="3038475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8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1000" y="4343400"/>
            <a:ext cx="1295400" cy="12192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28750"/>
          </a:xfrm>
        </p:spPr>
        <p:txBody>
          <a:bodyPr/>
          <a:lstStyle/>
          <a:p>
            <a:r>
              <a:rPr lang="en-US" altLang="en-US" smtClean="0"/>
              <a:t>Introduction:</a:t>
            </a:r>
            <a:br>
              <a:rPr lang="en-US" altLang="en-US" smtClean="0"/>
            </a:br>
            <a:r>
              <a:rPr lang="en-US" altLang="en-US" smtClean="0"/>
              <a:t>finding images and information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79248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Searching for images on the WWW has become an attractive starting point to discover information:</a:t>
            </a:r>
          </a:p>
          <a:p>
            <a:r>
              <a:rPr lang="en-US" altLang="en-US" smtClean="0">
                <a:solidFill>
                  <a:schemeClr val="bg2"/>
                </a:solidFill>
              </a:rPr>
              <a:t>A search query with text is submitted </a:t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to an “image search engine”.</a:t>
            </a:r>
          </a:p>
          <a:p>
            <a:r>
              <a:rPr lang="en-US" altLang="en-US" smtClean="0"/>
              <a:t>The results come as small “thumbnail images”.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82EFB-947B-44A7-8103-3F26B49C0FA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4341" name="Picture 5" descr="MM90025449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5562600"/>
            <a:ext cx="91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653A7-FF31-416A-8977-289575A5FD5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>
          <a:xfrm>
            <a:off x="695325" y="508000"/>
            <a:ext cx="7767638" cy="1428750"/>
          </a:xfrm>
        </p:spPr>
        <p:txBody>
          <a:bodyPr/>
          <a:lstStyle/>
          <a:p>
            <a:r>
              <a:rPr lang="en-US" altLang="en-US" smtClean="0"/>
              <a:t>Introduction:</a:t>
            </a:r>
            <a:br>
              <a:rPr lang="en-US" altLang="en-US" smtClean="0"/>
            </a:br>
            <a:r>
              <a:rPr lang="en-US" altLang="en-US" smtClean="0"/>
              <a:t>finding images and information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2292350"/>
            <a:ext cx="7648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28750"/>
          </a:xfrm>
        </p:spPr>
        <p:txBody>
          <a:bodyPr/>
          <a:lstStyle/>
          <a:p>
            <a:r>
              <a:rPr lang="en-US" altLang="en-US" smtClean="0"/>
              <a:t>Introduction:</a:t>
            </a:r>
            <a:br>
              <a:rPr lang="en-US" altLang="en-US" smtClean="0"/>
            </a:br>
            <a:r>
              <a:rPr lang="en-US" altLang="en-US" smtClean="0"/>
              <a:t>finding images and information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79248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Searching for images on the WWW has become an attractive starting point to discover information:</a:t>
            </a:r>
          </a:p>
          <a:p>
            <a:r>
              <a:rPr lang="en-US" altLang="en-US" smtClean="0">
                <a:solidFill>
                  <a:schemeClr val="bg2"/>
                </a:solidFill>
              </a:rPr>
              <a:t>A search query with text is submitted </a:t>
            </a:r>
            <a:br>
              <a:rPr lang="en-US" altLang="en-US" smtClean="0">
                <a:solidFill>
                  <a:schemeClr val="bg2"/>
                </a:solidFill>
              </a:rPr>
            </a:br>
            <a:r>
              <a:rPr lang="en-US" altLang="en-US" smtClean="0">
                <a:solidFill>
                  <a:schemeClr val="bg2"/>
                </a:solidFill>
              </a:rPr>
              <a:t>to an “image search engine”.</a:t>
            </a:r>
          </a:p>
          <a:p>
            <a:r>
              <a:rPr lang="en-US" altLang="en-US" smtClean="0">
                <a:solidFill>
                  <a:schemeClr val="bg2"/>
                </a:solidFill>
              </a:rPr>
              <a:t>The results come as small “thumbnail images”.</a:t>
            </a:r>
          </a:p>
          <a:p>
            <a:r>
              <a:rPr lang="en-US" altLang="en-US" smtClean="0"/>
              <a:t>Each small image links to the document where it occurs.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C96DD-DF52-4333-9F76-E722B48F34F8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09" name="Picture 5" descr="MM90025449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5562600"/>
            <a:ext cx="91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15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663575" y="4572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for images: </a:t>
            </a:r>
            <a:br>
              <a:rPr lang="en-US" altLang="en-US" smtClean="0"/>
            </a:br>
            <a:r>
              <a:rPr lang="en-US" altLang="en-US" smtClean="0"/>
              <a:t>images &amp; their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750CD-838A-4818-A7AC-41F2E31A810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253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1981200"/>
            <a:ext cx="2305050" cy="3733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54300" y="5740400"/>
            <a:ext cx="3836988" cy="1117600"/>
          </a:xfrm>
          <a:prstGeom prst="rect">
            <a:avLst/>
          </a:prstGeom>
          <a:solidFill>
            <a:srgbClr val="CCEC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Image found</a:t>
            </a:r>
            <a:r>
              <a:rPr lang="en-US" sz="4000" baseline="0" dirty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on WWW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B5E6B5">
                  <a:lumMod val="25000"/>
                </a:srgbClr>
              </a:solidFill>
            </a:endParaRPr>
          </a:p>
        </p:txBody>
      </p:sp>
      <p:pic>
        <p:nvPicPr>
          <p:cNvPr id="22534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17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for images: </a:t>
            </a:r>
            <a:br>
              <a:rPr lang="en-US" altLang="en-US" smtClean="0"/>
            </a:br>
            <a:r>
              <a:rPr lang="en-US" altLang="en-US" smtClean="0"/>
              <a:t>images &amp; their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D248-17F2-4497-BE2B-215D34707DA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355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1981200"/>
            <a:ext cx="2305050" cy="3733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84388" y="5722938"/>
            <a:ext cx="7059612" cy="912812"/>
          </a:xfrm>
          <a:prstGeom prst="rect">
            <a:avLst/>
          </a:prstGeom>
          <a:solidFill>
            <a:srgbClr val="CCEC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Image found on WWW </a:t>
            </a:r>
            <a:r>
              <a:rPr lang="en-US" sz="4000" dirty="0">
                <a:solidFill>
                  <a:srgbClr val="B5E6B5">
                    <a:lumMod val="25000"/>
                  </a:srgbClr>
                </a:solidFill>
              </a:rPr>
              <a:t>(+ link to WWW file)</a:t>
            </a:r>
            <a:br>
              <a:rPr lang="en-US" sz="4000" dirty="0">
                <a:solidFill>
                  <a:srgbClr val="B5E6B5">
                    <a:lumMod val="25000"/>
                  </a:srgbClr>
                </a:solidFill>
              </a:rPr>
            </a:br>
            <a:r>
              <a:rPr lang="en-US" sz="4000" dirty="0">
                <a:solidFill>
                  <a:srgbClr val="B5E6B5">
                    <a:lumMod val="25000"/>
                  </a:srgbClr>
                </a:solidFill>
              </a:rPr>
              <a:t> </a:t>
            </a:r>
          </a:p>
        </p:txBody>
      </p:sp>
      <p:pic>
        <p:nvPicPr>
          <p:cNvPr id="23558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 Arrow 1"/>
          <p:cNvSpPr/>
          <p:nvPr/>
        </p:nvSpPr>
        <p:spPr bwMode="auto">
          <a:xfrm>
            <a:off x="7086600" y="2590800"/>
            <a:ext cx="1752600" cy="3132138"/>
          </a:xfrm>
          <a:prstGeom prst="bentArrow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5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for images: </a:t>
            </a:r>
            <a:br>
              <a:rPr lang="en-US" altLang="en-US" smtClean="0"/>
            </a:br>
            <a:r>
              <a:rPr lang="en-US" altLang="en-US" smtClean="0"/>
              <a:t>images &amp; their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A486A-4F93-4791-AED2-2416D0F4F74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458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3325" y="3733800"/>
            <a:ext cx="1552575" cy="2514600"/>
          </a:xfrm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650" y="2667000"/>
            <a:ext cx="7721750" cy="43434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5791200"/>
            <a:ext cx="4398963" cy="912813"/>
          </a:xfrm>
          <a:prstGeom prst="rect">
            <a:avLst/>
          </a:prstGeom>
          <a:solidFill>
            <a:srgbClr val="CCECFF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40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Image &amp; context on </a:t>
            </a:r>
            <a:r>
              <a:rPr lang="en-US" dirty="0" smtClean="0">
                <a:solidFill>
                  <a:srgbClr val="000000"/>
                </a:solidFill>
              </a:rPr>
              <a:t>WWW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583" name="Straight Arrow Connector 7"/>
          <p:cNvCxnSpPr>
            <a:cxnSpLocks noChangeShapeType="1"/>
          </p:cNvCxnSpPr>
          <p:nvPr/>
        </p:nvCxnSpPr>
        <p:spPr bwMode="auto">
          <a:xfrm flipH="1">
            <a:off x="3352800" y="3886200"/>
            <a:ext cx="6477000" cy="0"/>
          </a:xfrm>
          <a:prstGeom prst="straightConnector1">
            <a:avLst/>
          </a:prstGeom>
          <a:noFill/>
          <a:ln w="47625" algn="ctr">
            <a:solidFill>
              <a:srgbClr val="C00000"/>
            </a:solidFill>
            <a:round/>
            <a:headEnd type="triangle" w="sm" len="sm"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4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/>
          <p:cNvSpPr/>
          <p:nvPr/>
        </p:nvSpPr>
        <p:spPr bwMode="auto">
          <a:xfrm>
            <a:off x="-195551" y="3725862"/>
            <a:ext cx="1752600" cy="3132138"/>
          </a:xfrm>
          <a:prstGeom prst="bentArrow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4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Introduction:</a:t>
            </a:r>
            <a:b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finding images and information</a:t>
            </a:r>
            <a:endParaRPr lang="en-US" altLang="en-US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7924800" cy="2590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Search for images is faster than search for texts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.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When a relevant image is found,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then also the context of that image is found,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and that can yield relevant information.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A39B2-C101-420B-B139-F5A527A929DA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3983470" y="1981200"/>
            <a:ext cx="122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 dirty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 dirty="0">
              <a:solidFill>
                <a:srgbClr val="000000"/>
              </a:solidFill>
            </a:endParaRPr>
          </a:p>
        </p:txBody>
      </p:sp>
      <p:pic>
        <p:nvPicPr>
          <p:cNvPr id="25606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3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0A9EE-741A-43A3-A49E-56864CFC50FE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804862"/>
          </a:xfrm>
        </p:spPr>
        <p:txBody>
          <a:bodyPr/>
          <a:lstStyle/>
          <a:p>
            <a:r>
              <a:rPr lang="en-US" altLang="en-US" smtClean="0"/>
              <a:t>Findings &amp; Discussion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  <a:defRPr/>
            </a:pPr>
            <a:endParaRPr lang="en-US" altLang="en-US" dirty="0" smtClean="0"/>
          </a:p>
          <a:p>
            <a:pPr marL="457200" indent="-457200" algn="ctr">
              <a:buFontTx/>
              <a:buNone/>
              <a:defRPr/>
            </a:pPr>
            <a:endParaRPr lang="en-US" altLang="en-US" dirty="0" smtClean="0"/>
          </a:p>
          <a:p>
            <a:pPr marL="457200" indent="-457200" algn="ctr">
              <a:buFontTx/>
              <a:buNone/>
              <a:defRPr/>
            </a:pPr>
            <a:endParaRPr lang="en-US" altLang="en-US" dirty="0" smtClean="0"/>
          </a:p>
          <a:p>
            <a:pPr marL="457200" indent="-457200" algn="ctr">
              <a:buFontTx/>
              <a:buNone/>
              <a:defRPr/>
            </a:pPr>
            <a:endParaRPr lang="en-US" altLang="en-US" dirty="0"/>
          </a:p>
          <a:p>
            <a:pPr marL="457200" indent="-457200">
              <a:buFontTx/>
              <a:buNone/>
              <a:defRPr/>
            </a:pPr>
            <a:r>
              <a:rPr lang="en-US" altLang="en-US" dirty="0" smtClean="0"/>
              <a:t>Comparison of WWW image search engines:</a:t>
            </a:r>
          </a:p>
          <a:p>
            <a:pPr>
              <a:defRPr/>
            </a:pPr>
            <a:r>
              <a:rPr lang="en-US" altLang="en-US" dirty="0" smtClean="0"/>
              <a:t>Good relevance ranking</a:t>
            </a:r>
          </a:p>
          <a:p>
            <a:pPr>
              <a:defRPr/>
            </a:pPr>
            <a:r>
              <a:rPr lang="en-US" altLang="en-US" dirty="0" smtClean="0"/>
              <a:t>Overlap in coverage </a:t>
            </a:r>
            <a:r>
              <a:rPr lang="en-US" altLang="en-US" smtClean="0"/>
              <a:t>and search results</a:t>
            </a:r>
            <a:r>
              <a:rPr lang="en-US" altLang="en-US" dirty="0" smtClean="0"/>
              <a:t>, as expected</a:t>
            </a:r>
          </a:p>
          <a:p>
            <a:pPr>
              <a:defRPr/>
            </a:pPr>
            <a:r>
              <a:rPr lang="en-US" altLang="en-US" i="1" dirty="0" smtClean="0"/>
              <a:t>Yahoo! &amp; Bing </a:t>
            </a:r>
            <a:r>
              <a:rPr lang="en-US" altLang="en-US" dirty="0" smtClean="0"/>
              <a:t>quite similar, as expected</a:t>
            </a:r>
          </a:p>
          <a:p>
            <a:pPr marL="457200" indent="-457200"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6625"/>
            <a:ext cx="14859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0345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612900"/>
            <a:ext cx="5943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0" y="1517650"/>
            <a:ext cx="3048000" cy="2438400"/>
          </a:xfrm>
          <a:prstGeom prst="ellipse">
            <a:avLst/>
          </a:prstGeom>
          <a:noFill/>
          <a:ln w="12700" algn="ctr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D760-6EC2-44AD-B931-F6DAA253B6C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4D4D4D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652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804862"/>
          </a:xfrm>
        </p:spPr>
        <p:txBody>
          <a:bodyPr/>
          <a:lstStyle/>
          <a:p>
            <a:r>
              <a:rPr lang="en-US" altLang="en-US" smtClean="0"/>
              <a:t>Conclusions </a:t>
            </a:r>
            <a:r>
              <a:rPr lang="en-US" altLang="en-US" smtClean="0">
                <a:solidFill>
                  <a:schemeClr val="bg2"/>
                </a:solidFill>
                <a:latin typeface="Wingdings" pitchFamily="2" charset="2"/>
              </a:rPr>
              <a:t>L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- WWW image search delivers</a:t>
            </a:r>
          </a:p>
          <a:p>
            <a:pPr marL="457200" indent="-457200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a mixture of useful information with irrelevant information and even with mis­information </a:t>
            </a:r>
            <a:endParaRPr lang="en-US" altLang="en-US" i="1" smtClean="0">
              <a:solidFill>
                <a:schemeClr val="bg1"/>
              </a:solidFill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19500"/>
            <a:ext cx="5181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1828800" y="5867400"/>
            <a:ext cx="6858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1905000" y="5867400"/>
            <a:ext cx="6096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6019800" y="5943600"/>
            <a:ext cx="6858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096000" y="5943600"/>
            <a:ext cx="60960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9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40AE-C473-4A93-9B87-8B88529D41C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8915400" cy="529590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 smtClean="0"/>
              <a:t>These slides should be available from the WWW site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  <a:hlinkClick r:id="rId3"/>
              </a:rPr>
              <a:t>http://www.vub.ac.be/BIBLIO/nieuwenhuysen/presentations/</a:t>
            </a: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(note: BIBLIO </a:t>
            </a:r>
            <a:r>
              <a:rPr lang="en-US" altLang="en-US" i="1" dirty="0" smtClean="0">
                <a:ea typeface="Arial Unicode MS" pitchFamily="34" charset="-128"/>
                <a:cs typeface="Arial Unicode MS" pitchFamily="34" charset="-128"/>
              </a:rPr>
              <a:t>and not</a:t>
            </a: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dirty="0" err="1" smtClean="0">
                <a:ea typeface="Arial Unicode MS" pitchFamily="34" charset="-128"/>
                <a:cs typeface="Arial Unicode MS" pitchFamily="34" charset="-128"/>
              </a:rPr>
              <a:t>biblio</a:t>
            </a: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dirty="0" smtClean="0">
                <a:ea typeface="Arial Unicode MS" pitchFamily="34" charset="-128"/>
                <a:cs typeface="Arial Unicode MS" pitchFamily="34" charset="-128"/>
              </a:rPr>
              <a:t>The full text is published in the proceedings of this conference.</a:t>
            </a:r>
          </a:p>
        </p:txBody>
      </p:sp>
      <p:pic>
        <p:nvPicPr>
          <p:cNvPr id="6148" name="Picture 3" descr="slidesho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261099"/>
            <a:ext cx="1616075" cy="21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tekst 24"/>
          <p:cNvSpPr>
            <a:spLocks noGrp="1"/>
          </p:cNvSpPr>
          <p:nvPr/>
        </p:nvSpPr>
        <p:spPr>
          <a:xfrm>
            <a:off x="3276600" y="5410200"/>
            <a:ext cx="3355200" cy="1184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383C9-CA73-452C-822B-FE9CC3DDFDC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FF66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6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804862"/>
          </a:xfrm>
        </p:spPr>
        <p:txBody>
          <a:bodyPr/>
          <a:lstStyle/>
          <a:p>
            <a:r>
              <a:rPr lang="en-US" altLang="en-US" smtClean="0"/>
              <a:t>Conclusions </a:t>
            </a:r>
            <a:r>
              <a:rPr lang="en-US" altLang="en-US" smtClean="0">
                <a:solidFill>
                  <a:srgbClr val="FF9933"/>
                </a:solidFill>
                <a:latin typeface="Wingdings" pitchFamily="2" charset="2"/>
              </a:rPr>
              <a:t>J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76400"/>
            <a:ext cx="7391400" cy="47244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mtClean="0">
                <a:solidFill>
                  <a:schemeClr val="bg1"/>
                </a:solidFill>
              </a:rPr>
              <a:t>+ Information retrieval from the WWW through image searching is attractive, simple and fast,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AND can be efficient / productive.</a:t>
            </a:r>
            <a:br>
              <a:rPr lang="en-US" altLang="en-US" smtClean="0">
                <a:solidFill>
                  <a:schemeClr val="bg1"/>
                </a:solidFill>
              </a:rPr>
            </a:b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486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2286000" y="4419600"/>
            <a:ext cx="990600" cy="914400"/>
          </a:xfrm>
          <a:prstGeom prst="ellipse">
            <a:avLst/>
          </a:prstGeom>
          <a:noFill/>
          <a:ln w="571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657600" y="5181600"/>
            <a:ext cx="1066800" cy="762000"/>
          </a:xfrm>
          <a:prstGeom prst="ellipse">
            <a:avLst/>
          </a:prstGeom>
          <a:noFill/>
          <a:ln w="571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4495800" y="4495800"/>
            <a:ext cx="990600" cy="838200"/>
          </a:xfrm>
          <a:prstGeom prst="ellipse">
            <a:avLst/>
          </a:prstGeom>
          <a:noFill/>
          <a:ln w="57150" algn="ctr">
            <a:solidFill>
              <a:srgbClr val="008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8682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7C7A4-8910-4A22-A1E0-B7D33B03794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174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20188" cy="147955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Searching for information,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using </a:t>
            </a:r>
            <a:r>
              <a:rPr lang="en-US" altLang="en-US" i="1" dirty="0" smtClean="0">
                <a:solidFill>
                  <a:srgbClr val="CCECFF"/>
                </a:solidFill>
              </a:rPr>
              <a:t>an image </a:t>
            </a:r>
            <a:r>
              <a:rPr lang="en-US" altLang="en-US" dirty="0" smtClean="0">
                <a:solidFill>
                  <a:schemeClr val="bg1"/>
                </a:solidFill>
              </a:rPr>
              <a:t>as query</a:t>
            </a:r>
          </a:p>
        </p:txBody>
      </p:sp>
      <p:sp>
        <p:nvSpPr>
          <p:cNvPr id="3174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Search(ing) by image: </a:t>
            </a:r>
            <a:br>
              <a:rPr lang="en-US" altLang="en-US" smtClean="0"/>
            </a:br>
            <a:r>
              <a:rPr lang="en-US" altLang="en-US" smtClean="0"/>
              <a:t>introduction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820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Besides searching for images with a query that consists of </a:t>
            </a:r>
            <a:r>
              <a:rPr lang="en-US" altLang="en-US" dirty="0" smtClean="0">
                <a:solidFill>
                  <a:srgbClr val="7030A0"/>
                </a:solidFill>
              </a:rPr>
              <a:t>text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some systems allow us to use as query an </a:t>
            </a:r>
            <a:r>
              <a:rPr lang="en-US" altLang="en-US" dirty="0" smtClean="0">
                <a:solidFill>
                  <a:srgbClr val="7030A0"/>
                </a:solidFill>
              </a:rPr>
              <a:t>image (file)</a:t>
            </a:r>
            <a:r>
              <a:rPr lang="en-US" altLang="en-US" dirty="0" smtClean="0"/>
              <a:t>.</a:t>
            </a:r>
          </a:p>
          <a:p>
            <a:r>
              <a:rPr lang="en-US" altLang="en-US" b="0" i="1" dirty="0" smtClean="0"/>
              <a:t>Search(</a:t>
            </a:r>
            <a:r>
              <a:rPr lang="en-US" altLang="en-US" b="0" i="1" dirty="0" err="1" smtClean="0"/>
              <a:t>ing</a:t>
            </a:r>
            <a:r>
              <a:rPr lang="en-US" altLang="en-US" b="0" i="1" dirty="0" smtClean="0"/>
              <a:t>) by example</a:t>
            </a:r>
          </a:p>
          <a:p>
            <a:r>
              <a:rPr lang="en-US" altLang="en-US" b="0" i="1" dirty="0" smtClean="0"/>
              <a:t>Reverse image lookup = RIL</a:t>
            </a:r>
          </a:p>
          <a:p>
            <a:r>
              <a:rPr lang="en-US" altLang="en-US" b="0" i="1" dirty="0" smtClean="0"/>
              <a:t>Backwards image search(</a:t>
            </a:r>
            <a:r>
              <a:rPr lang="en-US" altLang="en-US" b="0" i="1" dirty="0" err="1" smtClean="0"/>
              <a:t>ing</a:t>
            </a:r>
            <a:r>
              <a:rPr lang="en-US" altLang="en-US" b="0" i="1" dirty="0" smtClean="0"/>
              <a:t>)</a:t>
            </a:r>
          </a:p>
          <a:p>
            <a:r>
              <a:rPr lang="en-US" altLang="en-US" b="0" i="1" dirty="0" smtClean="0"/>
              <a:t>Inside search(</a:t>
            </a:r>
            <a:r>
              <a:rPr lang="en-US" altLang="en-US" b="0" i="1" dirty="0" err="1" smtClean="0"/>
              <a:t>ing</a:t>
            </a:r>
            <a:r>
              <a:rPr lang="en-US" altLang="en-US" b="0" i="1" dirty="0" smtClean="0"/>
              <a:t>)</a:t>
            </a:r>
          </a:p>
          <a:p>
            <a:r>
              <a:rPr lang="en-US" altLang="en-US" b="0" i="1" dirty="0" smtClean="0"/>
              <a:t>Content-based </a:t>
            </a:r>
            <a:r>
              <a:rPr lang="en-US" altLang="en-US" b="0" i="1" dirty="0"/>
              <a:t>information retrieval = CBIR</a:t>
            </a:r>
            <a:endParaRPr lang="en-US" altLang="en-US" b="0" i="1" dirty="0" smtClean="0"/>
          </a:p>
          <a:p>
            <a:r>
              <a:rPr lang="en-US" altLang="en-US" b="0" dirty="0"/>
              <a:t>Reverse image search(</a:t>
            </a:r>
            <a:r>
              <a:rPr lang="en-US" altLang="en-US" b="0" dirty="0" err="1"/>
              <a:t>ing</a:t>
            </a:r>
            <a:r>
              <a:rPr lang="en-US" altLang="en-US" b="0" dirty="0"/>
              <a:t>)        (used by </a:t>
            </a:r>
            <a:r>
              <a:rPr lang="en-US" altLang="en-US" b="0" i="1" dirty="0"/>
              <a:t>Google</a:t>
            </a:r>
            <a:r>
              <a:rPr lang="en-US" altLang="en-US" b="0" dirty="0"/>
              <a:t>)</a:t>
            </a:r>
          </a:p>
          <a:p>
            <a:r>
              <a:rPr lang="en-US" altLang="en-US" i="1" dirty="0" smtClean="0"/>
              <a:t>Search(</a:t>
            </a:r>
            <a:r>
              <a:rPr lang="en-US" altLang="en-US" i="1" dirty="0" err="1" smtClean="0"/>
              <a:t>ing</a:t>
            </a:r>
            <a:r>
              <a:rPr lang="en-US" altLang="en-US" i="1" dirty="0" smtClean="0"/>
              <a:t>) by image 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67BE6-BD7D-4AA6-96CE-8608268105A3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2773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9113"/>
            <a:ext cx="2133600" cy="3432175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5" name="Picture 2" descr="C:\Users\pnieuwen\Documents\My Web Sites\nieuwenhuysen\african-art\images\africa11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1792288"/>
            <a:ext cx="2308225" cy="34671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7DA7C-B830-49D7-B9B4-00A888305859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example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2133600" y="2401888"/>
            <a:ext cx="4702175" cy="232251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Search with the original image </a:t>
            </a:r>
            <a:br>
              <a:rPr lang="en-US" sz="32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reveals</a:t>
            </a:r>
            <a:br>
              <a:rPr lang="en-US" sz="32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a derived image</a:t>
            </a:r>
            <a:br>
              <a:rPr lang="en-US" sz="3200" dirty="0">
                <a:solidFill>
                  <a:schemeClr val="accent2">
                    <a:lumMod val="25000"/>
                  </a:schemeClr>
                </a:solidFill>
              </a:rPr>
            </a:br>
            <a:endParaRPr lang="en-US" sz="3200" dirty="0"/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0" y="5214938"/>
            <a:ext cx="1006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Original photo of a sculpture 		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en-US" altLang="en-US" sz="2400"/>
              <a:t>			Book cover</a:t>
            </a:r>
          </a:p>
        </p:txBody>
      </p:sp>
      <p:sp>
        <p:nvSpPr>
          <p:cNvPr id="3380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33801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E4603-2D27-424A-A7A5-90F64E541A2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36867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Research problem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191000"/>
            <a:ext cx="4343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Which systems are available free of charge </a:t>
            </a:r>
            <a:br>
              <a:rPr lang="en-US" altLang="en-US" smtClean="0"/>
            </a:br>
            <a:r>
              <a:rPr lang="en-US" altLang="en-US" smtClean="0"/>
              <a:t>for searching by image </a:t>
            </a:r>
            <a:br>
              <a:rPr lang="en-US" altLang="en-US" smtClean="0"/>
            </a:br>
            <a:r>
              <a:rPr lang="en-US" altLang="en-US" smtClean="0"/>
              <a:t>through the WWW?</a:t>
            </a:r>
          </a:p>
        </p:txBody>
      </p:sp>
      <p:pic>
        <p:nvPicPr>
          <p:cNvPr id="36870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the user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3488-9A6E-4234-AB9C-843295725A56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 pioneer system, accessible free of charge: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2895600"/>
            <a:ext cx="7653337" cy="4038600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918" name="Right Arrow 1"/>
          <p:cNvSpPr>
            <a:spLocks noChangeArrowheads="1"/>
          </p:cNvSpPr>
          <p:nvPr/>
        </p:nvSpPr>
        <p:spPr bwMode="auto">
          <a:xfrm>
            <a:off x="0" y="4267200"/>
            <a:ext cx="2362200" cy="21336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8919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 </a:t>
            </a:r>
            <a:br>
              <a:rPr lang="en-US" altLang="en-US" dirty="0" smtClean="0"/>
            </a:br>
            <a:r>
              <a:rPr lang="en-US" altLang="en-US" dirty="0" smtClean="0"/>
              <a:t>number of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F3488-9A6E-4234-AB9C-843295725A56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19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TinEye</a:t>
            </a:r>
            <a:r>
              <a:rPr lang="en-US" dirty="0"/>
              <a:t> states on their user interface,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2016,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their search service </a:t>
            </a:r>
            <a:r>
              <a:rPr lang="en-US" dirty="0" smtClean="0"/>
              <a:t>deals </a:t>
            </a:r>
            <a:r>
              <a:rPr lang="en-US" dirty="0"/>
              <a:t>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US" dirty="0">
                <a:solidFill>
                  <a:srgbClr val="7030A0"/>
                </a:solidFill>
              </a:rPr>
              <a:t>17 billion images</a:t>
            </a:r>
            <a:r>
              <a:rPr lang="en-US" dirty="0"/>
              <a:t>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520" y="4114800"/>
            <a:ext cx="51769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33D44-B520-4154-9E76-8F81962ABA3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search engines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267200"/>
          </a:xfrm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en-US" altLang="en-US" smtClean="0"/>
              <a:t>Available WWW image search engines:</a:t>
            </a:r>
          </a:p>
          <a:p>
            <a:pPr marL="457200" indent="-457200" algn="ctr">
              <a:buFontTx/>
              <a:buNone/>
            </a:pPr>
            <a:endParaRPr lang="en-US" altLang="en-US" smtClean="0"/>
          </a:p>
          <a:p>
            <a:pPr marL="457200" indent="-457200" algn="ctr">
              <a:buFontTx/>
              <a:buNone/>
            </a:pP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marL="457200" indent="-457200" algn="ctr">
              <a:buFontTx/>
              <a:buNone/>
            </a:pPr>
            <a:r>
              <a:rPr lang="en-US" altLang="en-US" i="1" smtClean="0"/>
              <a:t>others…</a:t>
            </a:r>
          </a:p>
          <a:p>
            <a:pPr marL="457200" indent="-457200" algn="r">
              <a:buFontTx/>
              <a:buNone/>
            </a:pPr>
            <a:r>
              <a:rPr lang="en-US" altLang="en-US" smtClean="0"/>
              <a:t>since 2011</a:t>
            </a:r>
          </a:p>
          <a:p>
            <a:pPr marL="457200" indent="-457200">
              <a:buFontTx/>
              <a:buNone/>
            </a:pPr>
            <a:endParaRPr lang="en-US" altLang="en-US" smtClean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35275"/>
            <a:ext cx="28606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7813"/>
            <a:ext cx="3124200" cy="1176337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943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79C26-E6D5-494E-A420-D5C26D4184A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40963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53340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773113"/>
          </a:xfrm>
        </p:spPr>
        <p:txBody>
          <a:bodyPr/>
          <a:lstStyle/>
          <a:p>
            <a:r>
              <a:rPr lang="en-US" altLang="en-US" smtClean="0"/>
              <a:t>Research problem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191000"/>
            <a:ext cx="4343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Which differences among these systems are interesting for a user </a:t>
            </a:r>
            <a:br>
              <a:rPr lang="en-US" altLang="en-US" smtClean="0"/>
            </a:br>
            <a:r>
              <a:rPr lang="en-US" altLang="en-US" smtClean="0"/>
              <a:t>in practice?</a:t>
            </a:r>
          </a:p>
        </p:txBody>
      </p:sp>
      <p:pic>
        <p:nvPicPr>
          <p:cNvPr id="40966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B7C0-0B45-49FC-B476-228AB5680CC9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152400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TinEye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250"/>
            <a:ext cx="93122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5062" name="Rectangle 1"/>
          <p:cNvSpPr>
            <a:spLocks noChangeArrowheads="1"/>
          </p:cNvSpPr>
          <p:nvPr/>
        </p:nvSpPr>
        <p:spPr bwMode="auto">
          <a:xfrm>
            <a:off x="5181600" y="5211763"/>
            <a:ext cx="3276600" cy="1808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C00000"/>
                </a:solidFill>
              </a:rPr>
              <a:t>TinEye revealed </a:t>
            </a:r>
            <a:br>
              <a:rPr lang="en-US" altLang="en-US" sz="3600">
                <a:solidFill>
                  <a:srgbClr val="C00000"/>
                </a:solidFill>
              </a:rPr>
            </a:br>
            <a:r>
              <a:rPr lang="en-US" altLang="en-US" sz="3600">
                <a:solidFill>
                  <a:srgbClr val="C00000"/>
                </a:solidFill>
              </a:rPr>
              <a:t>NO duplicate image </a:t>
            </a:r>
            <a:br>
              <a:rPr lang="en-US" altLang="en-US" sz="3600">
                <a:solidFill>
                  <a:srgbClr val="C00000"/>
                </a:solidFill>
              </a:rPr>
            </a:br>
            <a:r>
              <a:rPr lang="en-US" altLang="en-US" sz="3600">
                <a:solidFill>
                  <a:srgbClr val="C00000"/>
                </a:solidFill>
              </a:rPr>
              <a:t>on the WWW.</a:t>
            </a:r>
            <a:endParaRPr lang="en-US" altLang="en-US" sz="4800">
              <a:solidFill>
                <a:srgbClr val="C00000"/>
              </a:solidFill>
            </a:endParaRPr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8077200" y="5332413"/>
            <a:ext cx="1223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919191"/>
                </a:solidFill>
                <a:latin typeface="Wingdings" pitchFamily="2" charset="2"/>
              </a:rPr>
              <a:t>L</a:t>
            </a:r>
            <a:endParaRPr lang="en-US" altLang="en-US"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4863"/>
            <a:ext cx="39624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7B9D-87D0-47AF-B01E-09D93D7BD4E3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2400" y="552450"/>
            <a:ext cx="3657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  <a:t>   contents </a:t>
            </a:r>
            <a:b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</a:br>
            <a: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  <a:t>= summary </a:t>
            </a:r>
            <a:b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</a:br>
            <a: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  <a:t>= structure</a:t>
            </a:r>
          </a:p>
          <a:p>
            <a:r>
              <a:rPr lang="en-US" altLang="en-US" sz="3600" baseline="0" dirty="0">
                <a:solidFill>
                  <a:srgbClr val="7030A0"/>
                </a:solidFill>
                <a:latin typeface="Arial Unicode MS" pitchFamily="34" charset="-128"/>
              </a:rPr>
              <a:t>= overview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2209800" y="0"/>
            <a:ext cx="6781800" cy="6781801"/>
          </a:xfrm>
          <a:prstGeom prst="downArrow">
            <a:avLst>
              <a:gd name="adj1" fmla="val 77565"/>
              <a:gd name="adj2" fmla="val 45798"/>
            </a:avLst>
          </a:prstGeom>
          <a:solidFill>
            <a:srgbClr val="006666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en-US" altLang="en-US" sz="2400" baseline="0" dirty="0" smtClean="0">
              <a:solidFill>
                <a:srgbClr val="FFFFFF"/>
              </a:solidFill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en-US" sz="2400" baseline="0" dirty="0">
              <a:solidFill>
                <a:srgbClr val="FFFFFF"/>
              </a:solidFill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Searching for images, </a:t>
            </a:r>
            <a:b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using </a:t>
            </a:r>
            <a:r>
              <a:rPr lang="en-US" altLang="en-US" sz="2400" baseline="0" dirty="0" smtClean="0">
                <a:solidFill>
                  <a:srgbClr val="CCECFF"/>
                </a:solidFill>
                <a:latin typeface="Trebuchet MS" pitchFamily="34" charset="0"/>
              </a:rPr>
              <a:t>text</a:t>
            </a: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 as query</a:t>
            </a:r>
            <a:b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</a:br>
            <a:endParaRPr lang="en-US" altLang="en-US" sz="2400" baseline="0" dirty="0" smtClean="0">
              <a:solidFill>
                <a:srgbClr val="FFFFFF"/>
              </a:solidFill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Searching for information, </a:t>
            </a:r>
            <a:b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using an </a:t>
            </a:r>
            <a:r>
              <a:rPr lang="en-US" altLang="en-US" sz="2400" baseline="0" dirty="0" smtClean="0">
                <a:solidFill>
                  <a:srgbClr val="CCECFF"/>
                </a:solidFill>
                <a:latin typeface="Trebuchet MS" pitchFamily="34" charset="0"/>
              </a:rPr>
              <a:t>image</a:t>
            </a: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 as query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en-US" sz="2400" baseline="0" dirty="0">
              <a:solidFill>
                <a:srgbClr val="FFFFFF"/>
              </a:solidFill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aseline="0" dirty="0">
                <a:solidFill>
                  <a:srgbClr val="FFFFFF"/>
                </a:solidFill>
                <a:latin typeface="Trebuchet MS" pitchFamily="34" charset="0"/>
              </a:rPr>
              <a:t>Searching for </a:t>
            </a: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information, </a:t>
            </a:r>
            <a:r>
              <a:rPr lang="en-US" altLang="en-US" sz="2400" baseline="0" dirty="0">
                <a:solidFill>
                  <a:srgbClr val="FFFFFF"/>
                </a:solidFill>
                <a:latin typeface="Trebuchet MS" pitchFamily="34" charset="0"/>
              </a:rPr>
              <a:t/>
            </a:r>
            <a:br>
              <a:rPr lang="en-US" altLang="en-US" sz="2400" baseline="0" dirty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altLang="en-US" sz="2400" baseline="0" dirty="0">
                <a:solidFill>
                  <a:srgbClr val="FFFFFF"/>
                </a:solidFill>
                <a:latin typeface="Trebuchet MS" pitchFamily="34" charset="0"/>
              </a:rPr>
              <a:t>using </a:t>
            </a: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a query </a:t>
            </a:r>
            <a:b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that includes words &amp; an </a:t>
            </a:r>
            <a:r>
              <a:rPr lang="en-US" altLang="en-US" sz="2400" baseline="0" dirty="0" smtClean="0">
                <a:solidFill>
                  <a:srgbClr val="CCECFF"/>
                </a:solidFill>
                <a:latin typeface="Trebuchet MS" pitchFamily="34" charset="0"/>
              </a:rPr>
              <a:t>image</a:t>
            </a: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en-US" sz="2400" baseline="0" dirty="0">
              <a:solidFill>
                <a:srgbClr val="FFFFFF"/>
              </a:solidFill>
              <a:latin typeface="Trebuchet MS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Recommendations </a:t>
            </a:r>
            <a:b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altLang="en-US" sz="2400" baseline="0" dirty="0" smtClean="0">
                <a:solidFill>
                  <a:srgbClr val="FFFFFF"/>
                </a:solidFill>
                <a:latin typeface="Trebuchet MS" pitchFamily="34" charset="0"/>
              </a:rPr>
              <a:t>for practitioners / librarians</a:t>
            </a:r>
            <a:endParaRPr lang="en-US" altLang="en-US" sz="2000" baseline="0" dirty="0">
              <a:solidFill>
                <a:srgbClr val="FF99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9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2FDDD-A5C7-4868-AAAB-E82159AAAC0A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Google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2524125"/>
            <a:ext cx="7593012" cy="3038475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2FDDD-A5C7-4868-AAAB-E82159AAAC0A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Google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824038"/>
            <a:ext cx="8915400" cy="5014912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703" name="Right Arrow 1"/>
          <p:cNvSpPr>
            <a:spLocks noChangeArrowheads="1"/>
          </p:cNvSpPr>
          <p:nvPr/>
        </p:nvSpPr>
        <p:spPr bwMode="auto">
          <a:xfrm flipH="1">
            <a:off x="4572000" y="2438400"/>
            <a:ext cx="4094163" cy="4227513"/>
          </a:xfrm>
          <a:prstGeom prst="rightArrow">
            <a:avLst>
              <a:gd name="adj1" fmla="val 59231"/>
              <a:gd name="adj2" fmla="val 4998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3600" i="1" dirty="0">
                <a:solidFill>
                  <a:schemeClr val="accent2">
                    <a:lumMod val="25000"/>
                  </a:schemeClr>
                </a:solidFill>
              </a:rPr>
              <a:t>Google</a:t>
            </a: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 reveals </a:t>
            </a:r>
            <a:br>
              <a:rPr lang="en-US" sz="36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numerous copies</a:t>
            </a:r>
            <a:br>
              <a:rPr lang="en-US" sz="36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on the WWW. 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7435850" y="4281488"/>
            <a:ext cx="1223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/>
          </a:p>
        </p:txBody>
      </p:sp>
    </p:spTree>
    <p:extLst>
      <p:ext uri="{BB962C8B-B14F-4D97-AF65-F5344CB8AC3E}">
        <p14:creationId xmlns:p14="http://schemas.microsoft.com/office/powerpoint/2010/main" val="239395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34B55-04DE-420C-84D4-646ED3BCC596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7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Google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824038"/>
            <a:ext cx="8915400" cy="5014912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703" name="Right Arrow 1"/>
          <p:cNvSpPr>
            <a:spLocks noChangeArrowheads="1"/>
          </p:cNvSpPr>
          <p:nvPr/>
        </p:nvSpPr>
        <p:spPr bwMode="auto">
          <a:xfrm flipH="1">
            <a:off x="1828800" y="3962400"/>
            <a:ext cx="6815138" cy="2478088"/>
          </a:xfrm>
          <a:prstGeom prst="rightArrow">
            <a:avLst>
              <a:gd name="adj1" fmla="val 59231"/>
              <a:gd name="adj2" fmla="val 4998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3600" i="1" dirty="0">
                <a:solidFill>
                  <a:schemeClr val="accent2">
                    <a:lumMod val="25000"/>
                  </a:schemeClr>
                </a:solidFill>
              </a:rPr>
              <a:t>Google</a:t>
            </a: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 reveals </a:t>
            </a:r>
            <a:br>
              <a:rPr lang="en-US" sz="36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the original image </a:t>
            </a:r>
            <a:br>
              <a:rPr lang="en-US" sz="36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accent2">
                    <a:lumMod val="25000"/>
                  </a:schemeClr>
                </a:solidFill>
              </a:rPr>
              <a:t>on the WWW. </a:t>
            </a:r>
          </a:p>
        </p:txBody>
      </p:sp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7435850" y="4281488"/>
            <a:ext cx="1223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A2C45-30B5-4B4F-B6AC-8D5603826CBC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1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495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dirty="0" smtClean="0"/>
              <a:t>10 </a:t>
            </a:r>
            <a:r>
              <a:rPr lang="en-US" dirty="0"/>
              <a:t>images </a:t>
            </a:r>
            <a:r>
              <a:rPr lang="en-US" dirty="0" smtClean="0"/>
              <a:t>that have </a:t>
            </a:r>
            <a:r>
              <a:rPr lang="en-US" dirty="0"/>
              <a:t>a duplicate / exact copy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 </a:t>
            </a:r>
            <a:r>
              <a:rPr lang="en-US" dirty="0"/>
              <a:t>on the </a:t>
            </a:r>
            <a:r>
              <a:rPr lang="en-US" dirty="0" smtClean="0"/>
              <a:t>WWW, were submitted as a query, </a:t>
            </a:r>
            <a:br>
              <a:rPr lang="en-US" dirty="0" smtClean="0"/>
            </a:br>
            <a:r>
              <a:rPr lang="en-US" dirty="0" smtClean="0"/>
              <a:t>to both systems:</a:t>
            </a: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b="0" dirty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r>
              <a:rPr lang="en-US" i="1" dirty="0">
                <a:solidFill>
                  <a:srgbClr val="C00000"/>
                </a:solidFill>
              </a:rPr>
              <a:t>TinEye</a:t>
            </a:r>
            <a:r>
              <a:rPr lang="en-US" dirty="0">
                <a:solidFill>
                  <a:srgbClr val="C00000"/>
                </a:solidFill>
              </a:rPr>
              <a:t> revealed only </a:t>
            </a:r>
            <a:r>
              <a:rPr lang="en-US" dirty="0" smtClean="0">
                <a:solidFill>
                  <a:srgbClr val="C00000"/>
                </a:solidFill>
              </a:rPr>
              <a:t>3/10.</a:t>
            </a:r>
          </a:p>
          <a:p>
            <a:pPr marL="457200" indent="-457200" algn="r"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Google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revealed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7/10.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838" y="3200400"/>
            <a:ext cx="5486400" cy="2187575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4025"/>
            <a:ext cx="1905000" cy="717550"/>
          </a:xfrm>
          <a:prstGeom prst="rect">
            <a:avLst/>
          </a:prstGeom>
          <a:noFill/>
          <a:ln w="12700" algn="ctr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135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AA062-E2BC-4356-B868-794917D79008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Conclusion</a:t>
            </a: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30438"/>
            <a:ext cx="6013450" cy="2397125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2982913"/>
            <a:ext cx="2363788" cy="892175"/>
          </a:xfrm>
          <a:prstGeom prst="rect">
            <a:avLst/>
          </a:prstGeom>
          <a:noFill/>
          <a:ln w="12700" algn="ctr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9158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1"/>
          <p:cNvSpPr txBox="1">
            <a:spLocks noChangeArrowheads="1"/>
          </p:cNvSpPr>
          <p:nvPr/>
        </p:nvSpPr>
        <p:spPr bwMode="auto">
          <a:xfrm>
            <a:off x="2351088" y="1585913"/>
            <a:ext cx="762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/>
              <a:t> &lt;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52E0E-8FBD-4034-B544-16F1FAE4760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50179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381000"/>
            <a:ext cx="8916988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773113"/>
          </a:xfrm>
        </p:spPr>
        <p:txBody>
          <a:bodyPr/>
          <a:lstStyle/>
          <a:p>
            <a:r>
              <a:rPr lang="en-US" altLang="en-US" smtClean="0"/>
              <a:t>Research problem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4191000"/>
            <a:ext cx="4724400" cy="2667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To which extent can </a:t>
            </a:r>
            <a:br>
              <a:rPr lang="en-US" altLang="en-US" smtClean="0"/>
            </a:br>
            <a:r>
              <a:rPr lang="en-US" altLang="en-US" smtClean="0"/>
              <a:t>a system to search by image </a:t>
            </a:r>
            <a:br>
              <a:rPr lang="en-US" altLang="en-US" smtClean="0"/>
            </a:br>
            <a:r>
              <a:rPr lang="en-US" altLang="en-US" smtClean="0"/>
              <a:t>find an exact copy / duplicate</a:t>
            </a:r>
            <a:br>
              <a:rPr lang="en-US" altLang="en-US" smtClean="0"/>
            </a:br>
            <a:r>
              <a:rPr lang="en-US" altLang="en-US" smtClean="0"/>
              <a:t>that is present on the WWW ?</a:t>
            </a:r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50182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various types of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Manual Operation 14"/>
          <p:cNvSpPr/>
          <p:nvPr/>
        </p:nvSpPr>
        <p:spPr bwMode="auto">
          <a:xfrm>
            <a:off x="2545773" y="2820663"/>
            <a:ext cx="4038600" cy="762000"/>
          </a:xfrm>
          <a:prstGeom prst="flowChartManualOperation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e</a:t>
            </a:r>
            <a:r>
              <a:rPr lang="en-US" sz="2800" dirty="0" smtClean="0"/>
              <a:t>xact copies, duplicates</a:t>
            </a:r>
          </a:p>
        </p:txBody>
      </p:sp>
      <p:sp>
        <p:nvSpPr>
          <p:cNvPr id="16" name="Flowchart: Manual Operation 15"/>
          <p:cNvSpPr/>
          <p:nvPr/>
        </p:nvSpPr>
        <p:spPr bwMode="auto">
          <a:xfrm>
            <a:off x="3352800" y="3582663"/>
            <a:ext cx="2438400" cy="609600"/>
          </a:xfrm>
          <a:prstGeom prst="flowChartManualOperation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ased on the same master image,</a:t>
            </a:r>
            <a:r>
              <a:rPr lang="en-US" sz="2800" baseline="0" dirty="0" smtClean="0"/>
              <a:t> </a:t>
            </a:r>
            <a:r>
              <a:rPr lang="en-US" sz="2800" dirty="0" smtClean="0"/>
              <a:t>but not exact copies</a:t>
            </a:r>
          </a:p>
        </p:txBody>
      </p:sp>
      <p:sp>
        <p:nvSpPr>
          <p:cNvPr id="17" name="Flowchart: Manual Operation 16"/>
          <p:cNvSpPr/>
          <p:nvPr/>
        </p:nvSpPr>
        <p:spPr bwMode="auto">
          <a:xfrm>
            <a:off x="3841173" y="4192263"/>
            <a:ext cx="1447800" cy="609600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n</a:t>
            </a:r>
            <a:r>
              <a:rPr lang="en-US" sz="2800" dirty="0" smtClean="0"/>
              <a:t>ot based on the master</a:t>
            </a:r>
            <a:r>
              <a:rPr lang="en-US" sz="2800" baseline="0" dirty="0" smtClean="0"/>
              <a:t> </a:t>
            </a:r>
            <a:r>
              <a:rPr lang="en-US" sz="2800" dirty="0" smtClean="0"/>
              <a:t>image, </a:t>
            </a:r>
            <a:r>
              <a:rPr lang="en-US" sz="2800" dirty="0"/>
              <a:t>but </a:t>
            </a:r>
            <a:r>
              <a:rPr lang="en-US" sz="2800" dirty="0" smtClean="0"/>
              <a:t>visually </a:t>
            </a:r>
            <a:r>
              <a:rPr lang="en-US" sz="2800" dirty="0"/>
              <a:t>similar</a:t>
            </a:r>
            <a:endParaRPr lang="en-US" sz="2800" dirty="0" smtClean="0"/>
          </a:p>
        </p:txBody>
      </p:sp>
      <p:sp>
        <p:nvSpPr>
          <p:cNvPr id="18" name="Flowchart: Manual Operation 17"/>
          <p:cNvSpPr/>
          <p:nvPr/>
        </p:nvSpPr>
        <p:spPr bwMode="auto">
          <a:xfrm>
            <a:off x="4164157" y="4801863"/>
            <a:ext cx="815686" cy="609600"/>
          </a:xfrm>
          <a:prstGeom prst="flowChartManualOperatio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isually similar and also semantically similar/related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>
            <a:off x="4324350" y="5411463"/>
            <a:ext cx="495300" cy="914400"/>
          </a:xfrm>
          <a:prstGeom prst="flowChartManualOperation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FFCC99"/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not visually </a:t>
            </a:r>
            <a:r>
              <a:rPr lang="en-US" sz="2800" dirty="0" smtClean="0"/>
              <a:t>similar, but semantically similar/related</a:t>
            </a:r>
            <a:r>
              <a:rPr lang="en-US" sz="2800" baseline="0" dirty="0" smtClean="0"/>
              <a:t> 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(from weak to strong)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8323" y="1989664"/>
            <a:ext cx="62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kern="0" baseline="0" dirty="0">
                <a:solidFill>
                  <a:srgbClr val="000000"/>
                </a:solidFill>
              </a:rPr>
              <a:t>Start from a particular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source image </a:t>
            </a:r>
            <a:br>
              <a:rPr lang="en-US" altLang="en-US" kern="0" baseline="0" dirty="0" smtClean="0">
                <a:solidFill>
                  <a:srgbClr val="000000"/>
                </a:solidFill>
              </a:rPr>
            </a:br>
            <a:r>
              <a:rPr lang="en-US" altLang="en-US" kern="0" baseline="0" dirty="0" smtClean="0">
                <a:solidFill>
                  <a:srgbClr val="000000"/>
                </a:solidFill>
              </a:rPr>
              <a:t>&amp; search </a:t>
            </a:r>
            <a:r>
              <a:rPr lang="en-US" altLang="en-US" kern="0" baseline="0" dirty="0">
                <a:solidFill>
                  <a:srgbClr val="000000"/>
                </a:solidFill>
              </a:rPr>
              <a:t>for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images </a:t>
            </a:r>
            <a:r>
              <a:rPr lang="en-US" altLang="en-US" kern="0" baseline="0" dirty="0">
                <a:solidFill>
                  <a:srgbClr val="000000"/>
                </a:solidFill>
              </a:rPr>
              <a:t>that are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0" y="3170442"/>
            <a:ext cx="13716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009900"/>
                </a:solidFill>
              </a:rPr>
              <a:t>Easy</a:t>
            </a: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00B05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FF0000"/>
                </a:solidFill>
              </a:rPr>
              <a:t>Difficult</a:t>
            </a: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8"/>
          <p:cNvCxnSpPr>
            <a:cxnSpLocks noChangeShapeType="1"/>
          </p:cNvCxnSpPr>
          <p:nvPr/>
        </p:nvCxnSpPr>
        <p:spPr bwMode="auto">
          <a:xfrm flipV="1">
            <a:off x="1371600" y="2820666"/>
            <a:ext cx="0" cy="3505197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367202" y="2820666"/>
            <a:ext cx="62870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908123" y="6313083"/>
            <a:ext cx="522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altLang="en-US" sz="2400" i="1" dirty="0">
                <a:solidFill>
                  <a:srgbClr val="7030A0"/>
                </a:solidFill>
              </a:rPr>
              <a:t>Width indicates expected success of a search </a:t>
            </a:r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endParaRPr lang="en-US" alt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</a:t>
            </a:r>
            <a:br>
              <a:rPr lang="en-US" altLang="en-US" smtClean="0"/>
            </a:br>
            <a:r>
              <a:rPr lang="en-US" altLang="en-US" i="1" smtClean="0"/>
              <a:t>searching for exact copies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Manual Operation 14"/>
          <p:cNvSpPr/>
          <p:nvPr/>
        </p:nvSpPr>
        <p:spPr bwMode="auto">
          <a:xfrm>
            <a:off x="2545773" y="2820663"/>
            <a:ext cx="4038600" cy="762000"/>
          </a:xfrm>
          <a:prstGeom prst="flowChartManualOperation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xact copies, duplicates</a:t>
            </a:r>
          </a:p>
        </p:txBody>
      </p:sp>
      <p:sp>
        <p:nvSpPr>
          <p:cNvPr id="16" name="Flowchart: Manual Operation 15"/>
          <p:cNvSpPr/>
          <p:nvPr/>
        </p:nvSpPr>
        <p:spPr bwMode="auto">
          <a:xfrm>
            <a:off x="3352800" y="3582663"/>
            <a:ext cx="2438400" cy="609600"/>
          </a:xfrm>
          <a:prstGeom prst="flowChartManualOperation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ased on the same master image,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but not exact copies</a:t>
            </a:r>
          </a:p>
        </p:txBody>
      </p:sp>
      <p:sp>
        <p:nvSpPr>
          <p:cNvPr id="17" name="Flowchart: Manual Operation 16"/>
          <p:cNvSpPr/>
          <p:nvPr/>
        </p:nvSpPr>
        <p:spPr bwMode="auto">
          <a:xfrm>
            <a:off x="3841173" y="4192263"/>
            <a:ext cx="1447800" cy="609600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ot based on the master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image,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but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visually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similar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 bwMode="auto">
          <a:xfrm>
            <a:off x="4164157" y="4801863"/>
            <a:ext cx="815686" cy="609600"/>
          </a:xfrm>
          <a:prstGeom prst="flowChartManualOperatio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isually similar and also semantically similar/related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>
            <a:off x="4324350" y="5411463"/>
            <a:ext cx="495300" cy="914400"/>
          </a:xfrm>
          <a:prstGeom prst="flowChartManualOperation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FFCC99"/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not visually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similar, but semantically similar/related, </a:t>
            </a:r>
            <a:b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from weak to strong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8323" y="1989664"/>
            <a:ext cx="62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kern="0" baseline="0" dirty="0">
                <a:solidFill>
                  <a:srgbClr val="000000"/>
                </a:solidFill>
              </a:rPr>
              <a:t>Start from a particular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source image </a:t>
            </a:r>
            <a:br>
              <a:rPr lang="en-US" altLang="en-US" kern="0" baseline="0" dirty="0" smtClean="0">
                <a:solidFill>
                  <a:srgbClr val="000000"/>
                </a:solidFill>
              </a:rPr>
            </a:br>
            <a:r>
              <a:rPr lang="en-US" altLang="en-US" kern="0" baseline="0" dirty="0" smtClean="0">
                <a:solidFill>
                  <a:srgbClr val="000000"/>
                </a:solidFill>
              </a:rPr>
              <a:t>&amp; search </a:t>
            </a:r>
            <a:r>
              <a:rPr lang="en-US" altLang="en-US" kern="0" baseline="0" dirty="0">
                <a:solidFill>
                  <a:srgbClr val="000000"/>
                </a:solidFill>
              </a:rPr>
              <a:t>for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images </a:t>
            </a:r>
            <a:r>
              <a:rPr lang="en-US" altLang="en-US" kern="0" baseline="0" dirty="0">
                <a:solidFill>
                  <a:srgbClr val="000000"/>
                </a:solidFill>
              </a:rPr>
              <a:t>that are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0" y="3170442"/>
            <a:ext cx="13716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009900"/>
                </a:solidFill>
              </a:rPr>
              <a:t>Easy</a:t>
            </a: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00B05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FF0000"/>
                </a:solidFill>
              </a:rPr>
              <a:t>Difficult</a:t>
            </a: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8"/>
          <p:cNvCxnSpPr>
            <a:cxnSpLocks noChangeShapeType="1"/>
          </p:cNvCxnSpPr>
          <p:nvPr/>
        </p:nvCxnSpPr>
        <p:spPr bwMode="auto">
          <a:xfrm flipV="1">
            <a:off x="1371600" y="2820666"/>
            <a:ext cx="0" cy="3505197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367202" y="2820666"/>
            <a:ext cx="62870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908123" y="6313083"/>
            <a:ext cx="522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altLang="en-US" sz="2400" i="1" dirty="0">
                <a:solidFill>
                  <a:srgbClr val="7030A0"/>
                </a:solidFill>
              </a:rPr>
              <a:t>Width indicates expected success of a search </a:t>
            </a:r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endParaRPr lang="en-US" alt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4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definition of ‘copies’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-84991" y="4353424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409497" y="5189498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/>
        </p:nvSpPr>
        <p:spPr bwMode="auto">
          <a:xfrm>
            <a:off x="-84991" y="5812497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-84991" y="2874870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417572" y="5158671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1938888" y="3659259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914072" y="5066546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546622" y="3631886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4085666" y="3283040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95043" y="3325814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6438532" y="3763016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2303166" y="2080994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011683" y="2089022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124048" y="2089022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60"/>
          <p:cNvSpPr/>
          <p:nvPr/>
        </p:nvSpPr>
        <p:spPr bwMode="auto">
          <a:xfrm>
            <a:off x="186577" y="4923729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717863" y="4473077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085228" y="4773350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6423158" y="6450602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Oval 64"/>
          <p:cNvSpPr/>
          <p:nvPr/>
        </p:nvSpPr>
        <p:spPr bwMode="auto">
          <a:xfrm>
            <a:off x="7141254" y="6068339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6035774" y="6061642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5043334" y="3794572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67"/>
          <p:cNvSpPr/>
          <p:nvPr/>
        </p:nvSpPr>
        <p:spPr bwMode="auto">
          <a:xfrm>
            <a:off x="4992032" y="340297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3842820" y="2965769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077285" y="4798626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601274" y="4694090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529210" y="4706501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6312834" y="3753676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Oval 73"/>
          <p:cNvSpPr/>
          <p:nvPr/>
        </p:nvSpPr>
        <p:spPr bwMode="auto">
          <a:xfrm>
            <a:off x="6112032" y="342079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7225159" y="3422294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4030582" y="2080994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1914072" y="2086346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77"/>
          <p:cNvSpPr/>
          <p:nvPr/>
        </p:nvSpPr>
        <p:spPr bwMode="auto">
          <a:xfrm>
            <a:off x="2644699" y="1726301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4764003" y="1728977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3722441" y="4902081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1220530" y="3659259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Oval 81"/>
          <p:cNvSpPr/>
          <p:nvPr/>
        </p:nvSpPr>
        <p:spPr bwMode="auto">
          <a:xfrm>
            <a:off x="1943121" y="3325814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860485" y="335760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670537" y="1720949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564435" y="1726301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366938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definition of ‘copies’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-108585" y="4300451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6385903" y="5136525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-108585" y="5759524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-108585" y="2821897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7393978" y="5105698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1915294" y="3606286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890478" y="5013573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523028" y="3578913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4062072" y="3230067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171449" y="3272841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6414938" y="3710043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2279572" y="2028021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988089" y="2036049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5100454" y="2036049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Oval 96"/>
          <p:cNvSpPr/>
          <p:nvPr/>
        </p:nvSpPr>
        <p:spPr bwMode="auto">
          <a:xfrm>
            <a:off x="162983" y="4870756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694269" y="4420104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7061634" y="4720377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6399564" y="6397629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Oval 100"/>
          <p:cNvSpPr/>
          <p:nvPr/>
        </p:nvSpPr>
        <p:spPr bwMode="auto">
          <a:xfrm>
            <a:off x="7117660" y="6015366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012180" y="6008669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5019740" y="3741599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>
            <a:off x="4968438" y="3349998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9226" y="291279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053691" y="474565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577680" y="4641117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05616" y="465352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V="1">
            <a:off x="6289240" y="3700703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Oval 109"/>
          <p:cNvSpPr/>
          <p:nvPr/>
        </p:nvSpPr>
        <p:spPr bwMode="auto">
          <a:xfrm>
            <a:off x="6088438" y="3367820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7201565" y="336932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4006988" y="2028021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1890478" y="2033373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Oval 113"/>
          <p:cNvSpPr/>
          <p:nvPr/>
        </p:nvSpPr>
        <p:spPr bwMode="auto">
          <a:xfrm>
            <a:off x="2621105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4740409" y="1676004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698847" y="484910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196936" y="3606286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117"/>
          <p:cNvSpPr/>
          <p:nvPr/>
        </p:nvSpPr>
        <p:spPr bwMode="auto">
          <a:xfrm>
            <a:off x="1919527" y="327284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836891" y="330463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8892540" y="1852436"/>
            <a:ext cx="0" cy="49934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600CC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Oval 120"/>
          <p:cNvSpPr/>
          <p:nvPr/>
        </p:nvSpPr>
        <p:spPr bwMode="auto">
          <a:xfrm>
            <a:off x="3646943" y="1667976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1540841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332481" y="1718698"/>
            <a:ext cx="2444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CC"/>
                </a:solidFill>
              </a:rPr>
              <a:t>Similarity </a:t>
            </a:r>
            <a:br>
              <a:rPr lang="en-US" sz="2400" dirty="0" smtClean="0">
                <a:solidFill>
                  <a:srgbClr val="6600CC"/>
                </a:solidFill>
              </a:rPr>
            </a:br>
            <a:r>
              <a:rPr lang="en-US" sz="2400" dirty="0" smtClean="0">
                <a:solidFill>
                  <a:srgbClr val="6600CC"/>
                </a:solidFill>
              </a:rPr>
              <a:t>to the </a:t>
            </a:r>
            <a:br>
              <a:rPr lang="en-US" sz="2400" dirty="0" smtClean="0">
                <a:solidFill>
                  <a:srgbClr val="6600CC"/>
                </a:solidFill>
              </a:rPr>
            </a:br>
            <a:r>
              <a:rPr lang="en-US" sz="2400" dirty="0" smtClean="0">
                <a:solidFill>
                  <a:srgbClr val="6600CC"/>
                </a:solidFill>
              </a:rPr>
              <a:t>master image file</a:t>
            </a:r>
          </a:p>
          <a:p>
            <a:pPr algn="r"/>
            <a:r>
              <a:rPr lang="en-US" sz="2400" dirty="0" smtClean="0">
                <a:solidFill>
                  <a:srgbClr val="6600CC"/>
                </a:solidFill>
              </a:rPr>
              <a:t>HIGH</a:t>
            </a: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endParaRPr lang="en-US" sz="2400" dirty="0" smtClean="0">
              <a:solidFill>
                <a:srgbClr val="6600CC"/>
              </a:solidFill>
            </a:endParaRPr>
          </a:p>
          <a:p>
            <a:pPr algn="r"/>
            <a:endParaRPr lang="en-US" sz="2400" dirty="0">
              <a:solidFill>
                <a:srgbClr val="6600CC"/>
              </a:solidFill>
            </a:endParaRPr>
          </a:p>
          <a:p>
            <a:pPr algn="r"/>
            <a:r>
              <a:rPr lang="en-US" sz="2400" dirty="0" smtClean="0">
                <a:solidFill>
                  <a:srgbClr val="6600CC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1575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24A05-C0A8-406C-9DBC-D718C207F9C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20188" cy="773112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Introduction / Context</a:t>
            </a:r>
          </a:p>
        </p:txBody>
      </p:sp>
      <p:sp>
        <p:nvSpPr>
          <p:cNvPr id="819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definition of ‘copies’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-108585" y="4300451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6385903" y="5136525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-108585" y="5759524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-108585" y="2821897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7393978" y="5105698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1915294" y="3606286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890478" y="5013573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523028" y="3578913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4062072" y="3230067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171449" y="3272841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6414938" y="3710043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2279572" y="2028021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988089" y="2036049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5100454" y="2036049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Oval 96"/>
          <p:cNvSpPr/>
          <p:nvPr/>
        </p:nvSpPr>
        <p:spPr bwMode="auto">
          <a:xfrm>
            <a:off x="162983" y="4870756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694269" y="4420104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7061634" y="4720377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6399564" y="6397629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Oval 100"/>
          <p:cNvSpPr/>
          <p:nvPr/>
        </p:nvSpPr>
        <p:spPr bwMode="auto">
          <a:xfrm>
            <a:off x="7117660" y="6015366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012180" y="6008669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5019740" y="3741599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>
            <a:off x="4968438" y="3349998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9226" y="291279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053691" y="474565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577680" y="4641117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05616" y="465352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V="1">
            <a:off x="6289240" y="3700703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Oval 109"/>
          <p:cNvSpPr/>
          <p:nvPr/>
        </p:nvSpPr>
        <p:spPr bwMode="auto">
          <a:xfrm>
            <a:off x="6088438" y="3367820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7201565" y="336932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4006988" y="2028021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1890478" y="2033373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Oval 113"/>
          <p:cNvSpPr/>
          <p:nvPr/>
        </p:nvSpPr>
        <p:spPr bwMode="auto">
          <a:xfrm>
            <a:off x="2621105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4740409" y="1676004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698847" y="484910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196936" y="3606286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117"/>
          <p:cNvSpPr/>
          <p:nvPr/>
        </p:nvSpPr>
        <p:spPr bwMode="auto">
          <a:xfrm>
            <a:off x="1919527" y="327284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836891" y="330463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3646943" y="1667976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1540841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90600" y="1600200"/>
            <a:ext cx="7315200" cy="9144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0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CC6FD-56AE-45F1-A229-44F96E211085}" type="slidenum">
              <a:rPr lang="en-US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839200" cy="42672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mtClean="0"/>
              <a:t>25 images that have a duplicate / exact copy </a:t>
            </a:r>
            <a:br>
              <a:rPr lang="en-US" altLang="en-US" smtClean="0"/>
            </a:br>
            <a:r>
              <a:rPr lang="en-US" altLang="en-US" smtClean="0"/>
              <a:t>present on the WWW, </a:t>
            </a:r>
            <a:br>
              <a:rPr lang="en-US" altLang="en-US" smtClean="0"/>
            </a:br>
            <a:r>
              <a:rPr lang="en-US" altLang="en-US" smtClean="0"/>
              <a:t>were submitted as a query to </a:t>
            </a:r>
            <a:r>
              <a:rPr lang="en-US" altLang="en-US" i="1" smtClean="0"/>
              <a:t>images.google</a:t>
            </a:r>
          </a:p>
          <a:p>
            <a:pPr marL="457200" indent="-457200" algn="ctr">
              <a:buFontTx/>
              <a:buNone/>
            </a:pPr>
            <a:endParaRPr lang="en-US" altLang="en-US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</a:pPr>
            <a:endParaRPr lang="en-US" altLang="en-US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</a:pPr>
            <a:endParaRPr lang="en-US" altLang="en-US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</a:pPr>
            <a:endParaRPr lang="en-US" altLang="en-US" smtClean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3429000"/>
            <a:ext cx="4489450" cy="17907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CD5AB-8B58-4FDE-808A-598D018F441F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428750"/>
          </a:xfrm>
        </p:spPr>
        <p:txBody>
          <a:bodyPr/>
          <a:lstStyle/>
          <a:p>
            <a:r>
              <a:rPr lang="en-US" altLang="en-US" dirty="0" smtClean="0"/>
              <a:t>Searching by image: </a:t>
            </a:r>
            <a:br>
              <a:rPr lang="en-US" altLang="en-US" dirty="0" smtClean="0"/>
            </a:br>
            <a:r>
              <a:rPr lang="en-US" altLang="en-US" i="1" dirty="0" smtClean="0"/>
              <a:t>Findings</a:t>
            </a:r>
          </a:p>
        </p:txBody>
      </p:sp>
      <p:graphicFrame>
        <p:nvGraphicFramePr>
          <p:cNvPr id="53252" name="Chart 1"/>
          <p:cNvGraphicFramePr>
            <a:graphicFrameLocks/>
          </p:cNvGraphicFramePr>
          <p:nvPr/>
        </p:nvGraphicFramePr>
        <p:xfrm>
          <a:off x="1473200" y="17018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7" r:id="rId5" imgW="6194073" imgH="4170025" progId="Excel.Chart.8">
                  <p:embed/>
                </p:oleObj>
              </mc:Choice>
              <mc:Fallback>
                <p:oleObj r:id="rId5" imgW="6194073" imgH="4170025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018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7400"/>
            <a:ext cx="7696200" cy="609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Successful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but not completely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3254" name="Picture 4" descr="binocular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E87FE-F4FA-4F84-B958-49FA91F24E1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54275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675" y="-552450"/>
            <a:ext cx="88804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773113"/>
          </a:xfrm>
        </p:spPr>
        <p:txBody>
          <a:bodyPr/>
          <a:lstStyle/>
          <a:p>
            <a:r>
              <a:rPr lang="en-US" altLang="en-US" smtClean="0"/>
              <a:t>Research problem</a:t>
            </a:r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3886200"/>
            <a:ext cx="4419600" cy="297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How effectively can the search system find images on the WWW, </a:t>
            </a:r>
            <a:br>
              <a:rPr lang="en-US" altLang="en-US" smtClean="0"/>
            </a:br>
            <a:r>
              <a:rPr lang="en-US" altLang="en-US" smtClean="0"/>
              <a:t>which are NOT exact copies of a particular image, </a:t>
            </a:r>
            <a:br>
              <a:rPr lang="en-US" altLang="en-US" smtClean="0"/>
            </a:br>
            <a:r>
              <a:rPr lang="en-US" altLang="en-US" smtClean="0"/>
              <a:t>but which do have elements in common? </a:t>
            </a:r>
          </a:p>
        </p:txBody>
      </p:sp>
      <p:pic>
        <p:nvPicPr>
          <p:cNvPr id="54278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2133600" cy="3432175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467" name="Picture 2" descr="C:\Users\pnieuwen\Documents\My Web Sites\nieuwenhuysen\african-art\images\africa11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3429000"/>
            <a:ext cx="2308225" cy="34671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98D2-BB62-4860-9360-CF7F8D495B18}" type="slidenum">
              <a:rPr lang="en-US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9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7650" y="1884363"/>
            <a:ext cx="6138863" cy="4495800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riginal revealed 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image: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2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2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searching for near-duplicates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09" y="-2286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Manual Operation 14"/>
          <p:cNvSpPr/>
          <p:nvPr/>
        </p:nvSpPr>
        <p:spPr bwMode="auto">
          <a:xfrm>
            <a:off x="2545773" y="2820663"/>
            <a:ext cx="4038600" cy="762000"/>
          </a:xfrm>
          <a:prstGeom prst="flowChartManualOperation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xact copies, duplicates</a:t>
            </a:r>
          </a:p>
        </p:txBody>
      </p:sp>
      <p:sp>
        <p:nvSpPr>
          <p:cNvPr id="16" name="Flowchart: Manual Operation 15"/>
          <p:cNvSpPr/>
          <p:nvPr/>
        </p:nvSpPr>
        <p:spPr bwMode="auto">
          <a:xfrm>
            <a:off x="3352800" y="3582663"/>
            <a:ext cx="2438400" cy="609600"/>
          </a:xfrm>
          <a:prstGeom prst="flowChartManualOperation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b</a:t>
            </a:r>
            <a:r>
              <a:rPr lang="en-US" sz="2800" dirty="0" smtClean="0">
                <a:solidFill>
                  <a:srgbClr val="000000"/>
                </a:solidFill>
              </a:rPr>
              <a:t>ased on the same master image,</a:t>
            </a:r>
            <a:r>
              <a:rPr lang="en-US" sz="2800" baseline="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but not exact copies</a:t>
            </a:r>
          </a:p>
        </p:txBody>
      </p:sp>
      <p:sp>
        <p:nvSpPr>
          <p:cNvPr id="17" name="Flowchart: Manual Operation 16"/>
          <p:cNvSpPr/>
          <p:nvPr/>
        </p:nvSpPr>
        <p:spPr bwMode="auto">
          <a:xfrm>
            <a:off x="3841173" y="4192263"/>
            <a:ext cx="1447800" cy="609600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ot based on the master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image,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but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visually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similar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 bwMode="auto">
          <a:xfrm>
            <a:off x="4164157" y="4801863"/>
            <a:ext cx="815686" cy="609600"/>
          </a:xfrm>
          <a:prstGeom prst="flowChartManualOperatio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isually similar and also semantically similar/related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>
            <a:off x="4324350" y="5411463"/>
            <a:ext cx="495300" cy="914400"/>
          </a:xfrm>
          <a:prstGeom prst="flowChartManualOperation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FFCC99"/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not visually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similar, but semantically similar/related, </a:t>
            </a:r>
            <a:b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from weak to strong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8323" y="1989664"/>
            <a:ext cx="62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kern="0" baseline="0" dirty="0">
                <a:solidFill>
                  <a:srgbClr val="000000"/>
                </a:solidFill>
              </a:rPr>
              <a:t>Start from a particular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source image </a:t>
            </a:r>
            <a:br>
              <a:rPr lang="en-US" altLang="en-US" kern="0" baseline="0" dirty="0" smtClean="0">
                <a:solidFill>
                  <a:srgbClr val="000000"/>
                </a:solidFill>
              </a:rPr>
            </a:br>
            <a:r>
              <a:rPr lang="en-US" altLang="en-US" kern="0" baseline="0" dirty="0" smtClean="0">
                <a:solidFill>
                  <a:srgbClr val="000000"/>
                </a:solidFill>
              </a:rPr>
              <a:t>&amp; search </a:t>
            </a:r>
            <a:r>
              <a:rPr lang="en-US" altLang="en-US" kern="0" baseline="0" dirty="0">
                <a:solidFill>
                  <a:srgbClr val="000000"/>
                </a:solidFill>
              </a:rPr>
              <a:t>for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images </a:t>
            </a:r>
            <a:r>
              <a:rPr lang="en-US" altLang="en-US" kern="0" baseline="0" dirty="0">
                <a:solidFill>
                  <a:srgbClr val="000000"/>
                </a:solidFill>
              </a:rPr>
              <a:t>that are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0" y="3170442"/>
            <a:ext cx="13716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009900"/>
                </a:solidFill>
              </a:rPr>
              <a:t>Easy</a:t>
            </a: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00B05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FF0000"/>
                </a:solidFill>
              </a:rPr>
              <a:t>Difficult</a:t>
            </a: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8"/>
          <p:cNvCxnSpPr>
            <a:cxnSpLocks noChangeShapeType="1"/>
          </p:cNvCxnSpPr>
          <p:nvPr/>
        </p:nvCxnSpPr>
        <p:spPr bwMode="auto">
          <a:xfrm flipV="1">
            <a:off x="1371600" y="2820666"/>
            <a:ext cx="0" cy="3505197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67202" y="2820666"/>
            <a:ext cx="62870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908123" y="6313083"/>
            <a:ext cx="522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altLang="en-US" sz="2400" i="1" dirty="0">
                <a:solidFill>
                  <a:srgbClr val="7030A0"/>
                </a:solidFill>
              </a:rPr>
              <a:t>Width indicates expected success of a search </a:t>
            </a:r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endParaRPr lang="en-US" alt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3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definition of ‘copies’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-108585" y="4300451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6385903" y="5136525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-108585" y="5759524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 bwMode="auto">
          <a:xfrm>
            <a:off x="-108585" y="2821897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>
            <a:off x="7393978" y="5105698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1915294" y="3606286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890478" y="5013573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>
            <a:off x="523028" y="3578913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4062072" y="3230067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171449" y="3272841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6414938" y="3710043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2279572" y="2028021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988089" y="2036049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5100454" y="2036049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Oval 96"/>
          <p:cNvSpPr/>
          <p:nvPr/>
        </p:nvSpPr>
        <p:spPr bwMode="auto">
          <a:xfrm>
            <a:off x="162983" y="4870756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694269" y="4420104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7061634" y="4720377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6399564" y="6397629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Oval 100"/>
          <p:cNvSpPr/>
          <p:nvPr/>
        </p:nvSpPr>
        <p:spPr bwMode="auto">
          <a:xfrm>
            <a:off x="7117660" y="6015366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6012180" y="6008669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3,1, 1</a:t>
            </a: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5019740" y="3741599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Oval 103"/>
          <p:cNvSpPr/>
          <p:nvPr/>
        </p:nvSpPr>
        <p:spPr bwMode="auto">
          <a:xfrm>
            <a:off x="4968438" y="3349998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9226" y="291279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053691" y="474565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2577680" y="4641117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05616" y="465352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V="1">
            <a:off x="6289240" y="3700703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Oval 109"/>
          <p:cNvSpPr/>
          <p:nvPr/>
        </p:nvSpPr>
        <p:spPr bwMode="auto">
          <a:xfrm>
            <a:off x="6088438" y="3367820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7201565" y="336932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 flipV="1">
            <a:off x="4006988" y="2028021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1890478" y="2033373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Oval 113"/>
          <p:cNvSpPr/>
          <p:nvPr/>
        </p:nvSpPr>
        <p:spPr bwMode="auto">
          <a:xfrm>
            <a:off x="2621105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5" name="Oval 114"/>
          <p:cNvSpPr/>
          <p:nvPr/>
        </p:nvSpPr>
        <p:spPr bwMode="auto">
          <a:xfrm>
            <a:off x="4740409" y="1676004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698847" y="484910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196936" y="3606286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117"/>
          <p:cNvSpPr/>
          <p:nvPr/>
        </p:nvSpPr>
        <p:spPr bwMode="auto">
          <a:xfrm>
            <a:off x="1919527" y="327284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836891" y="330463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3646943" y="1667976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1540841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0" y="1524000"/>
            <a:ext cx="9143999" cy="5321837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C1184-A56C-4965-BD3C-06EEC45785A3}" type="slidenum">
              <a:rPr lang="en-US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TinEye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752600"/>
            <a:ext cx="93122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5257800" y="4876800"/>
            <a:ext cx="3886200" cy="2114550"/>
          </a:xfrm>
          <a:prstGeom prst="rect">
            <a:avLst/>
          </a:prstGeom>
          <a:solidFill>
            <a:schemeClr val="accent1">
              <a:lumMod val="95000"/>
            </a:schemeClr>
          </a:solidFill>
          <a:ln w="12700" algn="ctr">
            <a:solidFill>
              <a:srgbClr val="C00000"/>
            </a:solidFill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In this case: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derived images on the WWW were NOT revealed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7467600" y="5449888"/>
            <a:ext cx="1223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919191"/>
                </a:solidFill>
                <a:latin typeface="Wingdings" pitchFamily="2" charset="2"/>
              </a:rPr>
              <a:t>L</a:t>
            </a:r>
            <a:endParaRPr lang="en-US" altLang="en-US"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ACB2F-B4B9-4306-AFA9-C1A0ADE37210}" type="slidenum">
              <a:rPr lang="en-US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Discussion: </a:t>
            </a:r>
            <a:r>
              <a:rPr lang="en-US" altLang="en-US" i="1" smtClean="0"/>
              <a:t>TinEye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ctr">
              <a:buFontTx/>
              <a:buNone/>
            </a:pPr>
            <a:endParaRPr lang="en-US" altLang="en-US" smtClean="0"/>
          </a:p>
        </p:txBody>
      </p:sp>
      <p:sp>
        <p:nvSpPr>
          <p:cNvPr id="58373" name="Rectangle 1"/>
          <p:cNvSpPr>
            <a:spLocks noChangeArrowheads="1"/>
          </p:cNvSpPr>
          <p:nvPr/>
        </p:nvSpPr>
        <p:spPr bwMode="auto">
          <a:xfrm>
            <a:off x="5257800" y="5183188"/>
            <a:ext cx="3886200" cy="1808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sm" len="sm"/>
                <a:tailEnd type="triangl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C00000"/>
                </a:solidFill>
              </a:rPr>
              <a:t>In this case:</a:t>
            </a:r>
            <a:br>
              <a:rPr lang="en-US" altLang="en-US" sz="2800">
                <a:solidFill>
                  <a:srgbClr val="C00000"/>
                </a:solidFill>
              </a:rPr>
            </a:br>
            <a:r>
              <a:rPr lang="en-US" altLang="en-US" sz="2800">
                <a:solidFill>
                  <a:srgbClr val="C00000"/>
                </a:solidFill>
              </a:rPr>
              <a:t>derived images on the WWW were NOT revealed</a:t>
            </a:r>
            <a:endParaRPr lang="en-US" altLang="en-US" sz="4800">
              <a:solidFill>
                <a:srgbClr val="C00000"/>
              </a:solidFill>
            </a:endParaRP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3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92" name="Rectangle 1"/>
          <p:cNvSpPr>
            <a:spLocks noChangeArrowheads="1"/>
          </p:cNvSpPr>
          <p:nvPr/>
        </p:nvSpPr>
        <p:spPr bwMode="auto">
          <a:xfrm>
            <a:off x="5410200" y="4445000"/>
            <a:ext cx="3733800" cy="2571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rgbClr val="C0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In this case: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derived images on the WWW were NOT revealed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7467600" y="5449888"/>
            <a:ext cx="12239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 dirty="0">
                <a:solidFill>
                  <a:schemeClr val="bg2"/>
                </a:solidFill>
                <a:latin typeface="Wingdings" pitchFamily="2" charset="2"/>
              </a:rPr>
              <a:t>L</a:t>
            </a:r>
            <a:endParaRPr lang="en-US" alt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ADEC5-E828-4794-964F-7E5F95F8807A}" type="slidenum">
              <a:rPr lang="en-US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5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39200" cy="4495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dirty="0" smtClean="0"/>
              <a:t>10 images were submitted as a query to 2 search systems:</a:t>
            </a: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r>
              <a:rPr lang="en-US" i="1" dirty="0" smtClean="0">
                <a:solidFill>
                  <a:srgbClr val="C00000"/>
                </a:solidFill>
              </a:rPr>
              <a:t>TinEye</a:t>
            </a:r>
            <a:r>
              <a:rPr lang="en-US" dirty="0" smtClean="0">
                <a:solidFill>
                  <a:srgbClr val="C00000"/>
                </a:solidFill>
              </a:rPr>
              <a:t> revealed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NO images </a:t>
            </a:r>
            <a:r>
              <a:rPr lang="en-US" dirty="0">
                <a:solidFill>
                  <a:srgbClr val="C00000"/>
                </a:solidFill>
              </a:rPr>
              <a:t>on the WWW,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which </a:t>
            </a:r>
            <a:r>
              <a:rPr lang="en-US" dirty="0">
                <a:solidFill>
                  <a:srgbClr val="C00000"/>
                </a:solidFill>
              </a:rPr>
              <a:t>include common </a:t>
            </a:r>
            <a:r>
              <a:rPr lang="en-US" dirty="0" smtClean="0">
                <a:solidFill>
                  <a:srgbClr val="C00000"/>
                </a:solidFill>
              </a:rPr>
              <a:t>elements, in any query.</a:t>
            </a:r>
          </a:p>
          <a:p>
            <a:pPr marL="457200" indent="-457200" algn="r">
              <a:buFontTx/>
              <a:buNone/>
              <a:defRPr/>
            </a:pP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Google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revealed images on the WWW,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which include common elements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in 7 of those 10 queries.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35213"/>
            <a:ext cx="5486400" cy="2187575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970213"/>
            <a:ext cx="2438400" cy="917575"/>
          </a:xfrm>
          <a:prstGeom prst="rect">
            <a:avLst/>
          </a:prstGeom>
          <a:noFill/>
          <a:ln w="12700" algn="ctr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399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4273550"/>
            <a:ext cx="3502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Introduction: </a:t>
            </a:r>
            <a:br>
              <a:rPr lang="en-US" altLang="en-US" smtClean="0"/>
            </a:br>
            <a:r>
              <a:rPr lang="en-US" altLang="en-US" smtClean="0"/>
              <a:t>images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450" indent="0">
              <a:buFontTx/>
              <a:buNone/>
            </a:pP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A9499-B404-442E-A417-3FEF671DCC7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95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 rot="20158625">
            <a:off x="177800" y="2239963"/>
            <a:ext cx="8442325" cy="3792537"/>
          </a:xfrm>
          <a:prstGeom prst="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lvl="1">
              <a:defRPr/>
            </a:pPr>
            <a:r>
              <a:rPr lang="en-US" sz="3200" dirty="0"/>
              <a:t>Images become more important as information sources, due to</a:t>
            </a:r>
          </a:p>
          <a:p>
            <a:pPr lvl="1">
              <a:defRPr/>
            </a:pPr>
            <a:r>
              <a:rPr lang="en-US" sz="3200" dirty="0"/>
              <a:t>--increasing number of digital cameras</a:t>
            </a:r>
          </a:p>
          <a:p>
            <a:pPr lvl="1">
              <a:defRPr/>
            </a:pPr>
            <a:r>
              <a:rPr lang="en-US" sz="3200" dirty="0"/>
              <a:t>--increasing number of digital photos on the WWW,</a:t>
            </a:r>
            <a:br>
              <a:rPr lang="en-US" sz="3200" dirty="0"/>
            </a:br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available in open 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Users\pnieuwen\Documents\My Web Sites\nieuwenhuysen\african-art\objects\kuba-bwoom-mask-later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827463"/>
            <a:ext cx="2279650" cy="30384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2" descr="C:\Users\pnieuwen\Documents\My Web Sites\nieuwenhuysen\african-art\objects\universalna_calendar_2006_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8" y="4114800"/>
            <a:ext cx="4094162" cy="27511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0FE3E-8544-47DC-97B2-9AE658635F4A}" type="slidenum">
              <a:rPr lang="en-US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7650" y="1884363"/>
            <a:ext cx="6138863" cy="4495800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riginal revealed 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image: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4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pnieuwen\Documents\My Web Sites\nieuwenhuysen\african-art\objects\0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4038600"/>
            <a:ext cx="2819400" cy="2819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88810-7D49-4A05-A954-4C88E659F16C}" type="slidenum">
              <a:rPr lang="en-US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4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7650" y="1884363"/>
            <a:ext cx="6138863" cy="4495800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Original revealed 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image: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4" descr="C:\Users\pnieuwen\Documents\My Web Sites\nieuwenhuysen\african-art\objects\woman-metal-1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8272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2133600" cy="3432175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467" name="Picture 2" descr="C:\Users\pnieuwen\Documents\My Web Sites\nieuwenhuysen\african-art\images\africa11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75" y="3429000"/>
            <a:ext cx="2308225" cy="34671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D98D2-BB62-4860-9360-CF7F8D495B18}" type="slidenum">
              <a:rPr lang="en-US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9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7650" y="1884363"/>
            <a:ext cx="6138863" cy="4495800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riginal revealed 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image: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2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pnieuwen\Documents\My Web Sites\nieuwenhuysen\african-art\images\africa11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429000"/>
            <a:ext cx="2301875" cy="34591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384550"/>
            <a:ext cx="2139950" cy="3441700"/>
          </a:xfrm>
          <a:prstGeom prst="rect">
            <a:avLst/>
          </a:prstGeom>
          <a:noFill/>
          <a:ln w="12700" algn="ctr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7E371-4AA1-4565-8DF0-FE6E97E0C06D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23950" y="1828800"/>
            <a:ext cx="6896100" cy="4551363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Afterwards,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revealed the original: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8363"/>
            <a:ext cx="228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http://2.bp.blogspot.com/_9REWsMd1bgo/TASE_vQ5gDI/AAAAAAAALtI/tP_jH5rgolw/s1600/06_03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3886200"/>
            <a:ext cx="2286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1ED0A-D416-46CA-A29D-88CFA331704C}" type="slidenum">
              <a:rPr lang="en-US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7" name="AutoShape 3"/>
          <p:cNvSpPr>
            <a:spLocks noGrp="1" noChangeArrowheads="1"/>
          </p:cNvSpPr>
          <p:nvPr>
            <p:ph type="title"/>
          </p:nvPr>
        </p:nvSpPr>
        <p:spPr>
          <a:xfrm>
            <a:off x="693738" y="228600"/>
            <a:ext cx="7767637" cy="1757363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 &amp; Discussion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17650" y="1884363"/>
            <a:ext cx="6138863" cy="4495800"/>
          </a:xfrm>
        </p:spPr>
        <p:txBody>
          <a:bodyPr/>
          <a:lstStyle/>
          <a:p>
            <a:pPr marL="457200" indent="-457200" algn="ctr">
              <a:buFontTx/>
              <a:buNone/>
              <a:defRPr/>
            </a:pPr>
            <a:r>
              <a:rPr lang="en-US" dirty="0" smtClean="0"/>
              <a:t>Example:</a:t>
            </a:r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endParaRPr lang="en-US" dirty="0" smtClean="0"/>
          </a:p>
          <a:p>
            <a:pPr marL="457200" indent="-457200" algn="ctr">
              <a:buFontTx/>
              <a:buNone/>
              <a:defRPr/>
            </a:pPr>
            <a:endParaRPr lang="en-US" dirty="0"/>
          </a:p>
          <a:p>
            <a:pPr marL="457200" indent="-45720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Search by image,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with the original image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accent2">
                    <a:lumMod val="25000"/>
                  </a:schemeClr>
                </a:solidFill>
              </a:rPr>
              <a:t>colours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revealed the derived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in black &amp; white, on a poster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  <a:p>
            <a:pPr marL="457200" indent="-457200" algn="ctr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2362200"/>
            <a:ext cx="3568700" cy="1422400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127" y="1182106"/>
            <a:ext cx="3733800" cy="56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http://2.bp.blogspot.com/_9REWsMd1bgo/TASE_vQ5gDI/AAAAAAAALtI/tP_jH5rgolw/s1600/06_03_n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418" y="2518916"/>
            <a:ext cx="3228109" cy="229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1ED0A-D416-46CA-A29D-88CFA331704C}" type="slidenum">
              <a:rPr lang="en-US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18" y="1182106"/>
            <a:ext cx="3733800" cy="56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3810000" y="2743200"/>
            <a:ext cx="1447800" cy="1600200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2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374073" y="228600"/>
            <a:ext cx="8395854" cy="1478887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Applications of searching by image: </a:t>
            </a:r>
            <a:b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  <a:t>Finding copies </a:t>
            </a:r>
            <a:r>
              <a:rPr lang="en-GB" i="1" dirty="0">
                <a:solidFill>
                  <a:schemeClr val="accent2">
                    <a:lumMod val="25000"/>
                  </a:schemeClr>
                </a:solidFill>
              </a:rPr>
              <a:t>of your image</a:t>
            </a:r>
            <a:endParaRPr lang="en-US" altLang="en-US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08585" y="4300451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385903" y="5136525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-108585" y="5759524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-108585" y="2821897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393978" y="5105698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915294" y="3606286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890478" y="5013573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23028" y="3578913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062072" y="3230067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171449" y="3272841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414938" y="3710043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79572" y="2028021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988089" y="2036049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00454" y="2036049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162983" y="4870756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694269" y="4420104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061634" y="4720377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399564" y="6397629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7117660" y="6015366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12180" y="6008669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3,1, 1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019740" y="3741599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4968438" y="3349998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19226" y="291279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53691" y="474565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77680" y="4641117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505616" y="465352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6289240" y="3700703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6088438" y="3367820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201565" y="336932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006988" y="2028021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1890478" y="2033373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2621105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4740409" y="1676004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3698847" y="484910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1196936" y="3606286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42"/>
          <p:cNvSpPr/>
          <p:nvPr/>
        </p:nvSpPr>
        <p:spPr bwMode="auto">
          <a:xfrm>
            <a:off x="1919527" y="327284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36891" y="330463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646943" y="1667976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1540841" y="1673328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2" name="Explosion 1 1"/>
          <p:cNvSpPr/>
          <p:nvPr/>
        </p:nvSpPr>
        <p:spPr bwMode="auto">
          <a:xfrm>
            <a:off x="3391985" y="1524001"/>
            <a:ext cx="1249886" cy="1066800"/>
          </a:xfrm>
          <a:prstGeom prst="irregularSeal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3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DE816-3CF3-4F51-B5E1-6DF47BA57DF1}" type="slidenum">
              <a:rPr lang="en-US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65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</a:t>
            </a:r>
            <a:r>
              <a:rPr lang="en-US" dirty="0"/>
              <a:t>can be interesting in several </a:t>
            </a:r>
            <a:r>
              <a:rPr lang="en-US" dirty="0" smtClean="0"/>
              <a:t>ways: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</a:rPr>
              <a:t>Copyright </a:t>
            </a:r>
            <a:r>
              <a:rPr lang="en-US" dirty="0">
                <a:solidFill>
                  <a:srgbClr val="C00000"/>
                </a:solidFill>
              </a:rPr>
              <a:t>infringements </a:t>
            </a:r>
            <a:r>
              <a:rPr lang="en-US" dirty="0" smtClean="0">
                <a:solidFill>
                  <a:srgbClr val="C00000"/>
                </a:solidFill>
              </a:rPr>
              <a:t> / plagiarism can </a:t>
            </a:r>
            <a:r>
              <a:rPr lang="en-US" dirty="0">
                <a:solidFill>
                  <a:srgbClr val="C00000"/>
                </a:solidFill>
              </a:rPr>
              <a:t>be </a:t>
            </a:r>
            <a:r>
              <a:rPr lang="en-US" dirty="0" smtClean="0">
                <a:solidFill>
                  <a:srgbClr val="C00000"/>
                </a:solidFill>
              </a:rPr>
              <a:t>discovered.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In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a more positive/constructive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way: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allows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us to investigate the impact of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some image !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For example: </a:t>
            </a:r>
            <a:b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Curators </a:t>
            </a:r>
            <a:r>
              <a:rPr lang="en-US" i="1" dirty="0">
                <a:solidFill>
                  <a:schemeClr val="accent2">
                    <a:lumMod val="25000"/>
                  </a:schemeClr>
                </a:solidFill>
              </a:rPr>
              <a:t>or owners of a collection of objects can assess the impact and reuse of photos of the physical objects in their collection, </a:t>
            </a: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on </a:t>
            </a:r>
            <a:r>
              <a:rPr lang="en-US" i="1" dirty="0">
                <a:solidFill>
                  <a:schemeClr val="accent2">
                    <a:lumMod val="25000"/>
                  </a:schemeClr>
                </a:solidFill>
              </a:rPr>
              <a:t>a worldwide scale.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3960813" y="5522913"/>
            <a:ext cx="122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>
              <a:solidFill>
                <a:srgbClr val="000000"/>
              </a:solidFill>
            </a:endParaRPr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461963" y="533400"/>
            <a:ext cx="8220075" cy="1479550"/>
          </a:xfrm>
        </p:spPr>
        <p:txBody>
          <a:bodyPr/>
          <a:lstStyle/>
          <a:p>
            <a:pPr lvl="1">
              <a:defRPr/>
            </a:pPr>
            <a:r>
              <a:rPr lang="en-US" altLang="en-US" dirty="0" smtClean="0">
                <a:solidFill>
                  <a:schemeClr val="accent2">
                    <a:lumMod val="25000"/>
                  </a:schemeClr>
                </a:solidFill>
              </a:rPr>
              <a:t>Applications of searching </a:t>
            </a: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by image: </a:t>
            </a:r>
            <a:b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i="1" dirty="0">
                <a:solidFill>
                  <a:schemeClr val="accent2">
                    <a:lumMod val="25000"/>
                  </a:schemeClr>
                </a:solidFill>
              </a:rPr>
              <a:t>Finding copies of your image</a:t>
            </a:r>
            <a:endParaRPr lang="en-US" alt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23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401E8-D158-4DC8-A312-520BFEDF92CA}" type="slidenum">
              <a:rPr lang="en-US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461963" y="533400"/>
            <a:ext cx="8220075" cy="2057400"/>
          </a:xfrm>
        </p:spPr>
        <p:txBody>
          <a:bodyPr/>
          <a:lstStyle/>
          <a:p>
            <a:pPr lvl="1">
              <a:defRPr/>
            </a:pPr>
            <a:r>
              <a:rPr lang="en-US" altLang="en-US" dirty="0" smtClean="0">
                <a:solidFill>
                  <a:schemeClr val="accent2">
                    <a:lumMod val="25000"/>
                  </a:schemeClr>
                </a:solidFill>
              </a:rPr>
              <a:t>Applications of searching </a:t>
            </a: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by image: </a:t>
            </a:r>
            <a:b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i="1" dirty="0">
                <a:solidFill>
                  <a:schemeClr val="accent2">
                    <a:lumMod val="25000"/>
                  </a:schemeClr>
                </a:solidFill>
              </a:rPr>
              <a:t>Finding other versions </a:t>
            </a:r>
            <a: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  <a:t>of </a:t>
            </a:r>
            <a:r>
              <a:rPr lang="en-GB" i="1" dirty="0">
                <a:solidFill>
                  <a:schemeClr val="accent2">
                    <a:lumMod val="25000"/>
                  </a:schemeClr>
                </a:solidFill>
              </a:rPr>
              <a:t>an interesting </a:t>
            </a:r>
            <a: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  <a:t>image</a:t>
            </a:r>
            <a:endParaRPr lang="en-US" alt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534400" cy="3581400"/>
          </a:xfrm>
        </p:spPr>
        <p:txBody>
          <a:bodyPr/>
          <a:lstStyle/>
          <a:p>
            <a:pPr>
              <a:defRPr/>
            </a:pPr>
            <a:r>
              <a:rPr lang="en-US" dirty="0"/>
              <a:t>We can </a:t>
            </a:r>
            <a:r>
              <a:rPr lang="en-US" dirty="0" smtClean="0"/>
              <a:t>start </a:t>
            </a:r>
            <a:r>
              <a:rPr lang="en-US" dirty="0"/>
              <a:t>from an image </a:t>
            </a:r>
            <a:br>
              <a:rPr lang="en-US" dirty="0"/>
            </a:br>
            <a:r>
              <a:rPr lang="en-US" dirty="0" smtClean="0"/>
              <a:t>that </a:t>
            </a:r>
            <a:r>
              <a:rPr lang="en-US" dirty="0"/>
              <a:t>we consider as interesting,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but that we did not create </a:t>
            </a:r>
            <a:br>
              <a:rPr lang="en-US" dirty="0"/>
            </a:br>
            <a:r>
              <a:rPr lang="en-US" dirty="0"/>
              <a:t>and that is perhaps not the original version </a:t>
            </a:r>
            <a:br>
              <a:rPr lang="en-US" dirty="0"/>
            </a:br>
            <a:r>
              <a:rPr lang="en-US" dirty="0"/>
              <a:t>and for which the creator/author is not indicated.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457200" indent="-457200" algn="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8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374073" y="228600"/>
            <a:ext cx="8395854" cy="2085489"/>
          </a:xfrm>
        </p:spPr>
        <p:txBody>
          <a:bodyPr/>
          <a:lstStyle/>
          <a:p>
            <a:pPr marL="0" lvl="1">
              <a:defRPr/>
            </a:pPr>
            <a:r>
              <a:rPr lang="en-US" altLang="en-US" dirty="0">
                <a:solidFill>
                  <a:srgbClr val="C8FEC8">
                    <a:lumMod val="25000"/>
                  </a:srgbClr>
                </a:solidFill>
              </a:rPr>
              <a:t>Applications of searching by image: </a:t>
            </a:r>
            <a:br>
              <a:rPr lang="en-US" altLang="en-US" dirty="0">
                <a:solidFill>
                  <a:srgbClr val="C8FEC8">
                    <a:lumMod val="25000"/>
                  </a:srgbClr>
                </a:solidFill>
              </a:rPr>
            </a:br>
            <a:r>
              <a:rPr lang="en-GB" i="1" dirty="0">
                <a:solidFill>
                  <a:srgbClr val="C8FEC8">
                    <a:lumMod val="25000"/>
                  </a:srgbClr>
                </a:solidFill>
              </a:rPr>
              <a:t>Finding other versions </a:t>
            </a:r>
            <a:br>
              <a:rPr lang="en-GB" i="1" dirty="0">
                <a:solidFill>
                  <a:srgbClr val="C8FEC8">
                    <a:lumMod val="25000"/>
                  </a:srgbClr>
                </a:solidFill>
              </a:rPr>
            </a:br>
            <a:r>
              <a:rPr lang="en-GB" i="1" dirty="0">
                <a:solidFill>
                  <a:srgbClr val="C8FEC8">
                    <a:lumMod val="25000"/>
                  </a:srgbClr>
                </a:solidFill>
              </a:rPr>
              <a:t>of an </a:t>
            </a:r>
            <a:r>
              <a:rPr lang="en-GB" i="1" dirty="0" smtClean="0">
                <a:solidFill>
                  <a:srgbClr val="C8FEC8">
                    <a:lumMod val="25000"/>
                  </a:srgbClr>
                </a:solidFill>
              </a:rPr>
              <a:t>interesting </a:t>
            </a:r>
            <a:r>
              <a:rPr lang="en-GB" i="1" dirty="0">
                <a:solidFill>
                  <a:srgbClr val="C8FEC8">
                    <a:lumMod val="25000"/>
                  </a:srgbClr>
                </a:solidFill>
              </a:rPr>
              <a:t>image</a:t>
            </a:r>
            <a:endParaRPr lang="en-US" altLang="en-US" dirty="0">
              <a:solidFill>
                <a:srgbClr val="C8FEC8">
                  <a:lumMod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Explosion 1 1"/>
          <p:cNvSpPr/>
          <p:nvPr/>
        </p:nvSpPr>
        <p:spPr bwMode="auto">
          <a:xfrm>
            <a:off x="5029199" y="4672943"/>
            <a:ext cx="1009073" cy="1042058"/>
          </a:xfrm>
          <a:prstGeom prst="irregularSeal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38714" y="4953416"/>
            <a:ext cx="9361170" cy="144813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Generation 2</a:t>
            </a:r>
            <a:endParaRPr lang="en-US" baseline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455774" y="5789490"/>
            <a:ext cx="1006874" cy="3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-38714" y="6412489"/>
            <a:ext cx="9361170" cy="1086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 </a:t>
            </a:r>
            <a:r>
              <a:rPr lang="en-US" dirty="0" smtClean="0"/>
              <a:t>Generation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-38714" y="3474862"/>
            <a:ext cx="9361170" cy="148949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/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Generation 1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463849" y="5758663"/>
            <a:ext cx="55403" cy="1291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985165" y="4259251"/>
            <a:ext cx="310412" cy="139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960349" y="5666538"/>
            <a:ext cx="1061213" cy="109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92899" y="4231878"/>
            <a:ext cx="1756545" cy="1651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4131943" y="3883032"/>
            <a:ext cx="109378" cy="19790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241320" y="3925806"/>
            <a:ext cx="848291" cy="15073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484809" y="4363008"/>
            <a:ext cx="1146672" cy="13254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349443" y="2680986"/>
            <a:ext cx="1708518" cy="16048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057960" y="2689014"/>
            <a:ext cx="183360" cy="12419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70325" y="2689014"/>
            <a:ext cx="228029" cy="1664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232854" y="5523721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764140" y="5073069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31505" y="5373342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469435" y="7050594"/>
            <a:ext cx="10781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val 25"/>
          <p:cNvSpPr/>
          <p:nvPr/>
        </p:nvSpPr>
        <p:spPr bwMode="auto">
          <a:xfrm>
            <a:off x="7187531" y="6668331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82051" y="6661634"/>
            <a:ext cx="720090" cy="7200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3,1, 1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089611" y="4394564"/>
            <a:ext cx="12695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038309" y="4002963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89097" y="3565761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2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123562" y="5398618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647551" y="5294082"/>
            <a:ext cx="717284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575487" y="530649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1,2 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6359111" y="4353668"/>
            <a:ext cx="1203839" cy="9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al 34"/>
          <p:cNvSpPr/>
          <p:nvPr/>
        </p:nvSpPr>
        <p:spPr bwMode="auto">
          <a:xfrm>
            <a:off x="6158309" y="4020785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271436" y="402228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3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4076859" y="2680986"/>
            <a:ext cx="1046793" cy="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1960349" y="2686338"/>
            <a:ext cx="211650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2690976" y="2326293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4810280" y="2328969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3768718" y="5502073"/>
            <a:ext cx="720090" cy="720090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r>
              <a:rPr lang="en-US" dirty="0" smtClean="0"/>
              <a:t>,1</a:t>
            </a:r>
            <a:endParaRPr kumimoji="0" lang="en-US" sz="18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1266807" y="4259251"/>
            <a:ext cx="1082637" cy="291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42"/>
          <p:cNvSpPr/>
          <p:nvPr/>
        </p:nvSpPr>
        <p:spPr bwMode="auto">
          <a:xfrm>
            <a:off x="1989398" y="3925806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906762" y="3957598"/>
            <a:ext cx="720090" cy="72009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1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716814" y="2320941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1610712" y="2326293"/>
            <a:ext cx="720090" cy="720090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45720" rIns="3600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</a:t>
            </a:r>
          </a:p>
        </p:txBody>
      </p:sp>
      <p:sp>
        <p:nvSpPr>
          <p:cNvPr id="47" name="Explosion 1 46"/>
          <p:cNvSpPr/>
          <p:nvPr/>
        </p:nvSpPr>
        <p:spPr bwMode="auto">
          <a:xfrm>
            <a:off x="2381250" y="5083802"/>
            <a:ext cx="1249886" cy="1209243"/>
          </a:xfrm>
          <a:prstGeom prst="irregularSeal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5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Introduction: </a:t>
            </a:r>
            <a:br>
              <a:rPr lang="en-US" altLang="en-US" smtClean="0"/>
            </a:br>
            <a:r>
              <a:rPr lang="en-US" altLang="en-US" smtClean="0"/>
              <a:t>images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450" indent="0">
              <a:buFontTx/>
              <a:buNone/>
            </a:pP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3141B-3ACB-48BD-B755-6DF60B519351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975" y="4273550"/>
            <a:ext cx="35020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795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158625">
            <a:off x="-120650" y="3525838"/>
            <a:ext cx="9131300" cy="1973262"/>
          </a:xfrm>
          <a:prstGeom prst="rightArrow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3600" dirty="0">
                <a:sym typeface="Wingdings" pitchFamily="2" charset="2"/>
              </a:rPr>
              <a:t> Searching for images becomes more important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ACF1C-39CE-46AE-974D-A89ACA09BF4D}" type="slidenum">
              <a:rPr lang="en-US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505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Then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searching by that image may allow us to find</a:t>
            </a: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a more suitable version of that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the creator/author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another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version of the image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and in this way also </a:t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its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location on some WWW page and site that can provide us with more information about the image.</a:t>
            </a: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3960813" y="5522913"/>
            <a:ext cx="122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>
              <a:solidFill>
                <a:srgbClr val="000000"/>
              </a:solidFill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61963" y="533400"/>
            <a:ext cx="8220075" cy="2057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Ctr="1">
            <a:spAutoFit/>
          </a:bodyPr>
          <a:lstStyle>
            <a:lvl1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2pPr>
            <a:lvl3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3pPr>
            <a:lvl4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4pPr>
            <a:lvl5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5pPr>
            <a:lvl6pPr marL="4572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6pPr>
            <a:lvl7pPr marL="9144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7pPr>
            <a:lvl8pPr marL="13716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8pPr>
            <a:lvl9pPr marL="18288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pPr marL="0" lvl="1">
              <a:defRPr/>
            </a:pPr>
            <a:r>
              <a:rPr lang="en-US" altLang="en-US" kern="0" baseline="0" dirty="0" smtClean="0">
                <a:solidFill>
                  <a:srgbClr val="C8FEC8">
                    <a:lumMod val="25000"/>
                  </a:srgbClr>
                </a:solidFill>
              </a:rPr>
              <a:t>Applications of searching by image: </a:t>
            </a:r>
            <a:br>
              <a:rPr lang="en-US" altLang="en-US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GB" i="1" kern="0" baseline="0" dirty="0" smtClean="0">
                <a:solidFill>
                  <a:srgbClr val="C8FEC8">
                    <a:lumMod val="25000"/>
                  </a:srgbClr>
                </a:solidFill>
              </a:rPr>
              <a:t>Finding other versions </a:t>
            </a:r>
            <a:br>
              <a:rPr lang="en-GB" i="1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GB" i="1" kern="0" baseline="0" dirty="0" smtClean="0">
                <a:solidFill>
                  <a:srgbClr val="C8FEC8">
                    <a:lumMod val="25000"/>
                  </a:srgbClr>
                </a:solidFill>
              </a:rPr>
              <a:t>of an interesting image</a:t>
            </a:r>
            <a:endParaRPr lang="en-US" altLang="en-US" kern="0" baseline="0" dirty="0">
              <a:solidFill>
                <a:srgbClr val="C8FEC8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8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124BC-A13C-460A-86CE-9156FEE26AE9}" type="slidenum">
              <a:rPr lang="en-US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3505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Then </a:t>
            </a:r>
            <a:r>
              <a:rPr lang="en-US" dirty="0">
                <a:solidFill>
                  <a:srgbClr val="C00000"/>
                </a:solidFill>
              </a:rPr>
              <a:t>searching by that image may allow us </a:t>
            </a:r>
            <a:r>
              <a:rPr lang="en-US" dirty="0" smtClean="0">
                <a:solidFill>
                  <a:srgbClr val="C00000"/>
                </a:solidFill>
              </a:rPr>
              <a:t>to discover that the image that illustrates and supports a document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is NOT real / authentic, 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but that is has been copied from another site, from another context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perhaps that it has even been modified / changed / doctored, to support the text, the claims of the author of the document.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0660" name="TextBox 6"/>
          <p:cNvSpPr txBox="1">
            <a:spLocks noChangeArrowheads="1"/>
          </p:cNvSpPr>
          <p:nvPr/>
        </p:nvSpPr>
        <p:spPr bwMode="auto">
          <a:xfrm>
            <a:off x="3960813" y="5522913"/>
            <a:ext cx="122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>
              <a:solidFill>
                <a:srgbClr val="000000"/>
              </a:solidFill>
            </a:endParaRP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461963" y="533400"/>
            <a:ext cx="8220075" cy="2135188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Ctr="1">
            <a:spAutoFit/>
          </a:bodyPr>
          <a:lstStyle>
            <a:lvl1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2pPr>
            <a:lvl3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3pPr>
            <a:lvl4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4pPr>
            <a:lvl5pPr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5pPr>
            <a:lvl6pPr marL="4572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6pPr>
            <a:lvl7pPr marL="9144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7pPr>
            <a:lvl8pPr marL="13716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8pPr>
            <a:lvl9pPr marL="1828800" algn="ctr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defRPr sz="3600" b="1">
                <a:solidFill>
                  <a:srgbClr val="000066"/>
                </a:solidFill>
                <a:latin typeface="Trebuchet MS" pitchFamily="34" charset="0"/>
              </a:defRPr>
            </a:lvl9pPr>
          </a:lstStyle>
          <a:p>
            <a:pPr marL="0" lvl="1">
              <a:defRPr/>
            </a:pPr>
            <a:r>
              <a:rPr lang="en-US" altLang="en-US" kern="0" baseline="0" dirty="0" smtClean="0">
                <a:solidFill>
                  <a:srgbClr val="C00000"/>
                </a:solidFill>
              </a:rPr>
              <a:t>Applications of searching by image: </a:t>
            </a:r>
            <a:br>
              <a:rPr lang="en-US" altLang="en-US" kern="0" baseline="0" dirty="0" smtClean="0">
                <a:solidFill>
                  <a:srgbClr val="C00000"/>
                </a:solidFill>
              </a:rPr>
            </a:br>
            <a:r>
              <a:rPr lang="en-GB" i="1" kern="0" baseline="0" dirty="0" smtClean="0">
                <a:solidFill>
                  <a:srgbClr val="C00000"/>
                </a:solidFill>
              </a:rPr>
              <a:t>Finding other versions </a:t>
            </a:r>
            <a:br>
              <a:rPr lang="en-GB" i="1" kern="0" baseline="0" dirty="0" smtClean="0">
                <a:solidFill>
                  <a:srgbClr val="C00000"/>
                </a:solidFill>
              </a:rPr>
            </a:br>
            <a:r>
              <a:rPr lang="en-GB" i="1" kern="0" baseline="0" dirty="0" smtClean="0">
                <a:solidFill>
                  <a:srgbClr val="C00000"/>
                </a:solidFill>
              </a:rPr>
              <a:t>of an interesting image</a:t>
            </a:r>
            <a:endParaRPr lang="en-US" altLang="en-US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DFFA-C6C5-4972-AAD9-3E8A88BAD54D}" type="slidenum">
              <a:rPr lang="en-US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683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-533400"/>
            <a:ext cx="9144001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Research problem</a:t>
            </a:r>
          </a:p>
        </p:txBody>
      </p:sp>
      <p:sp>
        <p:nvSpPr>
          <p:cNvPr id="7168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3908425"/>
            <a:ext cx="4572000" cy="2949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Can search by image </a:t>
            </a:r>
            <a:br>
              <a:rPr lang="en-US" altLang="en-US" smtClean="0"/>
            </a:br>
            <a:r>
              <a:rPr lang="en-US" altLang="en-US" smtClean="0"/>
              <a:t>reveal images that are ‘</a:t>
            </a:r>
            <a:r>
              <a:rPr lang="en-US" altLang="en-US" i="1" smtClean="0">
                <a:solidFill>
                  <a:srgbClr val="7030A0"/>
                </a:solidFill>
              </a:rPr>
              <a:t>semantically</a:t>
            </a:r>
            <a:r>
              <a:rPr lang="en-US" altLang="en-US" smtClean="0"/>
              <a:t>’ or ‘theme’ or ‘content’ related </a:t>
            </a:r>
            <a:br>
              <a:rPr lang="en-US" altLang="en-US" smtClean="0"/>
            </a:br>
            <a:r>
              <a:rPr lang="en-US" altLang="en-US" smtClean="0"/>
              <a:t>to the image that is submitted as a query?</a:t>
            </a:r>
          </a:p>
          <a:p>
            <a:pPr marL="0" indent="0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71686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searching for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Manual Operation 14"/>
          <p:cNvSpPr/>
          <p:nvPr/>
        </p:nvSpPr>
        <p:spPr bwMode="auto">
          <a:xfrm>
            <a:off x="2545773" y="2820663"/>
            <a:ext cx="4038600" cy="762000"/>
          </a:xfrm>
          <a:prstGeom prst="flowChartManualOperation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xact copies, duplicates</a:t>
            </a:r>
          </a:p>
        </p:txBody>
      </p:sp>
      <p:sp>
        <p:nvSpPr>
          <p:cNvPr id="16" name="Flowchart: Manual Operation 15"/>
          <p:cNvSpPr/>
          <p:nvPr/>
        </p:nvSpPr>
        <p:spPr bwMode="auto">
          <a:xfrm>
            <a:off x="3352800" y="3582663"/>
            <a:ext cx="2438400" cy="609600"/>
          </a:xfrm>
          <a:prstGeom prst="flowChartManualOperation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ased on the same master image,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but not exact copies</a:t>
            </a:r>
          </a:p>
        </p:txBody>
      </p:sp>
      <p:sp>
        <p:nvSpPr>
          <p:cNvPr id="17" name="Flowchart: Manual Operation 16"/>
          <p:cNvSpPr/>
          <p:nvPr/>
        </p:nvSpPr>
        <p:spPr bwMode="auto">
          <a:xfrm>
            <a:off x="3841173" y="4192263"/>
            <a:ext cx="1447800" cy="609600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ot based on the master</a:t>
            </a:r>
            <a:r>
              <a:rPr lang="en-US" sz="2800" baseline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image,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but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visually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similar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 bwMode="auto">
          <a:xfrm>
            <a:off x="4164157" y="4801863"/>
            <a:ext cx="815686" cy="609600"/>
          </a:xfrm>
          <a:prstGeom prst="flowChartManualOperatio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isually similar and also semantically similar/related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>
            <a:off x="4324350" y="5411463"/>
            <a:ext cx="495300" cy="914400"/>
          </a:xfrm>
          <a:prstGeom prst="flowChartManualOperation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FFCC99"/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not visually </a:t>
            </a:r>
            <a:r>
              <a:rPr lang="en-US" sz="2800" dirty="0" smtClean="0">
                <a:solidFill>
                  <a:srgbClr val="000000"/>
                </a:solidFill>
              </a:rPr>
              <a:t>similar, but semantically similar/related,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from weak to strong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8323" y="1989664"/>
            <a:ext cx="62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kern="0" baseline="0" dirty="0">
                <a:solidFill>
                  <a:srgbClr val="000000"/>
                </a:solidFill>
              </a:rPr>
              <a:t>Start from a particular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source image &amp; search </a:t>
            </a:r>
            <a:r>
              <a:rPr lang="en-US" altLang="en-US" kern="0" baseline="0" dirty="0">
                <a:solidFill>
                  <a:srgbClr val="000000"/>
                </a:solidFill>
              </a:rPr>
              <a:t>for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/>
            </a:r>
            <a:br>
              <a:rPr lang="en-US" altLang="en-US" kern="0" baseline="0" dirty="0" smtClean="0">
                <a:solidFill>
                  <a:srgbClr val="000000"/>
                </a:solidFill>
              </a:rPr>
            </a:br>
            <a:r>
              <a:rPr lang="en-US" altLang="en-US" kern="0" baseline="0" dirty="0" smtClean="0">
                <a:solidFill>
                  <a:srgbClr val="000000"/>
                </a:solidFill>
              </a:rPr>
              <a:t>images </a:t>
            </a:r>
            <a:r>
              <a:rPr lang="en-US" altLang="en-US" kern="0" baseline="0" dirty="0">
                <a:solidFill>
                  <a:srgbClr val="000000"/>
                </a:solidFill>
              </a:rPr>
              <a:t>that are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0" y="3170442"/>
            <a:ext cx="13716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009900"/>
                </a:solidFill>
              </a:rPr>
              <a:t>Easy</a:t>
            </a: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00B05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FF0000"/>
                </a:solidFill>
              </a:rPr>
              <a:t>Difficult</a:t>
            </a: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8"/>
          <p:cNvCxnSpPr>
            <a:cxnSpLocks noChangeShapeType="1"/>
          </p:cNvCxnSpPr>
          <p:nvPr/>
        </p:nvCxnSpPr>
        <p:spPr bwMode="auto">
          <a:xfrm flipV="1">
            <a:off x="1371600" y="2820666"/>
            <a:ext cx="0" cy="3505197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67202" y="2820666"/>
            <a:ext cx="62870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908123" y="6313083"/>
            <a:ext cx="522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altLang="en-US" sz="2400" i="1" dirty="0">
                <a:solidFill>
                  <a:srgbClr val="7030A0"/>
                </a:solidFill>
              </a:rPr>
              <a:t>Width indicates expected success of a search </a:t>
            </a:r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endParaRPr lang="en-US" alt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3429000"/>
            <a:ext cx="4800600" cy="2895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smtClean="0">
                <a:sym typeface="Wingdings" pitchFamily="2" charset="2"/>
              </a:rPr>
              <a:t>         ?</a:t>
            </a:r>
            <a:endParaRPr lang="en-US" alt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D5ECF-C32B-4EB4-A6EC-6490FF8E3FCA}" type="slidenum">
              <a:rPr lang="en-US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957513"/>
            <a:ext cx="2362200" cy="942975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8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8363"/>
            <a:ext cx="228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4" descr="binocular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2013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idx="1"/>
          </p:nvPr>
        </p:nvSpPr>
        <p:spPr>
          <a:xfrm>
            <a:off x="2286000" y="3429000"/>
            <a:ext cx="3124200" cy="2895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endParaRPr lang="en-US" altLang="en-US" smtClean="0"/>
          </a:p>
          <a:p>
            <a:pPr marL="0" indent="0" algn="ctr">
              <a:buFontTx/>
              <a:buNone/>
            </a:pPr>
            <a:r>
              <a:rPr lang="en-US" altLang="en-US" smtClean="0">
                <a:sym typeface="Wingdings" pitchFamily="2" charset="2"/>
              </a:rPr>
              <a:t></a:t>
            </a:r>
            <a:endParaRPr lang="en-US" altLang="en-US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6119A-33F9-4195-9BA5-641F0743BB7D}" type="slidenum">
              <a:rPr lang="en-US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957513"/>
            <a:ext cx="2362200" cy="942975"/>
          </a:xfrm>
          <a:prstGeom prst="rect">
            <a:avLst/>
          </a:prstGeom>
          <a:noFill/>
          <a:ln w="12700" algn="ctr">
            <a:solidFill>
              <a:schemeClr val="accent2">
                <a:lumMod val="2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563" y="4495800"/>
            <a:ext cx="56276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5783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8363"/>
            <a:ext cx="22860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Freeform 1"/>
          <p:cNvSpPr>
            <a:spLocks/>
          </p:cNvSpPr>
          <p:nvPr/>
        </p:nvSpPr>
        <p:spPr bwMode="auto">
          <a:xfrm>
            <a:off x="3484563" y="4191000"/>
            <a:ext cx="5627687" cy="2590800"/>
          </a:xfrm>
          <a:custGeom>
            <a:avLst/>
            <a:gdLst>
              <a:gd name="T0" fmla="*/ 0 w 4165600"/>
              <a:gd name="T1" fmla="*/ 313392 h 2704925"/>
              <a:gd name="T2" fmla="*/ 2147483647 w 4165600"/>
              <a:gd name="T3" fmla="*/ 41580 h 2704925"/>
              <a:gd name="T4" fmla="*/ 2147483647 w 4165600"/>
              <a:gd name="T5" fmla="*/ 1986 h 2704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5600" h="2704925">
                <a:moveTo>
                  <a:pt x="0" y="2704925"/>
                </a:moveTo>
                <a:lnTo>
                  <a:pt x="3648364" y="358889"/>
                </a:lnTo>
                <a:cubicBezTo>
                  <a:pt x="4342631" y="-89075"/>
                  <a:pt x="4064000" y="3289"/>
                  <a:pt x="4165600" y="17143"/>
                </a:cubicBez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Freeform 10"/>
          <p:cNvSpPr>
            <a:spLocks/>
          </p:cNvSpPr>
          <p:nvPr/>
        </p:nvSpPr>
        <p:spPr bwMode="auto">
          <a:xfrm flipV="1">
            <a:off x="3484563" y="4267200"/>
            <a:ext cx="5627687" cy="2514600"/>
          </a:xfrm>
          <a:custGeom>
            <a:avLst/>
            <a:gdLst>
              <a:gd name="T0" fmla="*/ 0 w 4165600"/>
              <a:gd name="T1" fmla="*/ 70445 h 2704925"/>
              <a:gd name="T2" fmla="*/ 2147483647 w 4165600"/>
              <a:gd name="T3" fmla="*/ 9347 h 2704925"/>
              <a:gd name="T4" fmla="*/ 2147483647 w 4165600"/>
              <a:gd name="T5" fmla="*/ 448 h 27049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65600" h="2704925">
                <a:moveTo>
                  <a:pt x="0" y="2704925"/>
                </a:moveTo>
                <a:lnTo>
                  <a:pt x="3648364" y="358889"/>
                </a:lnTo>
                <a:cubicBezTo>
                  <a:pt x="4342631" y="-89075"/>
                  <a:pt x="4064000" y="3289"/>
                  <a:pt x="4165600" y="17143"/>
                </a:cubicBezTo>
              </a:path>
            </a:pathLst>
          </a:cu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09600" y="3429000"/>
            <a:ext cx="4800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US" altLang="en-US" kern="0" baseline="0" dirty="0" smtClean="0"/>
          </a:p>
          <a:p>
            <a:pPr marL="0" indent="0" algn="ctr">
              <a:buFontTx/>
              <a:buNone/>
              <a:defRPr/>
            </a:pPr>
            <a:endParaRPr lang="en-US" altLang="en-US" kern="0" baseline="0" dirty="0" smtClean="0"/>
          </a:p>
          <a:p>
            <a:pPr marL="0" indent="0" algn="ctr">
              <a:buFontTx/>
              <a:buNone/>
              <a:defRPr/>
            </a:pPr>
            <a:endParaRPr lang="en-US" altLang="en-US" kern="0" baseline="0" dirty="0" smtClean="0"/>
          </a:p>
          <a:p>
            <a:pPr marL="0" indent="0" algn="ctr">
              <a:buFontTx/>
              <a:buNone/>
              <a:defRPr/>
            </a:pPr>
            <a:r>
              <a:rPr lang="en-US" altLang="en-US" kern="0" baseline="0" dirty="0" smtClean="0">
                <a:sym typeface="Wingdings" pitchFamily="2" charset="2"/>
              </a:rPr>
              <a:t></a:t>
            </a:r>
            <a:endParaRPr lang="en-US" altLang="en-US" kern="0" baseline="0" dirty="0" smtClean="0"/>
          </a:p>
        </p:txBody>
      </p:sp>
      <p:pic>
        <p:nvPicPr>
          <p:cNvPr id="75787" name="Picture 4" descr="binocula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822341"/>
          </a:xfrm>
        </p:spPr>
        <p:txBody>
          <a:bodyPr/>
          <a:lstStyle/>
          <a:p>
            <a:r>
              <a:rPr lang="en-US" altLang="en-US" dirty="0" smtClean="0"/>
              <a:t>Searching by image</a:t>
            </a:r>
            <a:endParaRPr lang="en-US" altLang="en-US" i="1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153400" cy="4419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i="1" dirty="0"/>
              <a:t>“An image is worth a thousand words.” </a:t>
            </a:r>
            <a:endParaRPr lang="en-US" sz="3200" b="0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142DE-72C2-4CCE-8269-6E8EA8074F68}" type="slidenum">
              <a:rPr lang="en-US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6806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9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822341"/>
          </a:xfrm>
        </p:spPr>
        <p:txBody>
          <a:bodyPr/>
          <a:lstStyle/>
          <a:p>
            <a:r>
              <a:rPr lang="en-US" altLang="en-US" dirty="0" smtClean="0"/>
              <a:t>Searching by image</a:t>
            </a:r>
            <a:endParaRPr lang="en-US" altLang="en-US" i="1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153400" cy="4419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i="1" strike="sngStrike" dirty="0" smtClean="0"/>
              <a:t>“</a:t>
            </a:r>
            <a:r>
              <a:rPr lang="en-US" sz="3200" i="1" strike="sngStrike" dirty="0"/>
              <a:t>An image is worth a thousand words.” </a:t>
            </a:r>
            <a:endParaRPr lang="en-US" sz="3200" i="1" strike="sngStrike" dirty="0" smtClean="0"/>
          </a:p>
          <a:p>
            <a:pPr marL="0" indent="0" algn="ctr">
              <a:buNone/>
              <a:defRPr/>
            </a:pPr>
            <a:endParaRPr lang="en-US" sz="3200" b="0" i="1" dirty="0"/>
          </a:p>
          <a:p>
            <a:pPr marL="0" indent="0" algn="ctr">
              <a:buNone/>
              <a:defRPr/>
            </a:pPr>
            <a:endParaRPr lang="en-US" sz="3200" b="0" i="1" dirty="0" smtClean="0"/>
          </a:p>
          <a:p>
            <a:pPr marL="0" indent="0" algn="ctr">
              <a:buNone/>
              <a:defRPr/>
            </a:pPr>
            <a:r>
              <a:rPr lang="en-US" sz="3200" i="1" dirty="0"/>
              <a:t>“</a:t>
            </a:r>
            <a:r>
              <a:rPr lang="en-US" sz="3200" i="1" dirty="0" smtClean="0"/>
              <a:t>A word is </a:t>
            </a:r>
            <a:r>
              <a:rPr lang="en-US" sz="3200" i="1" dirty="0"/>
              <a:t>worth a thousand </a:t>
            </a:r>
            <a:r>
              <a:rPr lang="en-US" sz="3200" i="1" dirty="0" smtClean="0"/>
              <a:t>images.” </a:t>
            </a:r>
            <a:endParaRPr lang="en-US" sz="3200" b="0" i="1" dirty="0"/>
          </a:p>
          <a:p>
            <a:pPr marL="0" indent="0" algn="ctr">
              <a:buNone/>
              <a:defRPr/>
            </a:pPr>
            <a:endParaRPr lang="en-US" sz="3200" b="0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142DE-72C2-4CCE-8269-6E8EA8074F68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6806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3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idx="1"/>
          </p:nvPr>
        </p:nvSpPr>
        <p:spPr>
          <a:xfrm>
            <a:off x="614363" y="1920875"/>
            <a:ext cx="7924800" cy="49371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/>
              <a:t>Semantic searching and the </a:t>
            </a:r>
            <a:r>
              <a:rPr lang="en-US" i="1" dirty="0" smtClean="0">
                <a:solidFill>
                  <a:srgbClr val="C00000"/>
                </a:solidFill>
              </a:rPr>
              <a:t>semantic gap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case of searching for images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Search by </a:t>
            </a:r>
            <a: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  <a:t>text</a:t>
            </a:r>
            <a:br>
              <a:rPr lang="en-US" i="1" dirty="0" smtClean="0">
                <a:solidFill>
                  <a:schemeClr val="accent2">
                    <a:lumMod val="25000"/>
                  </a:schemeClr>
                </a:solidFill>
              </a:rPr>
            </a:br>
            <a:endParaRPr lang="en-US" i="1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Images as results</a:t>
            </a:r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Search by </a:t>
            </a:r>
            <a:r>
              <a:rPr lang="en-US" i="1" dirty="0" smtClean="0">
                <a:solidFill>
                  <a:srgbClr val="C00000"/>
                </a:solidFill>
              </a:rPr>
              <a:t>image</a:t>
            </a:r>
            <a:br>
              <a:rPr lang="en-US" i="1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Images &amp; texts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as results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C887-7276-48EE-B075-D48B5505965F}" type="slidenum">
              <a:rPr lang="en-US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22975" y="2971800"/>
            <a:ext cx="2928938" cy="312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US" sz="2000" baseline="0" dirty="0">
                <a:solidFill>
                  <a:srgbClr val="000000"/>
                </a:solidFill>
              </a:rPr>
              <a:t>Computer system </a:t>
            </a:r>
            <a:br>
              <a:rPr lang="en-US" sz="2000" baseline="0" dirty="0">
                <a:solidFill>
                  <a:srgbClr val="000000"/>
                </a:solidFill>
              </a:rPr>
            </a:br>
            <a:r>
              <a:rPr lang="en-US" sz="2000" baseline="0" dirty="0">
                <a:solidFill>
                  <a:srgbClr val="000000"/>
                </a:solidFill>
              </a:rPr>
              <a:t/>
            </a:r>
            <a:br>
              <a:rPr lang="en-US" sz="2000" baseline="0" dirty="0">
                <a:solidFill>
                  <a:srgbClr val="000000"/>
                </a:solidFill>
              </a:rPr>
            </a:br>
            <a: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  <a:t>Low level features </a:t>
            </a:r>
            <a:b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</a:br>
            <a: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  <a:t>extracted </a:t>
            </a:r>
            <a:b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</a:br>
            <a: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  <a:t>from texts </a:t>
            </a:r>
            <a:br>
              <a:rPr lang="en-US" sz="2000" i="1" baseline="0" dirty="0">
                <a:solidFill>
                  <a:srgbClr val="B5E6B5">
                    <a:lumMod val="25000"/>
                  </a:srgbClr>
                </a:solidFill>
              </a:rPr>
            </a:br>
            <a:r>
              <a:rPr lang="en-US" sz="2000" b="0" i="1" baseline="0" dirty="0">
                <a:solidFill>
                  <a:srgbClr val="B5E6B5">
                    <a:lumMod val="25000"/>
                  </a:srgbClr>
                </a:solidFill>
              </a:rPr>
              <a:t>(such as words) </a:t>
            </a:r>
            <a:br>
              <a:rPr lang="en-US" sz="2000" b="0" i="1" baseline="0" dirty="0">
                <a:solidFill>
                  <a:srgbClr val="B5E6B5">
                    <a:lumMod val="25000"/>
                  </a:srgbClr>
                </a:solidFill>
              </a:rPr>
            </a:br>
            <a:r>
              <a:rPr lang="en-US" sz="2000" i="1" baseline="0" dirty="0">
                <a:solidFill>
                  <a:srgbClr val="C00000"/>
                </a:solidFill>
              </a:rPr>
              <a:t>and from images </a:t>
            </a:r>
            <a:br>
              <a:rPr lang="en-US" sz="2000" i="1" baseline="0" dirty="0">
                <a:solidFill>
                  <a:srgbClr val="C00000"/>
                </a:solidFill>
              </a:rPr>
            </a:br>
            <a:r>
              <a:rPr lang="en-US" sz="2000" b="0" i="1" baseline="0" dirty="0">
                <a:solidFill>
                  <a:srgbClr val="C00000"/>
                </a:solidFill>
              </a:rPr>
              <a:t>(such as location and color value of each picture element)</a:t>
            </a:r>
            <a:endParaRPr lang="en-US" sz="2000" b="0" i="1" dirty="0">
              <a:solidFill>
                <a:srgbClr val="C00000"/>
              </a:solidFill>
            </a:endParaRPr>
          </a:p>
        </p:txBody>
      </p:sp>
      <p:cxnSp>
        <p:nvCxnSpPr>
          <p:cNvPr id="58375" name="Straight Arrow Connector 4"/>
          <p:cNvCxnSpPr>
            <a:cxnSpLocks noChangeShapeType="1"/>
          </p:cNvCxnSpPr>
          <p:nvPr/>
        </p:nvCxnSpPr>
        <p:spPr bwMode="auto">
          <a:xfrm>
            <a:off x="1906587" y="3276600"/>
            <a:ext cx="4116388" cy="0"/>
          </a:xfrm>
          <a:prstGeom prst="straightConnector1">
            <a:avLst/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56" name="Straight Arrow Connector 16"/>
          <p:cNvCxnSpPr>
            <a:cxnSpLocks noChangeShapeType="1"/>
          </p:cNvCxnSpPr>
          <p:nvPr/>
        </p:nvCxnSpPr>
        <p:spPr bwMode="auto">
          <a:xfrm>
            <a:off x="2517773" y="5105400"/>
            <a:ext cx="3503613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58" name="Title 1"/>
          <p:cNvSpPr>
            <a:spLocks noGrp="1"/>
          </p:cNvSpPr>
          <p:nvPr>
            <p:ph type="title"/>
          </p:nvPr>
        </p:nvSpPr>
        <p:spPr>
          <a:xfrm>
            <a:off x="669925" y="228600"/>
            <a:ext cx="7815263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Discussion</a:t>
            </a:r>
          </a:p>
        </p:txBody>
      </p:sp>
      <p:pic>
        <p:nvPicPr>
          <p:cNvPr id="78859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Oval 1"/>
          <p:cNvSpPr>
            <a:spLocks noChangeArrowheads="1"/>
          </p:cNvSpPr>
          <p:nvPr/>
        </p:nvSpPr>
        <p:spPr bwMode="auto">
          <a:xfrm>
            <a:off x="155575" y="3044825"/>
            <a:ext cx="2438400" cy="2978150"/>
          </a:xfrm>
          <a:prstGeom prst="ellipse">
            <a:avLst/>
          </a:prstGeom>
          <a:solidFill>
            <a:srgbClr val="FFF4E5"/>
          </a:solidFill>
          <a:ln w="12700" algn="ctr">
            <a:solidFill>
              <a:schemeClr val="tx1"/>
            </a:solidFill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7030A0"/>
                </a:solidFill>
              </a:rPr>
              <a:t>User</a:t>
            </a:r>
            <a:br>
              <a:rPr lang="en-US" sz="3200" dirty="0">
                <a:solidFill>
                  <a:srgbClr val="7030A0"/>
                </a:solidFill>
              </a:rPr>
            </a:br>
            <a:endParaRPr lang="en-US" sz="3200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en-US" sz="3200" i="1" dirty="0">
                <a:solidFill>
                  <a:srgbClr val="7030A0"/>
                </a:solidFill>
              </a:rPr>
              <a:t>High level concepts </a:t>
            </a:r>
            <a:br>
              <a:rPr lang="en-US" sz="3200" i="1" dirty="0">
                <a:solidFill>
                  <a:srgbClr val="7030A0"/>
                </a:solidFill>
              </a:rPr>
            </a:br>
            <a:r>
              <a:rPr lang="en-US" sz="3200" i="1" dirty="0">
                <a:solidFill>
                  <a:srgbClr val="7030A0"/>
                </a:solidFill>
              </a:rPr>
              <a:t>as search topics</a:t>
            </a:r>
          </a:p>
        </p:txBody>
      </p:sp>
      <p:cxnSp>
        <p:nvCxnSpPr>
          <p:cNvPr id="58376" name="Straight Arrow Connector 6"/>
          <p:cNvCxnSpPr>
            <a:cxnSpLocks noChangeShapeType="1"/>
          </p:cNvCxnSpPr>
          <p:nvPr/>
        </p:nvCxnSpPr>
        <p:spPr bwMode="auto">
          <a:xfrm flipH="1">
            <a:off x="1984375" y="3657600"/>
            <a:ext cx="4038600" cy="0"/>
          </a:xfrm>
          <a:prstGeom prst="straightConnector1">
            <a:avLst/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857" name="Straight Arrow Connector 17"/>
          <p:cNvCxnSpPr>
            <a:cxnSpLocks noChangeShapeType="1"/>
          </p:cNvCxnSpPr>
          <p:nvPr/>
        </p:nvCxnSpPr>
        <p:spPr bwMode="auto">
          <a:xfrm flipH="1">
            <a:off x="1984375" y="5486400"/>
            <a:ext cx="4037013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DEF93-22F7-4E7C-BE96-D60A722B7AB3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94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 image: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b="0" dirty="0" smtClean="0"/>
              <a:t>Renamed to x.jpg to remove any relation in the form of text to images on the WWW</a:t>
            </a:r>
          </a:p>
        </p:txBody>
      </p:sp>
      <p:pic>
        <p:nvPicPr>
          <p:cNvPr id="82949" name="Picture 3" descr="C:\Users\pnieuwen\Documents\My Web Sites\nieuwenhuysen\african-art\objects\lele-bashilele-mask-pigments-beard-front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286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05000" y="2362200"/>
            <a:ext cx="5334000" cy="365298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2000"/>
                </a:schemeClr>
              </a:gs>
              <a:gs pos="100000">
                <a:srgbClr val="FF0000">
                  <a:alpha val="27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Introduction: </a:t>
            </a:r>
            <a:br>
              <a:rPr lang="en-US" altLang="en-US" smtClean="0"/>
            </a:br>
            <a:r>
              <a:rPr lang="en-US" altLang="en-US" smtClean="0"/>
              <a:t>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3141B-3ACB-48BD-B755-6DF60B51935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3582" y="5989951"/>
            <a:ext cx="5230919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Cheap</a:t>
            </a:r>
            <a:r>
              <a:rPr lang="en-US" sz="3200" dirty="0" smtClean="0"/>
              <a:t>	 			</a:t>
            </a:r>
            <a:r>
              <a:rPr lang="en-US" sz="3200" dirty="0" smtClean="0">
                <a:solidFill>
                  <a:srgbClr val="C00000"/>
                </a:solidFill>
              </a:rPr>
              <a:t>Expensive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18" y="2394527"/>
            <a:ext cx="1196097" cy="337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C00000"/>
                </a:solidFill>
              </a:rPr>
              <a:t>Difficult</a:t>
            </a:r>
            <a:endParaRPr lang="en-US" sz="3200" i="1" dirty="0" smtClean="0"/>
          </a:p>
          <a:p>
            <a:pPr algn="r"/>
            <a:endParaRPr lang="en-US" sz="3200" i="1" dirty="0" smtClean="0"/>
          </a:p>
          <a:p>
            <a:pPr algn="r"/>
            <a:endParaRPr lang="en-US" sz="3200" i="1" dirty="0"/>
          </a:p>
          <a:p>
            <a:pPr algn="r"/>
            <a:endParaRPr lang="en-US" sz="3200" i="1" dirty="0" smtClean="0"/>
          </a:p>
          <a:p>
            <a:pPr algn="r"/>
            <a:endParaRPr lang="en-US" sz="3200" i="1" dirty="0"/>
          </a:p>
          <a:p>
            <a:pPr algn="r"/>
            <a:endParaRPr lang="en-US" sz="3200" i="1" dirty="0" smtClean="0"/>
          </a:p>
          <a:p>
            <a:pPr algn="r"/>
            <a:endParaRPr lang="en-US" sz="3200" i="1" dirty="0"/>
          </a:p>
          <a:p>
            <a:pPr algn="r"/>
            <a:endParaRPr lang="en-US" sz="3200" i="1" dirty="0" smtClean="0"/>
          </a:p>
          <a:p>
            <a:pPr algn="r"/>
            <a:endParaRPr lang="en-US" sz="3200" i="1" dirty="0"/>
          </a:p>
          <a:p>
            <a:pPr algn="r"/>
            <a:r>
              <a:rPr lang="en-US" sz="3200" i="1" dirty="0" smtClean="0">
                <a:solidFill>
                  <a:srgbClr val="009900"/>
                </a:solidFill>
              </a:rPr>
              <a:t>Easy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569" y="3810000"/>
            <a:ext cx="2087431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Produce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Store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Edit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Book Antiqua" panose="02040602050305030304" pitchFamily="18" charset="0"/>
              </a:rPr>
              <a:t>Publish / Share</a:t>
            </a:r>
            <a:endParaRPr lang="en-US" sz="3200" dirty="0">
              <a:solidFill>
                <a:srgbClr val="00990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145" y="2590800"/>
            <a:ext cx="2135521" cy="1405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ook Antiqua" panose="02040602050305030304" pitchFamily="18" charset="0"/>
              </a:rPr>
              <a:t>Organize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Annotate</a:t>
            </a:r>
            <a:br>
              <a:rPr lang="en-US" sz="3200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en-US" sz="32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en-US" sz="3200" i="1" dirty="0">
                <a:solidFill>
                  <a:srgbClr val="C00000"/>
                </a:solidFill>
                <a:latin typeface="Book Antiqua" panose="02040602050305030304" pitchFamily="18" charset="0"/>
              </a:rPr>
              <a:t>Find / </a:t>
            </a:r>
            <a:r>
              <a:rPr lang="en-US" sz="3200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Retrieve !</a:t>
            </a:r>
            <a:endParaRPr lang="en-US" sz="3200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905000" y="5105400"/>
            <a:ext cx="8338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aseline="0" dirty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6000" dirty="0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674" y="2007919"/>
            <a:ext cx="1755275" cy="180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7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3971" name="AutoShape 3"/>
          <p:cNvSpPr>
            <a:spLocks noGrp="1" noChangeArrowheads="1"/>
          </p:cNvSpPr>
          <p:nvPr>
            <p:ph type="title"/>
          </p:nvPr>
        </p:nvSpPr>
        <p:spPr>
          <a:xfrm>
            <a:off x="641350" y="196850"/>
            <a:ext cx="7815263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E293-7E45-4E19-AADD-CD9AFE922606}" type="slidenum">
              <a:rPr lang="en-US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938" y="2166938"/>
            <a:ext cx="4852987" cy="585787"/>
          </a:xfrm>
          <a:prstGeom prst="rect">
            <a:avLst/>
          </a:prstGeom>
          <a:solidFill>
            <a:srgbClr val="FFF4E5"/>
          </a:solidFill>
          <a:ln w="38100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2">
                    <a:lumMod val="25000"/>
                  </a:schemeClr>
                </a:solidFill>
              </a:rPr>
              <a:t>Google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</a:rPr>
              <a:t> finds a good description of the image !?</a:t>
            </a:r>
          </a:p>
          <a:p>
            <a:pPr>
              <a:defRPr/>
            </a:pPr>
            <a:endParaRPr lang="en-US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3974" name="Oval 3"/>
          <p:cNvSpPr>
            <a:spLocks noChangeArrowheads="1"/>
          </p:cNvSpPr>
          <p:nvPr/>
        </p:nvSpPr>
        <p:spPr bwMode="auto">
          <a:xfrm>
            <a:off x="742950" y="1752600"/>
            <a:ext cx="2990850" cy="414338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3975" name="Oval 16"/>
          <p:cNvSpPr>
            <a:spLocks noChangeArrowheads="1"/>
          </p:cNvSpPr>
          <p:nvPr/>
        </p:nvSpPr>
        <p:spPr bwMode="auto">
          <a:xfrm>
            <a:off x="152400" y="5105400"/>
            <a:ext cx="6324600" cy="1817688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3976" name="TextBox 17"/>
          <p:cNvSpPr txBox="1">
            <a:spLocks noChangeArrowheads="1"/>
          </p:cNvSpPr>
          <p:nvPr/>
        </p:nvSpPr>
        <p:spPr bwMode="auto">
          <a:xfrm>
            <a:off x="6019800" y="5103813"/>
            <a:ext cx="3124200" cy="1754187"/>
          </a:xfrm>
          <a:prstGeom prst="rect">
            <a:avLst/>
          </a:prstGeom>
          <a:solidFill>
            <a:srgbClr val="FFF4E5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i="1">
                <a:solidFill>
                  <a:srgbClr val="026F02"/>
                </a:solidFill>
              </a:rPr>
              <a:t>Google</a:t>
            </a:r>
            <a:r>
              <a:rPr lang="en-US" altLang="en-US" sz="3600">
                <a:solidFill>
                  <a:srgbClr val="026F02"/>
                </a:solidFill>
              </a:rPr>
              <a:t> finds</a:t>
            </a:r>
            <a:r>
              <a:rPr lang="en-US" altLang="en-US" sz="3600" baseline="0">
                <a:solidFill>
                  <a:srgbClr val="026F02"/>
                </a:solidFill>
              </a:rPr>
              <a:t> </a:t>
            </a:r>
            <a:br>
              <a:rPr lang="en-US" altLang="en-US" sz="3600" baseline="0">
                <a:solidFill>
                  <a:srgbClr val="026F02"/>
                </a:solidFill>
              </a:rPr>
            </a:br>
            <a:r>
              <a:rPr lang="en-US" altLang="en-US" sz="3600">
                <a:solidFill>
                  <a:srgbClr val="026F02"/>
                </a:solidFill>
              </a:rPr>
              <a:t>related images: masks</a:t>
            </a:r>
          </a:p>
          <a:p>
            <a:endParaRPr lang="en-US" altLang="en-US" sz="3600">
              <a:solidFill>
                <a:srgbClr val="026F02"/>
              </a:solidFill>
            </a:endParaRPr>
          </a:p>
        </p:txBody>
      </p:sp>
      <p:pic>
        <p:nvPicPr>
          <p:cNvPr id="83977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3"/>
          <p:cNvSpPr>
            <a:spLocks noGrp="1" noChangeArrowheads="1"/>
          </p:cNvSpPr>
          <p:nvPr>
            <p:ph type="title"/>
          </p:nvPr>
        </p:nvSpPr>
        <p:spPr>
          <a:xfrm>
            <a:off x="663575" y="228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7798E-82AC-40ED-869F-566CC5B8EC15}" type="slidenum">
              <a:rPr lang="en-US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Source image = famous photo of Congo Kifwebe mask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b="0" dirty="0" smtClean="0"/>
              <a:t>Renamed to x.jpg to remove any relation in the form of text to images on the WWW</a:t>
            </a:r>
          </a:p>
        </p:txBody>
      </p:sp>
      <p:pic>
        <p:nvPicPr>
          <p:cNvPr id="87045" name="Picture 3" descr="C:\Users\pnieuwen\Documents\work\test\x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438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3"/>
          <p:cNvSpPr>
            <a:spLocks noGrp="1" noChangeArrowheads="1"/>
          </p:cNvSpPr>
          <p:nvPr>
            <p:ph type="title"/>
          </p:nvPr>
        </p:nvSpPr>
        <p:spPr>
          <a:xfrm>
            <a:off x="706438" y="196850"/>
            <a:ext cx="7815262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3F1AC-9ECF-4D17-98BA-C952780A07D1}" type="slidenum">
              <a:rPr lang="en-US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6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9190038" cy="51704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4938" y="2166938"/>
            <a:ext cx="4932362" cy="584200"/>
          </a:xfrm>
          <a:prstGeom prst="rect">
            <a:avLst/>
          </a:prstGeom>
          <a:solidFill>
            <a:srgbClr val="FFF4E5"/>
          </a:solidFill>
          <a:ln w="38100">
            <a:solidFill>
              <a:srgbClr val="0099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2">
                    <a:lumMod val="25000"/>
                  </a:schemeClr>
                </a:solidFill>
              </a:rPr>
              <a:t>Google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</a:rPr>
              <a:t> finds a good description for the image !?</a:t>
            </a:r>
          </a:p>
          <a:p>
            <a:pPr>
              <a:defRPr/>
            </a:pPr>
            <a:endParaRPr lang="en-US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8071" name="Oval 3"/>
          <p:cNvSpPr>
            <a:spLocks noChangeArrowheads="1"/>
          </p:cNvSpPr>
          <p:nvPr/>
        </p:nvSpPr>
        <p:spPr bwMode="auto">
          <a:xfrm>
            <a:off x="742950" y="1752600"/>
            <a:ext cx="2476500" cy="414338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2" name="Oval 10"/>
          <p:cNvSpPr>
            <a:spLocks noChangeArrowheads="1"/>
          </p:cNvSpPr>
          <p:nvPr/>
        </p:nvSpPr>
        <p:spPr bwMode="auto">
          <a:xfrm>
            <a:off x="152400" y="2960688"/>
            <a:ext cx="3657600" cy="804862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8073" name="TextBox 11"/>
          <p:cNvSpPr txBox="1">
            <a:spLocks noChangeArrowheads="1"/>
          </p:cNvSpPr>
          <p:nvPr/>
        </p:nvSpPr>
        <p:spPr bwMode="auto">
          <a:xfrm>
            <a:off x="3254375" y="3009900"/>
            <a:ext cx="3568700" cy="706438"/>
          </a:xfrm>
          <a:prstGeom prst="rect">
            <a:avLst/>
          </a:prstGeom>
          <a:solidFill>
            <a:srgbClr val="FFF4E5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>
                <a:solidFill>
                  <a:srgbClr val="026F02"/>
                </a:solidFill>
              </a:rPr>
              <a:t>Google</a:t>
            </a:r>
            <a:r>
              <a:rPr lang="en-US" altLang="en-US" sz="2400">
                <a:solidFill>
                  <a:srgbClr val="026F02"/>
                </a:solidFill>
              </a:rPr>
              <a:t> finds</a:t>
            </a:r>
            <a:r>
              <a:rPr lang="en-US" altLang="en-US" sz="2400" baseline="0">
                <a:solidFill>
                  <a:srgbClr val="026F02"/>
                </a:solidFill>
              </a:rPr>
              <a:t> </a:t>
            </a:r>
            <a:r>
              <a:rPr lang="en-US" altLang="en-US" sz="2400">
                <a:solidFill>
                  <a:srgbClr val="026F02"/>
                </a:solidFill>
              </a:rPr>
              <a:t>copies of the image !</a:t>
            </a:r>
          </a:p>
          <a:p>
            <a:endParaRPr lang="en-US" altLang="en-US" sz="2400">
              <a:solidFill>
                <a:srgbClr val="026F02"/>
              </a:solidFill>
            </a:endParaRPr>
          </a:p>
        </p:txBody>
      </p:sp>
      <p:pic>
        <p:nvPicPr>
          <p:cNvPr id="88074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E37CC-27BC-4279-BAFC-8B20FEA4CA4F}" type="slidenum">
              <a:rPr lang="en-US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89094" name="Straight Connector 3"/>
          <p:cNvCxnSpPr>
            <a:cxnSpLocks noChangeShapeType="1"/>
          </p:cNvCxnSpPr>
          <p:nvPr/>
        </p:nvCxnSpPr>
        <p:spPr bwMode="auto">
          <a:xfrm flipV="1">
            <a:off x="2895600" y="5105400"/>
            <a:ext cx="1371600" cy="1600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95" name="Straight Connector 3"/>
          <p:cNvCxnSpPr>
            <a:cxnSpLocks noChangeShapeType="1"/>
          </p:cNvCxnSpPr>
          <p:nvPr/>
        </p:nvCxnSpPr>
        <p:spPr bwMode="auto">
          <a:xfrm flipH="1" flipV="1">
            <a:off x="2971800" y="5105400"/>
            <a:ext cx="1219200" cy="15509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096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3"/>
          <p:cNvSpPr>
            <a:spLocks noGrp="1" noChangeArrowheads="1"/>
          </p:cNvSpPr>
          <p:nvPr>
            <p:ph type="title"/>
          </p:nvPr>
        </p:nvSpPr>
        <p:spPr>
          <a:xfrm>
            <a:off x="706438" y="196850"/>
            <a:ext cx="7815262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i="1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76AA4-0F5E-4F15-8080-D403527EA7D9}" type="slidenum">
              <a:rPr lang="en-US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011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9190038" cy="517048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4938" y="2166938"/>
            <a:ext cx="4852987" cy="585787"/>
          </a:xfrm>
          <a:prstGeom prst="rect">
            <a:avLst/>
          </a:prstGeom>
          <a:solidFill>
            <a:srgbClr val="FFF4E5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2"/>
                </a:solidFill>
              </a:rPr>
              <a:t>Google</a:t>
            </a:r>
            <a:r>
              <a:rPr lang="en-US" sz="2400" dirty="0">
                <a:solidFill>
                  <a:schemeClr val="bg2"/>
                </a:solidFill>
              </a:rPr>
              <a:t> finds a good description of the image !?</a:t>
            </a:r>
          </a:p>
          <a:p>
            <a:pPr>
              <a:defRPr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7047" name="Oval 3"/>
          <p:cNvSpPr>
            <a:spLocks noChangeArrowheads="1"/>
          </p:cNvSpPr>
          <p:nvPr/>
        </p:nvSpPr>
        <p:spPr bwMode="auto">
          <a:xfrm>
            <a:off x="742950" y="1752600"/>
            <a:ext cx="2476500" cy="414338"/>
          </a:xfrm>
          <a:prstGeom prst="ellipse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7048" name="Oval 10"/>
          <p:cNvSpPr>
            <a:spLocks noChangeArrowheads="1"/>
          </p:cNvSpPr>
          <p:nvPr/>
        </p:nvSpPr>
        <p:spPr bwMode="auto">
          <a:xfrm>
            <a:off x="152400" y="2960688"/>
            <a:ext cx="3657600" cy="804862"/>
          </a:xfrm>
          <a:prstGeom prst="ellipse">
            <a:avLst/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7049" name="TextBox 11"/>
          <p:cNvSpPr txBox="1">
            <a:spLocks noChangeArrowheads="1"/>
          </p:cNvSpPr>
          <p:nvPr/>
        </p:nvSpPr>
        <p:spPr bwMode="auto">
          <a:xfrm>
            <a:off x="3254375" y="3009900"/>
            <a:ext cx="3568700" cy="708025"/>
          </a:xfrm>
          <a:prstGeom prst="rect">
            <a:avLst/>
          </a:prstGeom>
          <a:solidFill>
            <a:srgbClr val="FFF4E5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i="1" dirty="0" smtClean="0">
                <a:solidFill>
                  <a:schemeClr val="bg2"/>
                </a:solidFill>
              </a:rPr>
              <a:t>Google</a:t>
            </a:r>
            <a:r>
              <a:rPr lang="en-US" altLang="en-US" sz="2400" dirty="0" smtClean="0">
                <a:solidFill>
                  <a:schemeClr val="bg2"/>
                </a:solidFill>
              </a:rPr>
              <a:t> finds</a:t>
            </a:r>
            <a:r>
              <a:rPr lang="en-US" altLang="en-US" sz="2400" baseline="0" dirty="0" smtClean="0">
                <a:solidFill>
                  <a:schemeClr val="bg2"/>
                </a:solidFill>
              </a:rPr>
              <a:t> </a:t>
            </a:r>
            <a:r>
              <a:rPr lang="en-US" altLang="en-US" sz="2400" dirty="0" smtClean="0">
                <a:solidFill>
                  <a:schemeClr val="bg2"/>
                </a:solidFill>
              </a:rPr>
              <a:t>copies of the image !</a:t>
            </a:r>
          </a:p>
          <a:p>
            <a:pPr>
              <a:defRPr/>
            </a:pPr>
            <a:endParaRPr lang="en-US" altLang="en-US" sz="2400" dirty="0" smtClean="0">
              <a:solidFill>
                <a:srgbClr val="026F02"/>
              </a:solidFill>
            </a:endParaRPr>
          </a:p>
        </p:txBody>
      </p:sp>
      <p:sp>
        <p:nvSpPr>
          <p:cNvPr id="90122" name="Oval 16"/>
          <p:cNvSpPr>
            <a:spLocks noChangeArrowheads="1"/>
          </p:cNvSpPr>
          <p:nvPr/>
        </p:nvSpPr>
        <p:spPr bwMode="auto">
          <a:xfrm>
            <a:off x="19050" y="5257800"/>
            <a:ext cx="5543550" cy="1665288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0123" name="TextBox 17"/>
          <p:cNvSpPr txBox="1">
            <a:spLocks noChangeArrowheads="1"/>
          </p:cNvSpPr>
          <p:nvPr/>
        </p:nvSpPr>
        <p:spPr bwMode="auto">
          <a:xfrm>
            <a:off x="5038725" y="5180013"/>
            <a:ext cx="4125913" cy="1754187"/>
          </a:xfrm>
          <a:prstGeom prst="rect">
            <a:avLst/>
          </a:prstGeom>
          <a:solidFill>
            <a:srgbClr val="FFF4E5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i="1">
                <a:solidFill>
                  <a:srgbClr val="026F02"/>
                </a:solidFill>
              </a:rPr>
              <a:t>Google</a:t>
            </a:r>
            <a:r>
              <a:rPr lang="en-US" altLang="en-US" sz="3600">
                <a:solidFill>
                  <a:srgbClr val="026F02"/>
                </a:solidFill>
              </a:rPr>
              <a:t> offers</a:t>
            </a:r>
            <a:r>
              <a:rPr lang="en-US" altLang="en-US" sz="3600" baseline="0">
                <a:solidFill>
                  <a:srgbClr val="026F02"/>
                </a:solidFill>
              </a:rPr>
              <a:t/>
            </a:r>
            <a:br>
              <a:rPr lang="en-US" altLang="en-US" sz="3600" baseline="0">
                <a:solidFill>
                  <a:srgbClr val="026F02"/>
                </a:solidFill>
              </a:rPr>
            </a:br>
            <a:r>
              <a:rPr lang="en-US" altLang="en-US" sz="3600">
                <a:solidFill>
                  <a:srgbClr val="026F02"/>
                </a:solidFill>
              </a:rPr>
              <a:t>related images: </a:t>
            </a:r>
            <a:br>
              <a:rPr lang="en-US" altLang="en-US" sz="3600">
                <a:solidFill>
                  <a:srgbClr val="026F02"/>
                </a:solidFill>
              </a:rPr>
            </a:br>
            <a:r>
              <a:rPr lang="en-US" altLang="en-US" sz="3600">
                <a:solidFill>
                  <a:srgbClr val="026F02"/>
                </a:solidFill>
              </a:rPr>
              <a:t>masks of type Kifwebe</a:t>
            </a:r>
          </a:p>
          <a:p>
            <a:endParaRPr lang="en-US" altLang="en-US" sz="3600">
              <a:solidFill>
                <a:srgbClr val="026F02"/>
              </a:solidFill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7391400" y="2752725"/>
            <a:ext cx="0" cy="242728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0125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28750"/>
          </a:xfrm>
        </p:spPr>
        <p:txBody>
          <a:bodyPr/>
          <a:lstStyle/>
          <a:p>
            <a:r>
              <a:rPr lang="en-US" altLang="en-US" smtClean="0"/>
              <a:t>Searching by image: </a:t>
            </a:r>
            <a:br>
              <a:rPr lang="en-US" altLang="en-US" smtClean="0"/>
            </a:br>
            <a:r>
              <a:rPr lang="en-US" altLang="en-US" smtClean="0"/>
              <a:t>Findings: Example in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E9E20-2D64-49B2-BB1E-9E31A3DE3929}" type="slidenum">
              <a:rPr lang="en-US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4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20273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91142" name="Straight Connector 6"/>
          <p:cNvCxnSpPr>
            <a:cxnSpLocks noChangeShapeType="1"/>
          </p:cNvCxnSpPr>
          <p:nvPr/>
        </p:nvCxnSpPr>
        <p:spPr bwMode="auto">
          <a:xfrm flipV="1">
            <a:off x="152400" y="5072063"/>
            <a:ext cx="1371600" cy="1600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3" name="Straight Connector 8"/>
          <p:cNvCxnSpPr>
            <a:cxnSpLocks noChangeShapeType="1"/>
          </p:cNvCxnSpPr>
          <p:nvPr/>
        </p:nvCxnSpPr>
        <p:spPr bwMode="auto">
          <a:xfrm flipV="1">
            <a:off x="3810000" y="5037138"/>
            <a:ext cx="1371600" cy="1600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144" name="Straight Connector 9"/>
          <p:cNvCxnSpPr>
            <a:cxnSpLocks noChangeShapeType="1"/>
          </p:cNvCxnSpPr>
          <p:nvPr/>
        </p:nvCxnSpPr>
        <p:spPr bwMode="auto">
          <a:xfrm flipV="1">
            <a:off x="5173663" y="5410200"/>
            <a:ext cx="769937" cy="104933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45" name="TextBox 4"/>
          <p:cNvSpPr txBox="1">
            <a:spLocks noChangeArrowheads="1"/>
          </p:cNvSpPr>
          <p:nvPr/>
        </p:nvSpPr>
        <p:spPr bwMode="auto">
          <a:xfrm>
            <a:off x="7010400" y="6299200"/>
            <a:ext cx="1852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>
                <a:solidFill>
                  <a:srgbClr val="009900"/>
                </a:solidFill>
              </a:rPr>
              <a:t>= success !</a:t>
            </a:r>
          </a:p>
        </p:txBody>
      </p:sp>
      <p:sp>
        <p:nvSpPr>
          <p:cNvPr id="91146" name="Oval 16"/>
          <p:cNvSpPr>
            <a:spLocks noChangeArrowheads="1"/>
          </p:cNvSpPr>
          <p:nvPr/>
        </p:nvSpPr>
        <p:spPr bwMode="auto">
          <a:xfrm>
            <a:off x="2544763" y="4953000"/>
            <a:ext cx="1341437" cy="2128838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1147" name="Oval 16"/>
          <p:cNvSpPr>
            <a:spLocks noChangeArrowheads="1"/>
          </p:cNvSpPr>
          <p:nvPr/>
        </p:nvSpPr>
        <p:spPr bwMode="auto">
          <a:xfrm>
            <a:off x="1524000" y="2971800"/>
            <a:ext cx="7620000" cy="2209800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91148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69038-7099-4378-9DB4-D2F726ADCB91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67587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2209800"/>
          </a:xfrm>
        </p:spPr>
        <p:txBody>
          <a:bodyPr/>
          <a:lstStyle/>
          <a:p>
            <a:pPr lvl="1">
              <a:defRPr/>
            </a:pPr>
            <a:r>
              <a:rPr lang="en-US" altLang="en-US" dirty="0" smtClean="0">
                <a:solidFill>
                  <a:schemeClr val="accent2">
                    <a:lumMod val="25000"/>
                  </a:schemeClr>
                </a:solidFill>
              </a:rPr>
              <a:t>Applications of searching </a:t>
            </a: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by image: </a:t>
            </a:r>
            <a:r>
              <a:rPr lang="en-US" alt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i="1" dirty="0">
                <a:solidFill>
                  <a:schemeClr val="accent2">
                    <a:lumMod val="25000"/>
                  </a:schemeClr>
                </a:solidFill>
              </a:rPr>
              <a:t>Finding semantically similar </a:t>
            </a:r>
            <a:r>
              <a:rPr lang="en-GB" i="1" dirty="0" smtClean="0">
                <a:solidFill>
                  <a:schemeClr val="accent2">
                    <a:lumMod val="25000"/>
                  </a:schemeClr>
                </a:solidFill>
              </a:rPr>
              <a:t>images</a:t>
            </a:r>
            <a:endParaRPr lang="en-US" altLang="en-US" dirty="0" smtClean="0">
              <a:solidFill>
                <a:schemeClr val="accent2">
                  <a:lumMod val="25000"/>
                </a:schemeClr>
              </a:solidFill>
              <a:latin typeface="Wingdings" pitchFamily="2" charset="2"/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657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Starting from a source image,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search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by image can (even) be successful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to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find </a:t>
            </a:r>
            <a:endParaRPr lang="en-US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! a suitable description in words of the image !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!! images </a:t>
            </a:r>
            <a:r>
              <a:rPr lang="en-US" dirty="0">
                <a:solidFill>
                  <a:schemeClr val="accent2">
                    <a:lumMod val="25000"/>
                  </a:schemeClr>
                </a:solidFill>
              </a:rPr>
              <a:t>that are semantically 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related !!</a:t>
            </a:r>
            <a:endParaRPr lang="en-US" i="1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2165" name="TextBox 6"/>
          <p:cNvSpPr txBox="1">
            <a:spLocks noChangeArrowheads="1"/>
          </p:cNvSpPr>
          <p:nvPr/>
        </p:nvSpPr>
        <p:spPr bwMode="auto">
          <a:xfrm>
            <a:off x="3960813" y="5522913"/>
            <a:ext cx="122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F5E66-3CC2-43C0-A9B3-FD29D7F049D5}" type="slidenum">
              <a:rPr lang="en-US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3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20188" cy="2135434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Information discovery on the Internet, using a search query 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that </a:t>
            </a:r>
            <a:r>
              <a:rPr lang="en-US" altLang="en-US" dirty="0">
                <a:solidFill>
                  <a:schemeClr val="bg1"/>
                </a:solidFill>
              </a:rPr>
              <a:t>consists of </a:t>
            </a:r>
            <a:r>
              <a:rPr lang="en-US" altLang="en-US" dirty="0">
                <a:solidFill>
                  <a:srgbClr val="CCECFF"/>
                </a:solidFill>
              </a:rPr>
              <a:t>text </a:t>
            </a:r>
            <a:r>
              <a:rPr lang="en-US" altLang="en-US" dirty="0" smtClean="0">
                <a:solidFill>
                  <a:srgbClr val="CCECFF"/>
                </a:solidFill>
              </a:rPr>
              <a:t>&amp; </a:t>
            </a:r>
            <a:r>
              <a:rPr lang="en-US" altLang="en-US" dirty="0">
                <a:solidFill>
                  <a:srgbClr val="CCECFF"/>
                </a:solidFill>
              </a:rPr>
              <a:t>image</a:t>
            </a:r>
            <a:endParaRPr lang="en-US" altLang="en-US" dirty="0" smtClean="0">
              <a:solidFill>
                <a:srgbClr val="CCECFF"/>
              </a:solidFill>
            </a:endParaRPr>
          </a:p>
        </p:txBody>
      </p:sp>
      <p:sp>
        <p:nvSpPr>
          <p:cNvPr id="9728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219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 smtClean="0"/>
              <a:t>Introduction</a:t>
            </a:r>
            <a:endParaRPr lang="en-US" altLang="en-US" i="1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001000" cy="3657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/>
              <a:t>Besides </a:t>
            </a:r>
            <a:r>
              <a:rPr lang="en-GB" dirty="0"/>
              <a:t>pure, simple search with text only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with a source image only,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freely available search system offered by </a:t>
            </a:r>
            <a:r>
              <a:rPr lang="en-GB" i="1" dirty="0"/>
              <a:t>Google</a:t>
            </a:r>
            <a:r>
              <a:rPr lang="en-GB" dirty="0"/>
              <a:t>, offers also the possibility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use a search query that consists of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i="1" dirty="0"/>
              <a:t>combination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/>
              <a:t>an image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 text / words.</a:t>
            </a:r>
            <a:endParaRPr lang="en-GB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00358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09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45BC4-B972-4E3A-96E1-539F4249838F}" type="slidenum">
              <a:rPr lang="en-US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3187" name="Picture 2" descr="MPj039883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02" y="542924"/>
            <a:ext cx="9144001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AutoShape 3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2135434"/>
          </a:xfrm>
        </p:spPr>
        <p:txBody>
          <a:bodyPr/>
          <a:lstStyle/>
          <a:p>
            <a:r>
              <a:rPr lang="en-US" altLang="en-US" dirty="0"/>
              <a:t>Using 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 smtClean="0"/>
              <a:t>Research problem</a:t>
            </a:r>
          </a:p>
        </p:txBody>
      </p:sp>
      <p:sp>
        <p:nvSpPr>
          <p:cNvPr id="931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4876800"/>
            <a:ext cx="4572000" cy="19812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In which way and in which cases can this </a:t>
            </a:r>
            <a:r>
              <a:rPr lang="en-GB" dirty="0" smtClean="0"/>
              <a:t>method be useful to retrieve / discover </a:t>
            </a:r>
            <a:r>
              <a:rPr lang="en-GB" dirty="0"/>
              <a:t>information?</a:t>
            </a:r>
            <a:endParaRPr lang="en-US" dirty="0"/>
          </a:p>
        </p:txBody>
      </p:sp>
      <p:pic>
        <p:nvPicPr>
          <p:cNvPr id="93190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74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B0B8A-3990-4F62-ADDF-E86FE0E6179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20188" cy="147955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Searching for images, 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using </a:t>
            </a:r>
            <a:r>
              <a:rPr lang="en-US" altLang="en-US" i="1" smtClean="0">
                <a:solidFill>
                  <a:srgbClr val="CCECFF"/>
                </a:solidFill>
              </a:rPr>
              <a:t>text</a:t>
            </a:r>
            <a:r>
              <a:rPr lang="en-US" altLang="en-US" smtClean="0">
                <a:solidFill>
                  <a:schemeClr val="bg1"/>
                </a:solidFill>
              </a:rPr>
              <a:t> as query</a:t>
            </a:r>
          </a:p>
        </p:txBody>
      </p:sp>
      <p:sp>
        <p:nvSpPr>
          <p:cNvPr id="11268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228600"/>
            <a:ext cx="7815263" cy="1479550"/>
          </a:xfrm>
        </p:spPr>
        <p:txBody>
          <a:bodyPr/>
          <a:lstStyle/>
          <a:p>
            <a:r>
              <a:rPr lang="en-US" altLang="en-US" dirty="0" smtClean="0"/>
              <a:t>Searching by image:</a:t>
            </a:r>
            <a:br>
              <a:rPr lang="en-US" altLang="en-US" dirty="0" smtClean="0"/>
            </a:br>
            <a:r>
              <a:rPr lang="en-US" altLang="en-US" i="1" dirty="0" smtClean="0"/>
              <a:t>searching for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9351-328A-452A-81CD-B96AED97BE85}" type="slidenum">
              <a:rPr lang="en-US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1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Manual Operation 14"/>
          <p:cNvSpPr/>
          <p:nvPr/>
        </p:nvSpPr>
        <p:spPr bwMode="auto">
          <a:xfrm>
            <a:off x="2545773" y="2820663"/>
            <a:ext cx="4038600" cy="762000"/>
          </a:xfrm>
          <a:prstGeom prst="flowChartManualOperation">
            <a:avLst/>
          </a:prstGeom>
          <a:solidFill>
            <a:srgbClr val="66FF99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>
                    <a:lumMod val="65000"/>
                  </a:srgbClr>
                </a:solidFill>
              </a:rPr>
              <a:t>e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xact copies, duplicates</a:t>
            </a:r>
          </a:p>
        </p:txBody>
      </p:sp>
      <p:sp>
        <p:nvSpPr>
          <p:cNvPr id="16" name="Flowchart: Manual Operation 15"/>
          <p:cNvSpPr/>
          <p:nvPr/>
        </p:nvSpPr>
        <p:spPr bwMode="auto">
          <a:xfrm>
            <a:off x="3352800" y="3582663"/>
            <a:ext cx="2438400" cy="609600"/>
          </a:xfrm>
          <a:prstGeom prst="flowChartManualOperation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>
                    <a:lumMod val="65000"/>
                  </a:srgbClr>
                </a:solidFill>
              </a:rPr>
              <a:t>b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ased on the same master image,</a:t>
            </a:r>
            <a:r>
              <a:rPr lang="en-US" sz="2800" baseline="0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but not exact copies</a:t>
            </a:r>
          </a:p>
        </p:txBody>
      </p:sp>
      <p:sp>
        <p:nvSpPr>
          <p:cNvPr id="17" name="Flowchart: Manual Operation 16"/>
          <p:cNvSpPr/>
          <p:nvPr/>
        </p:nvSpPr>
        <p:spPr bwMode="auto">
          <a:xfrm>
            <a:off x="3841173" y="4192263"/>
            <a:ext cx="1447800" cy="609600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FF">
                    <a:lumMod val="65000"/>
                  </a:srgbClr>
                </a:solidFill>
              </a:rPr>
              <a:t>n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ot based on the master</a:t>
            </a:r>
            <a:r>
              <a:rPr lang="en-US" sz="2800" baseline="0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image, </a:t>
            </a:r>
            <a:r>
              <a:rPr lang="en-US" sz="2800" dirty="0">
                <a:solidFill>
                  <a:srgbClr val="FFFFFF">
                    <a:lumMod val="65000"/>
                  </a:srgbClr>
                </a:solidFill>
              </a:rPr>
              <a:t>but </a:t>
            </a:r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visually </a:t>
            </a:r>
            <a:r>
              <a:rPr lang="en-US" sz="2800" dirty="0">
                <a:solidFill>
                  <a:srgbClr val="FFFFFF">
                    <a:lumMod val="65000"/>
                  </a:srgbClr>
                </a:solidFill>
              </a:rPr>
              <a:t>similar</a:t>
            </a:r>
            <a:endParaRPr lang="en-US" sz="2800" dirty="0" smtClean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8" name="Flowchart: Manual Operation 17"/>
          <p:cNvSpPr/>
          <p:nvPr/>
        </p:nvSpPr>
        <p:spPr bwMode="auto">
          <a:xfrm>
            <a:off x="4164157" y="4801863"/>
            <a:ext cx="815686" cy="609600"/>
          </a:xfrm>
          <a:prstGeom prst="flowChartManualOperation">
            <a:avLst/>
          </a:prstGeom>
          <a:solidFill>
            <a:srgbClr val="FFCC00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isually similar and also semantically similar/related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>
            <a:off x="4324350" y="5411463"/>
            <a:ext cx="495300" cy="914400"/>
          </a:xfrm>
          <a:prstGeom prst="flowChartManualOperation">
            <a:avLst/>
          </a:prstGeom>
          <a:gradFill flip="none" rotWithShape="1">
            <a:gsLst>
              <a:gs pos="0">
                <a:srgbClr val="FF7C80"/>
              </a:gs>
              <a:gs pos="100000">
                <a:srgbClr val="FFCC99"/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non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not visually </a:t>
            </a:r>
            <a:r>
              <a:rPr lang="en-US" sz="2800" dirty="0" smtClean="0">
                <a:solidFill>
                  <a:srgbClr val="000000"/>
                </a:solidFill>
              </a:rPr>
              <a:t>similar, but semantically similar/related,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from weak to strong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8323" y="1989664"/>
            <a:ext cx="6282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kern="0" baseline="0" dirty="0">
                <a:solidFill>
                  <a:srgbClr val="000000"/>
                </a:solidFill>
              </a:rPr>
              <a:t>Start from a particular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>source image &amp; search </a:t>
            </a:r>
            <a:r>
              <a:rPr lang="en-US" altLang="en-US" kern="0" baseline="0" dirty="0">
                <a:solidFill>
                  <a:srgbClr val="000000"/>
                </a:solidFill>
              </a:rPr>
              <a:t>for </a:t>
            </a:r>
            <a:r>
              <a:rPr lang="en-US" altLang="en-US" kern="0" baseline="0" dirty="0" smtClean="0">
                <a:solidFill>
                  <a:srgbClr val="000000"/>
                </a:solidFill>
              </a:rPr>
              <a:t/>
            </a:r>
            <a:br>
              <a:rPr lang="en-US" altLang="en-US" kern="0" baseline="0" dirty="0" smtClean="0">
                <a:solidFill>
                  <a:srgbClr val="000000"/>
                </a:solidFill>
              </a:rPr>
            </a:br>
            <a:r>
              <a:rPr lang="en-US" altLang="en-US" kern="0" baseline="0" dirty="0" smtClean="0">
                <a:solidFill>
                  <a:srgbClr val="000000"/>
                </a:solidFill>
              </a:rPr>
              <a:t>images </a:t>
            </a:r>
            <a:r>
              <a:rPr lang="en-US" altLang="en-US" kern="0" baseline="0" dirty="0">
                <a:solidFill>
                  <a:srgbClr val="000000"/>
                </a:solidFill>
              </a:rPr>
              <a:t>that are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0" y="3170442"/>
            <a:ext cx="13716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009900"/>
                </a:solidFill>
              </a:rPr>
              <a:t>Easy</a:t>
            </a: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00B05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r>
              <a:rPr lang="en-US" altLang="en-US" kern="0" baseline="0" dirty="0" smtClean="0">
                <a:solidFill>
                  <a:srgbClr val="FF0000"/>
                </a:solidFill>
              </a:rPr>
              <a:t>Difficult</a:t>
            </a:r>
            <a:endParaRPr lang="en-US" altLang="en-US" kern="0" baseline="0" dirty="0">
              <a:solidFill>
                <a:srgbClr val="FF0000"/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  <a:defRPr/>
            </a:pPr>
            <a:endParaRPr lang="en-US" altLang="en-US" kern="0" baseline="0" dirty="0" smtClean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8"/>
          <p:cNvCxnSpPr>
            <a:cxnSpLocks noChangeShapeType="1"/>
          </p:cNvCxnSpPr>
          <p:nvPr/>
        </p:nvCxnSpPr>
        <p:spPr bwMode="auto">
          <a:xfrm flipV="1">
            <a:off x="1371600" y="2820666"/>
            <a:ext cx="0" cy="3505197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67202" y="2820666"/>
            <a:ext cx="62870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908123" y="6313083"/>
            <a:ext cx="522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 </a:t>
            </a:r>
            <a:r>
              <a:rPr lang="en-US" altLang="en-US" sz="2400" i="1" dirty="0">
                <a:solidFill>
                  <a:srgbClr val="7030A0"/>
                </a:solidFill>
              </a:rPr>
              <a:t>Width indicates expected success of a search </a:t>
            </a:r>
            <a:r>
              <a:rPr lang="en-US" altLang="en-US" sz="2400" i="1" dirty="0">
                <a:solidFill>
                  <a:srgbClr val="7030A0"/>
                </a:solidFill>
                <a:sym typeface="Wingdings" pitchFamily="2" charset="2"/>
              </a:rPr>
              <a:t> </a:t>
            </a:r>
            <a:endParaRPr lang="en-US" alt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5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 smtClean="0"/>
              <a:t>Research method</a:t>
            </a:r>
            <a:endParaRPr lang="en-US" altLang="en-US" i="1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001000" cy="3657600"/>
          </a:xfrm>
        </p:spPr>
        <p:txBody>
          <a:bodyPr/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performance of the retrieval system is mainly measured / evaluated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</a:t>
            </a:r>
            <a:r>
              <a:rPr lang="en-GB" dirty="0"/>
              <a:t>considering the highest </a:t>
            </a:r>
            <a:r>
              <a:rPr lang="en-GB" dirty="0" smtClean="0"/>
              <a:t>20 ranked </a:t>
            </a:r>
            <a:r>
              <a:rPr lang="en-GB" dirty="0"/>
              <a:t>results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&amp; by </a:t>
            </a:r>
            <a:r>
              <a:rPr lang="en-GB" dirty="0"/>
              <a:t>counting the number of relevant results. </a:t>
            </a:r>
            <a:endParaRPr lang="en-GB" dirty="0" smtClean="0"/>
          </a:p>
        </p:txBody>
      </p:sp>
      <p:pic>
        <p:nvPicPr>
          <p:cNvPr id="100358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4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 smtClean="0"/>
              <a:t>Research method / Findings</a:t>
            </a:r>
            <a:endParaRPr lang="en-US" altLang="en-US" i="1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001000" cy="3657600"/>
          </a:xfrm>
        </p:spPr>
        <p:txBody>
          <a:bodyPr/>
          <a:lstStyle/>
          <a:p>
            <a:pPr lvl="0"/>
            <a:r>
              <a:rPr lang="en-US" dirty="0"/>
              <a:t>A search query depends on the knowledge </a:t>
            </a:r>
            <a:br>
              <a:rPr lang="en-US" dirty="0"/>
            </a:br>
            <a:r>
              <a:rPr lang="en-US" dirty="0"/>
              <a:t>that the real user already has </a:t>
            </a:r>
            <a:br>
              <a:rPr lang="en-US" dirty="0"/>
            </a:br>
            <a:r>
              <a:rPr lang="en-US" dirty="0"/>
              <a:t>about the search topic.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 a test of a search system,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we should take this into account.</a:t>
            </a:r>
            <a:endParaRPr lang="en-US" dirty="0"/>
          </a:p>
        </p:txBody>
      </p:sp>
      <p:pic>
        <p:nvPicPr>
          <p:cNvPr id="100358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/>
              <a:t>Research method /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Knowledge about the search topic available to the user, </a:t>
            </a:r>
            <a:br>
              <a:rPr lang="en-US" dirty="0" smtClean="0"/>
            </a:br>
            <a:r>
              <a:rPr lang="en-US" dirty="0" smtClean="0"/>
              <a:t>BEFORE the search: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0 %									       	100 %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No knowledge at all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chemeClr val="accent2">
                    <a:lumMod val="25000"/>
                  </a:schemeClr>
                </a:solidFill>
              </a:rPr>
              <a:t>Complete knowledge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" y="4114800"/>
            <a:ext cx="8001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al 1"/>
          <p:cNvSpPr/>
          <p:nvPr/>
        </p:nvSpPr>
        <p:spPr bwMode="auto">
          <a:xfrm>
            <a:off x="1676400" y="3657600"/>
            <a:ext cx="5791200" cy="9144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9900"/>
              </a:gs>
            </a:gsLst>
            <a:lin ang="0" scaled="1"/>
            <a:tileRect/>
          </a:gradFill>
          <a:ln w="76200" cap="flat" cmpd="sng" algn="ctr">
            <a:noFill/>
            <a:prstDash val="solid"/>
            <a:round/>
            <a:headEnd type="triangle" w="sm" len="sm"/>
            <a:tailEnd type="triangl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</a:rPr>
              <a:t>Reality</a:t>
            </a:r>
          </a:p>
        </p:txBody>
      </p:sp>
    </p:spTree>
    <p:extLst>
      <p:ext uri="{BB962C8B-B14F-4D97-AF65-F5344CB8AC3E}">
        <p14:creationId xmlns:p14="http://schemas.microsoft.com/office/powerpoint/2010/main" val="145472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157740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64368" y="76200"/>
            <a:ext cx="7815263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that </a:t>
            </a:r>
            <a:r>
              <a:rPr lang="en-US" altLang="en-US" dirty="0"/>
              <a:t>consists of text &amp; </a:t>
            </a:r>
            <a:r>
              <a:rPr lang="en-US" altLang="en-US" dirty="0" smtClean="0"/>
              <a:t>image: </a:t>
            </a:r>
            <a:r>
              <a:rPr lang="en-US" altLang="en-US" i="1" dirty="0" smtClean="0"/>
              <a:t>Findings</a:t>
            </a:r>
            <a:endParaRPr lang="en-US" altLang="en-US" i="1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seems reasonable to </a:t>
            </a:r>
            <a:r>
              <a:rPr lang="en-GB" dirty="0"/>
              <a:t>consider </a:t>
            </a:r>
            <a:r>
              <a:rPr lang="en-GB" dirty="0" smtClean="0"/>
              <a:t>at least 2 scenarios: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user starts with knowledge about the search </a:t>
            </a:r>
            <a:r>
              <a:rPr lang="en-GB" dirty="0" smtClean="0"/>
              <a:t>subject / topic</a:t>
            </a:r>
            <a:r>
              <a:rPr lang="en-GB" dirty="0"/>
              <a:t>, which is</a:t>
            </a:r>
            <a:endParaRPr lang="en-US" dirty="0"/>
          </a:p>
          <a:p>
            <a:pPr lvl="0"/>
            <a:r>
              <a:rPr lang="en-GB" dirty="0">
                <a:solidFill>
                  <a:srgbClr val="FF6600"/>
                </a:solidFill>
              </a:rPr>
              <a:t>only general, unspecific</a:t>
            </a:r>
            <a:r>
              <a:rPr lang="en-GB" dirty="0" smtClean="0">
                <a:solidFill>
                  <a:srgbClr val="FF6600"/>
                </a:solidFill>
              </a:rPr>
              <a:t>, limited, poor </a:t>
            </a:r>
            <a:r>
              <a:rPr lang="en-GB" dirty="0">
                <a:solidFill>
                  <a:srgbClr val="FF6600"/>
                </a:solidFill>
              </a:rPr>
              <a:t/>
            </a:r>
            <a:br>
              <a:rPr lang="en-GB" dirty="0">
                <a:solidFill>
                  <a:srgbClr val="FF6600"/>
                </a:solidFill>
              </a:rPr>
            </a:br>
            <a:r>
              <a:rPr lang="en-GB" dirty="0" smtClean="0"/>
              <a:t>or </a:t>
            </a:r>
            <a:endParaRPr lang="en-US" dirty="0"/>
          </a:p>
          <a:p>
            <a:pPr lvl="0"/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detailed, specific, advanced, 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rich</a:t>
            </a:r>
            <a:endParaRPr lang="en-US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2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2135434"/>
          </a:xfrm>
        </p:spPr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a search query </a:t>
            </a:r>
            <a:br>
              <a:rPr lang="en-US" altLang="en-US" dirty="0"/>
            </a:br>
            <a:r>
              <a:rPr lang="en-US" altLang="en-US" dirty="0"/>
              <a:t>that consists of text &amp; </a:t>
            </a:r>
            <a:r>
              <a:rPr lang="en-US" altLang="en-US" dirty="0" smtClean="0"/>
              <a:t>image: </a:t>
            </a:r>
            <a:r>
              <a:rPr lang="en-US" altLang="en-US" i="1" dirty="0"/>
              <a:t>Research method /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09800"/>
            <a:ext cx="8382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Knowledge about the search topic available to the user, </a:t>
            </a:r>
            <a:br>
              <a:rPr lang="en-US" dirty="0" smtClean="0"/>
            </a:br>
            <a:r>
              <a:rPr lang="en-US" dirty="0" smtClean="0"/>
              <a:t>BEFORE the search: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5489936"/>
            <a:ext cx="7848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al 1"/>
          <p:cNvSpPr/>
          <p:nvPr/>
        </p:nvSpPr>
        <p:spPr bwMode="auto">
          <a:xfrm>
            <a:off x="1447800" y="5223236"/>
            <a:ext cx="1981200" cy="53340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62600" y="5254409"/>
            <a:ext cx="1905000" cy="533400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25000"/>
              </a:schemeClr>
            </a:solidFill>
            <a:prstDash val="solid"/>
            <a:round/>
            <a:headEnd type="triangl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62400" y="3124200"/>
            <a:ext cx="5105400" cy="2976563"/>
          </a:xfrm>
          <a:prstGeom prst="rect">
            <a:avLst/>
          </a:prstGeom>
        </p:spPr>
        <p:txBody>
          <a:bodyPr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D60000"/>
              </a:buClr>
              <a:buFontTx/>
              <a:buNone/>
            </a:pP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>Scenario </a:t>
            </a:r>
            <a:b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>“advanced knowledge”:</a:t>
            </a:r>
            <a:b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  <a:sym typeface="Wingdings" panose="05000000000000000000" pitchFamily="2" charset="2"/>
              </a:rPr>
              <a:t> h</a:t>
            </a: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>ighly </a:t>
            </a:r>
            <a:r>
              <a:rPr lang="en-US" i="1" kern="0" baseline="0" dirty="0">
                <a:solidFill>
                  <a:srgbClr val="C8FEC8">
                    <a:lumMod val="25000"/>
                  </a:srgbClr>
                </a:solidFill>
              </a:rPr>
              <a:t>specific </a:t>
            </a: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/>
            </a:r>
            <a:b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>search query terms </a:t>
            </a:r>
            <a:b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</a:br>
            <a:r>
              <a:rPr lang="en-US" i="1" kern="0" baseline="0" dirty="0" smtClean="0">
                <a:solidFill>
                  <a:srgbClr val="C8FEC8">
                    <a:lumMod val="25000"/>
                  </a:srgbClr>
                </a:solidFill>
              </a:rPr>
              <a:t>are possible</a:t>
            </a:r>
          </a:p>
          <a:p>
            <a:pPr marL="0" indent="0" algn="r">
              <a:buClr>
                <a:srgbClr val="D60000"/>
              </a:buClr>
              <a:buFontTx/>
              <a:buNone/>
            </a:pPr>
            <a:endParaRPr lang="en-US" kern="0" baseline="0" dirty="0" smtClean="0">
              <a:solidFill>
                <a:srgbClr val="C8FEC8">
                  <a:lumMod val="25000"/>
                </a:srgbClr>
              </a:solidFill>
            </a:endParaRPr>
          </a:p>
          <a:p>
            <a:pPr marL="0" indent="0" algn="r">
              <a:buClr>
                <a:srgbClr val="D60000"/>
              </a:buClr>
              <a:buFontTx/>
              <a:buNone/>
            </a:pPr>
            <a:r>
              <a:rPr lang="en-US" kern="0" baseline="0" dirty="0" smtClean="0">
                <a:solidFill>
                  <a:srgbClr val="C8FEC8">
                    <a:lumMod val="25000"/>
                  </a:srgbClr>
                </a:solidFill>
              </a:rPr>
              <a:t>100 %</a:t>
            </a:r>
          </a:p>
          <a:p>
            <a:pPr marL="0" indent="0" algn="r">
              <a:buClr>
                <a:srgbClr val="D60000"/>
              </a:buClr>
              <a:buFontTx/>
              <a:buNone/>
            </a:pPr>
            <a:r>
              <a:rPr lang="en-US" kern="0" baseline="0" dirty="0" smtClean="0">
                <a:solidFill>
                  <a:srgbClr val="C8FEC8">
                    <a:lumMod val="25000"/>
                  </a:srgbClr>
                </a:solidFill>
              </a:rPr>
              <a:t>Complete knowledge</a:t>
            </a:r>
            <a:endParaRPr lang="en-US" kern="0" baseline="0" dirty="0">
              <a:solidFill>
                <a:srgbClr val="C8FEC8">
                  <a:lumMod val="25000"/>
                </a:srgbClr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227012" y="3048000"/>
            <a:ext cx="4344988" cy="4306889"/>
          </a:xfrm>
          <a:prstGeom prst="rect">
            <a:avLst/>
          </a:prstGeom>
        </p:spPr>
        <p:txBody>
          <a:bodyPr/>
          <a:lstStyle>
            <a:lvl1pPr marL="225425" indent="-22542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17938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903288" indent="-180975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—"/>
              <a:defRPr sz="2400">
                <a:solidFill>
                  <a:schemeClr val="tx1"/>
                </a:solidFill>
                <a:latin typeface="+mn-lt"/>
              </a:defRPr>
            </a:lvl3pPr>
            <a:lvl4pPr marL="1219200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795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0367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4939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9511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408363" indent="-134938" algn="l" defTabSz="722313" rtl="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rgbClr val="D60000"/>
              </a:buClr>
              <a:buFontTx/>
              <a:buNone/>
            </a:pPr>
            <a:r>
              <a:rPr lang="en-US" i="1" kern="0" baseline="0" dirty="0" smtClean="0">
                <a:solidFill>
                  <a:srgbClr val="FF6600"/>
                </a:solidFill>
              </a:rPr>
              <a:t>Scenario </a:t>
            </a:r>
            <a:br>
              <a:rPr lang="en-US" i="1" kern="0" baseline="0" dirty="0" smtClean="0">
                <a:solidFill>
                  <a:srgbClr val="FF6600"/>
                </a:solidFill>
              </a:rPr>
            </a:br>
            <a:r>
              <a:rPr lang="en-US" i="1" kern="0" baseline="0" dirty="0" smtClean="0">
                <a:solidFill>
                  <a:srgbClr val="FF6600"/>
                </a:solidFill>
              </a:rPr>
              <a:t>“poor knowledge”:</a:t>
            </a:r>
            <a:br>
              <a:rPr lang="en-US" i="1" kern="0" baseline="0" dirty="0" smtClean="0">
                <a:solidFill>
                  <a:srgbClr val="FF6600"/>
                </a:solidFill>
              </a:rPr>
            </a:br>
            <a:r>
              <a:rPr lang="en-US" i="1" kern="0" baseline="0" dirty="0" smtClean="0">
                <a:solidFill>
                  <a:srgbClr val="FF6600"/>
                </a:solidFill>
                <a:sym typeface="Wingdings" panose="05000000000000000000" pitchFamily="2" charset="2"/>
              </a:rPr>
              <a:t> o</a:t>
            </a:r>
            <a:r>
              <a:rPr lang="en-US" i="1" kern="0" baseline="0" dirty="0" smtClean="0">
                <a:solidFill>
                  <a:srgbClr val="FF6600"/>
                </a:solidFill>
              </a:rPr>
              <a:t>nly unspecific </a:t>
            </a:r>
            <a:br>
              <a:rPr lang="en-US" i="1" kern="0" baseline="0" dirty="0" smtClean="0">
                <a:solidFill>
                  <a:srgbClr val="FF6600"/>
                </a:solidFill>
              </a:rPr>
            </a:br>
            <a:r>
              <a:rPr lang="en-US" i="1" kern="0" baseline="0" dirty="0" smtClean="0">
                <a:solidFill>
                  <a:srgbClr val="FF6600"/>
                </a:solidFill>
              </a:rPr>
              <a:t>search query terms </a:t>
            </a:r>
            <a:br>
              <a:rPr lang="en-US" i="1" kern="0" baseline="0" dirty="0" smtClean="0">
                <a:solidFill>
                  <a:srgbClr val="FF6600"/>
                </a:solidFill>
              </a:rPr>
            </a:br>
            <a:r>
              <a:rPr lang="en-US" i="1" kern="0" baseline="0" dirty="0" smtClean="0">
                <a:solidFill>
                  <a:srgbClr val="FF6600"/>
                </a:solidFill>
              </a:rPr>
              <a:t>are possible</a:t>
            </a:r>
          </a:p>
          <a:p>
            <a:pPr marL="0" indent="0">
              <a:buClr>
                <a:srgbClr val="D60000"/>
              </a:buClr>
              <a:buFontTx/>
              <a:buNone/>
            </a:pPr>
            <a:endParaRPr lang="en-US" kern="0" baseline="0" dirty="0">
              <a:solidFill>
                <a:srgbClr val="C00000"/>
              </a:solidFill>
            </a:endParaRPr>
          </a:p>
          <a:p>
            <a:pPr marL="0" indent="0">
              <a:buClr>
                <a:srgbClr val="D60000"/>
              </a:buClr>
              <a:buFontTx/>
              <a:buNone/>
            </a:pPr>
            <a:r>
              <a:rPr lang="en-US" kern="0" baseline="0" dirty="0" smtClean="0">
                <a:solidFill>
                  <a:srgbClr val="C00000"/>
                </a:solidFill>
              </a:rPr>
              <a:t>0 %</a:t>
            </a:r>
          </a:p>
          <a:p>
            <a:pPr marL="0" indent="0">
              <a:buClr>
                <a:srgbClr val="D60000"/>
              </a:buClr>
              <a:buFontTx/>
              <a:buNone/>
            </a:pPr>
            <a:r>
              <a:rPr lang="en-US" kern="0" baseline="0" dirty="0" smtClean="0">
                <a:solidFill>
                  <a:srgbClr val="C00000"/>
                </a:solidFill>
              </a:rPr>
              <a:t>No knowledge at all</a:t>
            </a:r>
            <a:endParaRPr lang="en-US" kern="0" baseline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6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4062" cy="822341"/>
          </a:xfrm>
        </p:spPr>
        <p:txBody>
          <a:bodyPr/>
          <a:lstStyle/>
          <a:p>
            <a:r>
              <a:rPr lang="en-US" altLang="en-US" i="1" dirty="0" smtClean="0"/>
              <a:t>Conclusions </a:t>
            </a:r>
            <a:r>
              <a:rPr lang="en-US" altLang="en-US" i="1" dirty="0"/>
              <a:t>of the test cases</a:t>
            </a:r>
            <a:endParaRPr lang="en-US" i="1" dirty="0"/>
          </a:p>
        </p:txBody>
      </p:sp>
      <p:sp>
        <p:nvSpPr>
          <p:cNvPr id="21" name="Rectangle 20"/>
          <p:cNvSpPr/>
          <p:nvPr/>
        </p:nvSpPr>
        <p:spPr>
          <a:xfrm>
            <a:off x="2220768" y="1676400"/>
            <a:ext cx="5704032" cy="4289705"/>
          </a:xfrm>
          <a:prstGeom prst="rect">
            <a:avLst/>
          </a:prstGeom>
          <a:solidFill>
            <a:srgbClr val="EDF6F9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baseline="0" smtClea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20768" y="1524000"/>
            <a:ext cx="0" cy="4442107"/>
          </a:xfrm>
          <a:prstGeom prst="straightConnector1">
            <a:avLst/>
          </a:prstGeom>
          <a:noFill/>
          <a:ln w="57150" cap="flat" cmpd="sng" algn="ctr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6200" y="1676400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 smtClean="0">
                <a:solidFill>
                  <a:srgbClr val="7030A0"/>
                </a:solidFill>
                <a:latin typeface="Calibri"/>
              </a:rPr>
              <a:t>100 %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baseline="0" dirty="0" smtClean="0">
                <a:solidFill>
                  <a:srgbClr val="7030A0"/>
                </a:solidFill>
                <a:latin typeface="Calibri"/>
              </a:rPr>
              <a:t>Precision </a:t>
            </a:r>
            <a:br>
              <a:rPr lang="en-US" sz="2000" i="1" baseline="0" dirty="0" smtClean="0">
                <a:solidFill>
                  <a:srgbClr val="7030A0"/>
                </a:solidFill>
                <a:latin typeface="Calibri"/>
              </a:rPr>
            </a:br>
            <a:r>
              <a:rPr lang="en-US" sz="2000" i="1" baseline="0" dirty="0" smtClean="0">
                <a:solidFill>
                  <a:srgbClr val="7030A0"/>
                </a:solidFill>
                <a:latin typeface="Calibri"/>
              </a:rPr>
              <a:t>(of search results)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aseline="0" dirty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 smtClean="0">
                <a:solidFill>
                  <a:srgbClr val="7030A0"/>
                </a:solidFill>
                <a:latin typeface="Calibri"/>
              </a:rPr>
              <a:t/>
            </a:r>
            <a:br>
              <a:rPr lang="en-US" sz="2000" baseline="0" dirty="0" smtClean="0">
                <a:solidFill>
                  <a:srgbClr val="7030A0"/>
                </a:solidFill>
                <a:latin typeface="Calibri"/>
              </a:rPr>
            </a:br>
            <a:r>
              <a:rPr lang="en-US" sz="2000" baseline="0" dirty="0" smtClean="0">
                <a:solidFill>
                  <a:srgbClr val="7030A0"/>
                </a:solidFill>
                <a:latin typeface="Calibri"/>
              </a:rPr>
              <a:t/>
            </a:r>
            <a:br>
              <a:rPr lang="en-US" sz="2000" baseline="0" dirty="0" smtClean="0">
                <a:solidFill>
                  <a:srgbClr val="7030A0"/>
                </a:solidFill>
                <a:latin typeface="Calibri"/>
              </a:rPr>
            </a:br>
            <a:endParaRPr lang="en-US" sz="2000" baseline="0" dirty="0" smtClean="0">
              <a:solidFill>
                <a:srgbClr val="7030A0"/>
              </a:solidFill>
              <a:latin typeface="Calibri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aseline="0" dirty="0" smtClean="0">
                <a:solidFill>
                  <a:srgbClr val="7030A0"/>
                </a:solidFill>
                <a:latin typeface="Calibri"/>
              </a:rPr>
              <a:t>0 %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6585" y="3163880"/>
            <a:ext cx="25861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srgbClr val="FF6600"/>
                </a:solidFill>
                <a:latin typeface="Calibri"/>
              </a:rPr>
              <a:t>Image </a:t>
            </a:r>
            <a:br>
              <a:rPr lang="en-US" sz="2400" baseline="0" dirty="0" smtClean="0">
                <a:solidFill>
                  <a:srgbClr val="FF6600"/>
                </a:solidFill>
                <a:latin typeface="Calibri"/>
              </a:rPr>
            </a:br>
            <a:r>
              <a:rPr lang="en-US" sz="2400" baseline="0" dirty="0" smtClean="0">
                <a:solidFill>
                  <a:srgbClr val="FF6600"/>
                </a:solidFill>
                <a:latin typeface="Calibri"/>
              </a:rPr>
              <a:t>AND </a:t>
            </a:r>
            <a:br>
              <a:rPr lang="en-US" sz="2400" baseline="0" dirty="0" smtClean="0">
                <a:solidFill>
                  <a:srgbClr val="FF6600"/>
                </a:solidFill>
                <a:latin typeface="Calibri"/>
              </a:rPr>
            </a:br>
            <a:r>
              <a:rPr lang="en-US" sz="2400" baseline="0" dirty="0" smtClean="0">
                <a:solidFill>
                  <a:srgbClr val="FF6600"/>
                </a:solidFill>
                <a:latin typeface="Calibri"/>
              </a:rPr>
              <a:t>unspecific word(s)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rgbClr val="FF66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rgbClr val="FF66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rgbClr val="FF660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srgbClr val="FF6600"/>
                </a:solidFill>
                <a:latin typeface="Calibri"/>
              </a:rPr>
              <a:t>Image (only)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08111" y="4307333"/>
            <a:ext cx="0" cy="1142180"/>
          </a:xfrm>
          <a:prstGeom prst="straightConnector1">
            <a:avLst/>
          </a:prstGeom>
          <a:noFill/>
          <a:ln w="57150" cap="flat" cmpd="sng" algn="ctr">
            <a:solidFill>
              <a:srgbClr val="FF6600"/>
            </a:solidFill>
            <a:prstDash val="soli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312999" y="2605596"/>
            <a:ext cx="2452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  <a:t>Specific word(s) </a:t>
            </a:r>
            <a:b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</a:br>
            <a: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  <a:t>AND </a:t>
            </a:r>
            <a:b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</a:br>
            <a: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  <a:t>image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chemeClr val="accent2">
                  <a:lumMod val="25000"/>
                </a:schemeClr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chemeClr val="accent2">
                  <a:lumMod val="25000"/>
                </a:schemeClr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aseline="0" dirty="0" smtClean="0">
              <a:solidFill>
                <a:schemeClr val="accent2">
                  <a:lumMod val="25000"/>
                </a:schemeClr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schemeClr val="accent2">
                    <a:lumMod val="25000"/>
                  </a:schemeClr>
                </a:solidFill>
                <a:latin typeface="Calibri"/>
              </a:rPr>
              <a:t>Specific word(s)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455999" y="3710526"/>
            <a:ext cx="2" cy="1180021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25000"/>
              </a:schemeClr>
            </a:solidFill>
            <a:prstDash val="soli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92927" y="170834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aseline="0" dirty="0" smtClean="0">
                <a:solidFill>
                  <a:srgbClr val="002060"/>
                </a:solidFill>
                <a:latin typeface="Calibri"/>
              </a:rPr>
              <a:t>Types of </a:t>
            </a:r>
            <a:r>
              <a:rPr lang="en-US" sz="2400" baseline="0" smtClean="0">
                <a:solidFill>
                  <a:srgbClr val="002060"/>
                </a:solidFill>
                <a:latin typeface="Calibri"/>
              </a:rPr>
              <a:t>search query:</a:t>
            </a:r>
            <a:endParaRPr lang="en-US" sz="2400" baseline="0" dirty="0" smtClean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3749675" y="4300536"/>
            <a:ext cx="6607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aseline="0" dirty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6492946" y="3766127"/>
            <a:ext cx="6607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aseline="0" dirty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25387" y="5968624"/>
            <a:ext cx="5928013" cy="1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133600" y="6018903"/>
            <a:ext cx="6404317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0 %     Knowledge available before the search    100 %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F5E66-3CC2-43C0-A9B3-FD29D7F049D5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97283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319213"/>
            <a:ext cx="9120188" cy="772396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Images in information discovery</a:t>
            </a:r>
          </a:p>
        </p:txBody>
      </p:sp>
      <p:sp>
        <p:nvSpPr>
          <p:cNvPr id="9728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Conclusion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&amp;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recommendations for librarians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CB61-D1A0-4F11-9F16-7130E55755B0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  <a:t>Searching by image: </a:t>
            </a:r>
            <a:br>
              <a:rPr lang="en-US" altLang="en-US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altLang="en-US" i="1" dirty="0" smtClean="0">
                <a:solidFill>
                  <a:schemeClr val="accent2">
                    <a:lumMod val="25000"/>
                  </a:schemeClr>
                </a:solidFill>
              </a:rPr>
              <a:t>General conclusion</a:t>
            </a:r>
            <a:endParaRPr lang="en-US" altLang="en-US" i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41910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earching 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by image is evolving 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to 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a powerful, additional method to meet information 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needs.</a:t>
            </a:r>
            <a:b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</a:br>
            <a:endParaRPr lang="en-GB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This method exploits 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the increasing number of images on the WWW 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plus </a:t>
            </a:r>
            <a:r>
              <a:rPr lang="en-GB" dirty="0">
                <a:solidFill>
                  <a:schemeClr val="accent2">
                    <a:lumMod val="25000"/>
                  </a:schemeClr>
                </a:solidFill>
              </a:rPr>
              <a:t>the related texts</a:t>
            </a:r>
            <a:r>
              <a:rPr lang="en-GB" dirty="0" smtClean="0">
                <a:solidFill>
                  <a:schemeClr val="accent2">
                    <a:lumMod val="25000"/>
                  </a:schemeClr>
                </a:solidFill>
              </a:rPr>
              <a:t>.</a:t>
            </a:r>
            <a:endParaRPr lang="en-GB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8309" name="TextBox 6"/>
          <p:cNvSpPr txBox="1">
            <a:spLocks noChangeArrowheads="1"/>
          </p:cNvSpPr>
          <p:nvPr/>
        </p:nvSpPr>
        <p:spPr bwMode="auto">
          <a:xfrm>
            <a:off x="3960813" y="5319713"/>
            <a:ext cx="1222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9600" baseline="0">
                <a:solidFill>
                  <a:srgbClr val="FF9933"/>
                </a:solidFill>
                <a:latin typeface="Wingdings" pitchFamily="2" charset="2"/>
              </a:rPr>
              <a:t>J</a:t>
            </a:r>
            <a:endParaRPr lang="en-US" altLang="en-US" sz="9600"/>
          </a:p>
        </p:txBody>
      </p:sp>
      <p:pic>
        <p:nvPicPr>
          <p:cNvPr id="98310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-150813"/>
            <a:ext cx="1524001" cy="13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1BA0C-CF75-4A9B-92BE-C5A386365A44}" type="slidenum">
              <a:rPr lang="en-US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2894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Recommendation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for </a:t>
            </a:r>
            <a:r>
              <a:rPr lang="en-US" altLang="en-US" dirty="0"/>
              <a:t>librarians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To </a:t>
            </a:r>
            <a:r>
              <a:rPr lang="en-US" dirty="0"/>
              <a:t>assist their clients, </a:t>
            </a:r>
            <a:br>
              <a:rPr lang="en-US" dirty="0"/>
            </a:br>
            <a:r>
              <a:rPr lang="en-US" dirty="0"/>
              <a:t>librarians and other information specialists </a:t>
            </a:r>
            <a:br>
              <a:rPr lang="en-US" dirty="0"/>
            </a:br>
            <a:r>
              <a:rPr lang="en-US" dirty="0"/>
              <a:t>can apply search by image </a:t>
            </a:r>
            <a:br>
              <a:rPr lang="en-US" dirty="0"/>
            </a:br>
            <a:r>
              <a:rPr lang="en-US" dirty="0"/>
              <a:t>to tackle some information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276813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669925" y="482600"/>
            <a:ext cx="7815263" cy="1479550"/>
          </a:xfrm>
        </p:spPr>
        <p:txBody>
          <a:bodyPr/>
          <a:lstStyle/>
          <a:p>
            <a:r>
              <a:rPr lang="en-US" altLang="en-US" smtClean="0"/>
              <a:t>Introduction:</a:t>
            </a:r>
            <a:br>
              <a:rPr lang="en-US" altLang="en-US" smtClean="0"/>
            </a:br>
            <a:r>
              <a:rPr lang="en-US" altLang="en-US" smtClean="0"/>
              <a:t>finding images and information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9248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Searching for images on the WWW has become an attractive starting point to discover information:</a:t>
            </a:r>
          </a:p>
          <a:p>
            <a:r>
              <a:rPr lang="en-US" altLang="en-US" smtClean="0"/>
              <a:t>A search query </a:t>
            </a:r>
            <a:r>
              <a:rPr lang="en-US" altLang="en-US" i="1" smtClean="0">
                <a:solidFill>
                  <a:srgbClr val="7030A0"/>
                </a:solidFill>
              </a:rPr>
              <a:t>with text </a:t>
            </a:r>
            <a:r>
              <a:rPr lang="en-US" altLang="en-US" smtClean="0"/>
              <a:t>can be submitted </a:t>
            </a:r>
            <a:br>
              <a:rPr lang="en-US" altLang="en-US" smtClean="0"/>
            </a:br>
            <a:r>
              <a:rPr lang="en-US" altLang="en-US" smtClean="0"/>
              <a:t>to an “image search engine”.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E183A-F45D-43B2-BADF-D294F74FE72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2293" name="Picture 5" descr="MM90025449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5562600"/>
            <a:ext cx="911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binocula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96DED-3F25-4D84-BC24-A181330086C1}" type="slidenum">
              <a:rPr lang="en-US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AutoShape 2"/>
          <p:cNvSpPr>
            <a:spLocks noGrp="1" noChangeArrowheads="1"/>
          </p:cNvSpPr>
          <p:nvPr>
            <p:ph type="title"/>
          </p:nvPr>
        </p:nvSpPr>
        <p:spPr>
          <a:xfrm>
            <a:off x="693738" y="506413"/>
            <a:ext cx="7767637" cy="14795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Recommendation </a:t>
            </a:r>
            <a:br>
              <a:rPr lang="en-US" altLang="en-US" dirty="0"/>
            </a:br>
            <a:r>
              <a:rPr lang="en-US" altLang="en-US" dirty="0"/>
              <a:t>for </a:t>
            </a:r>
            <a:r>
              <a:rPr lang="en-US" altLang="en-US" dirty="0" smtClean="0"/>
              <a:t>librarians / teachers</a:t>
            </a:r>
            <a:endParaRPr lang="en-US" altLang="en-US" i="1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Search </a:t>
            </a:r>
            <a:r>
              <a:rPr lang="en-US" dirty="0"/>
              <a:t>by image can / should be included </a:t>
            </a:r>
            <a:r>
              <a:rPr lang="en-US" dirty="0" smtClean="0"/>
              <a:t>in </a:t>
            </a:r>
            <a:r>
              <a:rPr lang="en-US" dirty="0"/>
              <a:t>teaching of </a:t>
            </a:r>
            <a:r>
              <a:rPr lang="en-US" dirty="0" smtClean="0"/>
              <a:t>information </a:t>
            </a:r>
            <a:r>
              <a:rPr lang="en-US" dirty="0"/>
              <a:t>literacy.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7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091D0-9A2F-4B58-80E7-95E33F3807B1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>
          <a:xfrm>
            <a:off x="664368" y="76200"/>
            <a:ext cx="7815263" cy="1478887"/>
          </a:xfrm>
        </p:spPr>
        <p:txBody>
          <a:bodyPr/>
          <a:lstStyle/>
          <a:p>
            <a:r>
              <a:rPr lang="en-US" altLang="en-US" dirty="0" smtClean="0"/>
              <a:t>Recommendations </a:t>
            </a:r>
            <a:br>
              <a:rPr lang="en-US" altLang="en-US" dirty="0" smtClean="0"/>
            </a:br>
            <a:r>
              <a:rPr lang="en-US" altLang="en-US" dirty="0" smtClean="0"/>
              <a:t>for developers of websites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362200"/>
            <a:ext cx="86106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For developers of websites and digital libraries, including </a:t>
            </a:r>
          </a:p>
          <a:p>
            <a:pPr lvl="1"/>
            <a:r>
              <a:rPr lang="en-US" altLang="en-US" b="1" dirty="0" smtClean="0"/>
              <a:t>librarians,</a:t>
            </a:r>
          </a:p>
          <a:p>
            <a:pPr lvl="1"/>
            <a:r>
              <a:rPr lang="en-US" altLang="en-US" b="1" dirty="0" smtClean="0"/>
              <a:t>scholars, </a:t>
            </a:r>
          </a:p>
          <a:p>
            <a:pPr lvl="1"/>
            <a:r>
              <a:rPr lang="en-US" altLang="en-US" b="1" dirty="0" smtClean="0"/>
              <a:t>museums, </a:t>
            </a:r>
          </a:p>
          <a:p>
            <a:pPr lvl="1"/>
            <a:r>
              <a:rPr lang="en-US" altLang="en-US" b="1" dirty="0"/>
              <a:t>g</a:t>
            </a:r>
            <a:r>
              <a:rPr lang="en-US" altLang="en-US" b="1" dirty="0" smtClean="0"/>
              <a:t>alleries,</a:t>
            </a:r>
          </a:p>
          <a:p>
            <a:pPr lvl="1"/>
            <a:r>
              <a:rPr lang="en-US" altLang="en-US" b="1" dirty="0"/>
              <a:t>p</a:t>
            </a:r>
            <a:r>
              <a:rPr lang="en-US" altLang="en-US" b="1" dirty="0" smtClean="0"/>
              <a:t>ublishers,</a:t>
            </a:r>
          </a:p>
          <a:p>
            <a:pPr lvl="1"/>
            <a:r>
              <a:rPr lang="en-US" altLang="en-US" b="1" dirty="0"/>
              <a:t>a</a:t>
            </a:r>
            <a:r>
              <a:rPr lang="en-US" altLang="en-US" b="1" dirty="0" smtClean="0"/>
              <a:t>rtists,</a:t>
            </a:r>
          </a:p>
          <a:p>
            <a:pPr lvl="1"/>
            <a:r>
              <a:rPr lang="en-US" altLang="en-US" b="1" dirty="0" smtClean="0"/>
              <a:t>collectors…</a:t>
            </a:r>
          </a:p>
          <a:p>
            <a:pPr marL="361950" lvl="1" indent="0" algn="r">
              <a:buNone/>
            </a:pPr>
            <a:r>
              <a:rPr lang="en-US" altLang="en-US" b="1" dirty="0" smtClean="0"/>
              <a:t>…</a:t>
            </a:r>
          </a:p>
        </p:txBody>
      </p:sp>
      <p:pic>
        <p:nvPicPr>
          <p:cNvPr id="2970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091D0-9A2F-4B58-80E7-95E33F3807B1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>
          <a:xfrm>
            <a:off x="664368" y="76200"/>
            <a:ext cx="7815263" cy="1478887"/>
          </a:xfrm>
        </p:spPr>
        <p:txBody>
          <a:bodyPr/>
          <a:lstStyle/>
          <a:p>
            <a:r>
              <a:rPr lang="en-US" altLang="en-US" dirty="0" smtClean="0"/>
              <a:t>Recommendations </a:t>
            </a:r>
            <a:br>
              <a:rPr lang="en-US" altLang="en-US" dirty="0" smtClean="0"/>
            </a:br>
            <a:r>
              <a:rPr lang="en-US" altLang="en-US" dirty="0" smtClean="0"/>
              <a:t>for developers of websites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In general:</a:t>
            </a:r>
            <a:br>
              <a:rPr lang="en-US" altLang="en-US" dirty="0" smtClean="0"/>
            </a:br>
            <a:r>
              <a:rPr lang="en-US" altLang="en-US" dirty="0" smtClean="0"/>
              <a:t>Optimize your WWW site </a:t>
            </a:r>
            <a:br>
              <a:rPr lang="en-US" altLang="en-US" dirty="0" smtClean="0"/>
            </a:br>
            <a:r>
              <a:rPr lang="en-US" altLang="en-US" dirty="0" smtClean="0"/>
              <a:t>for search services that can search for images,</a:t>
            </a:r>
            <a:br>
              <a:rPr lang="en-US" altLang="en-US" dirty="0" smtClean="0"/>
            </a:br>
            <a:r>
              <a:rPr lang="en-US" altLang="en-US" dirty="0" smtClean="0"/>
              <a:t>so that you reach your public better </a:t>
            </a:r>
            <a:br>
              <a:rPr lang="en-US" altLang="en-US" dirty="0" smtClean="0"/>
            </a:br>
            <a:r>
              <a:rPr lang="en-US" altLang="en-US" dirty="0" smtClean="0"/>
              <a:t>with the quality that you can offer.</a:t>
            </a:r>
          </a:p>
        </p:txBody>
      </p:sp>
      <p:pic>
        <p:nvPicPr>
          <p:cNvPr id="29701" name="Picture 4" descr="binocula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-152400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7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8FA03-2CB3-49C8-81BE-7F63846A522F}" type="slidenum">
              <a:rPr lang="en-US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9" name="Rectangle 2" descr="belgium--vlaanderen--oostende--beach--sunset---2009-06-23--tripod--duo"/>
          <p:cNvSpPr>
            <a:spLocks noGrp="1" noChangeAspect="1" noChangeArrowheads="1"/>
          </p:cNvSpPr>
          <p:nvPr isPhoto="1"/>
        </p:nvSpPr>
        <p:spPr bwMode="auto">
          <a:xfrm>
            <a:off x="0" y="-80963"/>
            <a:ext cx="9296400" cy="6938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baseline="0">
              <a:solidFill>
                <a:srgbClr val="000000"/>
              </a:solidFill>
              <a:latin typeface="Wingdings" pitchFamily="2" charset="2"/>
            </a:endParaRPr>
          </a:p>
        </p:txBody>
      </p:sp>
      <p:sp>
        <p:nvSpPr>
          <p:cNvPr id="6789123" name="Rectangle 3"/>
          <p:cNvSpPr>
            <a:spLocks noChangeArrowheads="1"/>
          </p:cNvSpPr>
          <p:nvPr/>
        </p:nvSpPr>
        <p:spPr bwMode="auto">
          <a:xfrm>
            <a:off x="334963" y="2438400"/>
            <a:ext cx="845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/>
          <a:p>
            <a:pPr marL="342900" indent="-3429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D60000"/>
              </a:buClr>
              <a:buSzPct val="100000"/>
              <a:defRPr/>
            </a:pPr>
            <a:r>
              <a:rPr lang="en-US" sz="48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Questions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D60000"/>
              </a:buClr>
              <a:buSzPct val="100000"/>
              <a:defRPr/>
            </a:pPr>
            <a:r>
              <a:rPr lang="en-US" sz="48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Suggestions</a:t>
            </a:r>
          </a:p>
          <a:p>
            <a:pPr marL="342900" indent="-3429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D60000"/>
              </a:buClr>
              <a:buSzPct val="100000"/>
              <a:defRPr/>
            </a:pPr>
            <a:r>
              <a:rPr lang="en-US" sz="48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Comments</a:t>
            </a:r>
            <a:r>
              <a:rPr lang="en-US" sz="4800" b="0" baseline="0" dirty="0">
                <a:solidFill>
                  <a:srgbClr val="FFFFFF"/>
                </a:solidFill>
                <a:latin typeface="Trebuchet MS" pitchFamily="34" charset="0"/>
              </a:rPr>
              <a:t/>
            </a:r>
            <a:br>
              <a:rPr lang="en-US" sz="4800" b="0" baseline="0" dirty="0">
                <a:solidFill>
                  <a:srgbClr val="FFFFFF"/>
                </a:solidFill>
                <a:latin typeface="Trebuchet MS" pitchFamily="34" charset="0"/>
              </a:rPr>
            </a:br>
            <a:r>
              <a:rPr lang="en-US" sz="4800" b="0" baseline="0" dirty="0">
                <a:solidFill>
                  <a:srgbClr val="FFFFFF"/>
                </a:solidFill>
                <a:latin typeface="Trebuchet MS" pitchFamily="34" charset="0"/>
              </a:rPr>
              <a:t>are welcome</a:t>
            </a:r>
          </a:p>
        </p:txBody>
      </p:sp>
    </p:spTree>
    <p:extLst>
      <p:ext uri="{BB962C8B-B14F-4D97-AF65-F5344CB8AC3E}">
        <p14:creationId xmlns:p14="http://schemas.microsoft.com/office/powerpoint/2010/main" val="179796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FF"/>
            </a:gs>
            <a:gs pos="3999">
              <a:srgbClr val="FFFFFF"/>
            </a:gs>
            <a:gs pos="100000">
              <a:srgbClr val="C8FEC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10E62-DE29-43EC-A3F5-3E9964345FC6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4953000"/>
          </a:xfrm>
        </p:spPr>
        <p:txBody>
          <a:bodyPr/>
          <a:lstStyle/>
          <a:p>
            <a:r>
              <a:rPr lang="en-US" altLang="en-US" smtClean="0"/>
              <a:t>You are free to copy, distribute, display this work under the following conditions:</a:t>
            </a:r>
          </a:p>
          <a:p>
            <a:pPr lvl="1"/>
            <a:r>
              <a:rPr lang="en-US" altLang="en-US" smtClean="0"/>
              <a:t>Attribution: </a:t>
            </a:r>
            <a:br>
              <a:rPr lang="en-US" altLang="en-US" smtClean="0"/>
            </a:br>
            <a:r>
              <a:rPr lang="en-US" altLang="en-US" i="1" smtClean="0"/>
              <a:t>You must mention the author.</a:t>
            </a:r>
          </a:p>
          <a:p>
            <a:pPr lvl="1"/>
            <a:r>
              <a:rPr lang="en-US" altLang="en-US" smtClean="0"/>
              <a:t>Noncommercial: </a:t>
            </a:r>
            <a:br>
              <a:rPr lang="en-US" altLang="en-US" smtClean="0"/>
            </a:br>
            <a:r>
              <a:rPr lang="en-US" altLang="en-US" i="1" smtClean="0"/>
              <a:t>You may not use this work for commercial purposes.</a:t>
            </a:r>
          </a:p>
          <a:p>
            <a:pPr lvl="1"/>
            <a:r>
              <a:rPr lang="en-US" altLang="en-US" smtClean="0"/>
              <a:t>No Derivative Works: </a:t>
            </a:r>
            <a:br>
              <a:rPr lang="en-US" altLang="en-US" smtClean="0"/>
            </a:br>
            <a:r>
              <a:rPr lang="en-US" altLang="en-US" i="1" smtClean="0"/>
              <a:t>You may not change, modify, alter, transform, or build upon this work.</a:t>
            </a:r>
          </a:p>
          <a:p>
            <a:r>
              <a:rPr lang="en-US" altLang="en-US" smtClean="0"/>
              <a:t>For any reuse or distribution, you must make clear to others the license terms of this work. </a:t>
            </a:r>
          </a:p>
        </p:txBody>
      </p:sp>
      <p:pic>
        <p:nvPicPr>
          <p:cNvPr id="102404" name="Picture 3" descr="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4" descr="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 descr="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60325" y="60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aseline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2cnumbered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C8FEC8"/>
      </a:accent2>
      <a:accent3>
        <a:srgbClr val="FFFFFF"/>
      </a:accent3>
      <a:accent4>
        <a:srgbClr val="000000"/>
      </a:accent4>
      <a:accent5>
        <a:srgbClr val="FFFFFF"/>
      </a:accent5>
      <a:accent6>
        <a:srgbClr val="B5E6B5"/>
      </a:accent6>
      <a:hlink>
        <a:srgbClr val="D60000"/>
      </a:hlink>
      <a:folHlink>
        <a:srgbClr val="CC0066"/>
      </a:folHlink>
    </a:clrScheme>
    <a:fontScheme name="color2cnumbered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sm" len="sm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lor2cnumb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2cnumb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2cnumb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C:\WINDOWS\Profiles\pnieuwen\Application Data\Microsoft\Templates\color2cnumbered.pot</Template>
  <TotalTime>42872</TotalTime>
  <Pages>25</Pages>
  <Words>1682</Words>
  <Application>Microsoft Office PowerPoint</Application>
  <PresentationFormat>On-screen Show (4:3)</PresentationFormat>
  <Paragraphs>717</Paragraphs>
  <Slides>94</Slides>
  <Notes>93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9" baseType="lpstr">
      <vt:lpstr>Arial</vt:lpstr>
      <vt:lpstr>Wingdings</vt:lpstr>
      <vt:lpstr>Book Antiqua</vt:lpstr>
      <vt:lpstr>Verdana</vt:lpstr>
      <vt:lpstr>Arial Unicode MS</vt:lpstr>
      <vt:lpstr>Calibri</vt:lpstr>
      <vt:lpstr>Trebuchet MS</vt:lpstr>
      <vt:lpstr>Times New Roman</vt:lpstr>
      <vt:lpstr>color2cnumbered</vt:lpstr>
      <vt:lpstr>1_color2cnumbered</vt:lpstr>
      <vt:lpstr>2_color2cnumbered</vt:lpstr>
      <vt:lpstr>7_color2cnumbered</vt:lpstr>
      <vt:lpstr>5_color2cnumbered</vt:lpstr>
      <vt:lpstr>4_color2cnumbered</vt:lpstr>
      <vt:lpstr>Microsoft Excel Chart</vt:lpstr>
      <vt:lpstr>Information discovery  based on an emerging technology: analysis of digital images</vt:lpstr>
      <vt:lpstr>PowerPoint Presentation</vt:lpstr>
      <vt:lpstr>PowerPoint Presentation</vt:lpstr>
      <vt:lpstr>Introduction / Context</vt:lpstr>
      <vt:lpstr>Introduction:  images</vt:lpstr>
      <vt:lpstr>Introduction:  images</vt:lpstr>
      <vt:lpstr>Introduction:  images</vt:lpstr>
      <vt:lpstr>Searching for images,  using text as query</vt:lpstr>
      <vt:lpstr>Introduction: finding images and information</vt:lpstr>
      <vt:lpstr>Introduction: finding images and information</vt:lpstr>
      <vt:lpstr>Introduction: finding images and information</vt:lpstr>
      <vt:lpstr>Introduction: finding images and information</vt:lpstr>
      <vt:lpstr>Introduction: finding images and information</vt:lpstr>
      <vt:lpstr>Searching for images:  images &amp; their context</vt:lpstr>
      <vt:lpstr>Searching for images:  images &amp; their context</vt:lpstr>
      <vt:lpstr>Searching for images:  images &amp; their context</vt:lpstr>
      <vt:lpstr>Introduction: finding images and information</vt:lpstr>
      <vt:lpstr>Findings &amp; Discussion</vt:lpstr>
      <vt:lpstr>Conclusions L</vt:lpstr>
      <vt:lpstr>Conclusions J</vt:lpstr>
      <vt:lpstr>Searching for information,  using an image as query</vt:lpstr>
      <vt:lpstr>Search(ing) by image:  introduction</vt:lpstr>
      <vt:lpstr>Searching by image:  example</vt:lpstr>
      <vt:lpstr>Research problem </vt:lpstr>
      <vt:lpstr>Searching by image:  the user interface</vt:lpstr>
      <vt:lpstr>Searching by image:  number of images</vt:lpstr>
      <vt:lpstr>Searching by image:  search engines</vt:lpstr>
      <vt:lpstr>Research problem</vt:lpstr>
      <vt:lpstr>Searching by image:  Findings &amp; Discussion: TinEye</vt:lpstr>
      <vt:lpstr>Searching by image:  Findings &amp; Discussion: Google</vt:lpstr>
      <vt:lpstr>Searching by image:  Findings &amp; Discussion: Google</vt:lpstr>
      <vt:lpstr>Searching by image:  Findings &amp; Discussion: Google</vt:lpstr>
      <vt:lpstr>Searching by image:  Findings &amp; Discussion</vt:lpstr>
      <vt:lpstr>Searching by image:  Conclusion</vt:lpstr>
      <vt:lpstr>Research problem</vt:lpstr>
      <vt:lpstr>Searching by image: various types of results</vt:lpstr>
      <vt:lpstr>Searching by image: searching for exact copies</vt:lpstr>
      <vt:lpstr>Searching by image: definition of ‘copies’</vt:lpstr>
      <vt:lpstr>Searching by image: definition of ‘copies’</vt:lpstr>
      <vt:lpstr>Searching by image: definition of ‘copies’</vt:lpstr>
      <vt:lpstr>Searching by image:  Findings</vt:lpstr>
      <vt:lpstr>Searching by image:  Findings</vt:lpstr>
      <vt:lpstr>Research problem</vt:lpstr>
      <vt:lpstr>Searching by image:  Findings &amp; Discussion</vt:lpstr>
      <vt:lpstr>Searching by image: searching for near-duplicates</vt:lpstr>
      <vt:lpstr>Searching by image: definition of ‘copies’</vt:lpstr>
      <vt:lpstr>Searching by image:  Findings &amp; Discussion: TinEye</vt:lpstr>
      <vt:lpstr>Searching by image:  Findings &amp; Discussion: TinEye</vt:lpstr>
      <vt:lpstr>Searching by image:  Findings &amp; Discussion</vt:lpstr>
      <vt:lpstr>Searching by image:  Findings &amp; Discussion</vt:lpstr>
      <vt:lpstr>Searching by image:  Findings &amp; Discussion</vt:lpstr>
      <vt:lpstr>Searching by image:  Findings &amp; Discussion</vt:lpstr>
      <vt:lpstr>Searching by image:  Findings &amp; Discussion</vt:lpstr>
      <vt:lpstr>Searching by image:  Findings &amp; Discussion</vt:lpstr>
      <vt:lpstr>PowerPoint Presentation</vt:lpstr>
      <vt:lpstr>Applications of searching by image:  Finding copies of your image</vt:lpstr>
      <vt:lpstr>Applications of searching by image:  Finding copies of your image</vt:lpstr>
      <vt:lpstr>Applications of searching by image:  Finding other versions  of an interesting image</vt:lpstr>
      <vt:lpstr>Applications of searching by image:  Finding other versions  of an interesting image</vt:lpstr>
      <vt:lpstr>PowerPoint Presentation</vt:lpstr>
      <vt:lpstr>PowerPoint Presentation</vt:lpstr>
      <vt:lpstr>Searching by image:  Research problem</vt:lpstr>
      <vt:lpstr>Searching by image: searching for information</vt:lpstr>
      <vt:lpstr>Searching by image:  Findings: Example</vt:lpstr>
      <vt:lpstr>Searching by image:  Findings: Example in 2013</vt:lpstr>
      <vt:lpstr>Searching by image</vt:lpstr>
      <vt:lpstr>Searching by image</vt:lpstr>
      <vt:lpstr>Searching by image:  Discussion</vt:lpstr>
      <vt:lpstr>Searching by image:  Findings: Example in 2014</vt:lpstr>
      <vt:lpstr>Searching by image:  Findings: Example in 2014</vt:lpstr>
      <vt:lpstr>Searching by image:  Findings: Example in 2014</vt:lpstr>
      <vt:lpstr>Searching by image:  Findings: Example in 2014</vt:lpstr>
      <vt:lpstr>Searching by image:  Findings: Example in 2014</vt:lpstr>
      <vt:lpstr>Searching by image:  Findings: Example in 2014</vt:lpstr>
      <vt:lpstr>Searching by image:  Findings: Example in 2014</vt:lpstr>
      <vt:lpstr>Applications of searching by image:  Finding semantically similar images</vt:lpstr>
      <vt:lpstr>Information discovery on the Internet, using a search query  that consists of text &amp; image</vt:lpstr>
      <vt:lpstr>Using a search query  that consists of text &amp; image: Introduction</vt:lpstr>
      <vt:lpstr>Using a search query  that consists of text &amp; image: Research problem</vt:lpstr>
      <vt:lpstr>Searching by image: searching for information</vt:lpstr>
      <vt:lpstr>Using a search query  that consists of text &amp; image: Research method</vt:lpstr>
      <vt:lpstr>Using a search query  that consists of text &amp; image: Research method / Findings</vt:lpstr>
      <vt:lpstr>Using a search query  that consists of text &amp; image: Research method / Findings</vt:lpstr>
      <vt:lpstr>Using a search query  that consists of text &amp; image: Findings</vt:lpstr>
      <vt:lpstr>Using a search query  that consists of text &amp; image: Research method / Findings</vt:lpstr>
      <vt:lpstr>Conclusions of the test cases</vt:lpstr>
      <vt:lpstr>Images in information discovery</vt:lpstr>
      <vt:lpstr>Searching by image:  General conclusion</vt:lpstr>
      <vt:lpstr>Recommendation  for librarians</vt:lpstr>
      <vt:lpstr>Recommendation  for librarians / teachers</vt:lpstr>
      <vt:lpstr>Recommendations  for developers of websites</vt:lpstr>
      <vt:lpstr>Recommendations  for developers of websites</vt:lpstr>
      <vt:lpstr>PowerPoint Presentation</vt:lpstr>
      <vt:lpstr>PowerPoint Presentation</vt:lpstr>
    </vt:vector>
  </TitlesOfParts>
  <Company>vub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by image</dc:title>
  <dc:subject>search by image</dc:subject>
  <dc:creator>Nieuwenhuysen</dc:creator>
  <cp:lastModifiedBy>Paul Nieuwenhuysen</cp:lastModifiedBy>
  <cp:revision>1708</cp:revision>
  <cp:lastPrinted>1996-08-28T12:22:12Z</cp:lastPrinted>
  <dcterms:created xsi:type="dcterms:W3CDTF">2000-01-07T15:18:35Z</dcterms:created>
  <dcterms:modified xsi:type="dcterms:W3CDTF">2018-01-30T17:11:37Z</dcterms:modified>
</cp:coreProperties>
</file>