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9" r:id="rId1"/>
  </p:sldMasterIdLst>
  <p:notesMasterIdLst>
    <p:notesMasterId r:id="rId33"/>
  </p:notesMasterIdLst>
  <p:sldIdLst>
    <p:sldId id="258" r:id="rId2"/>
    <p:sldId id="315" r:id="rId3"/>
    <p:sldId id="272" r:id="rId4"/>
    <p:sldId id="298" r:id="rId5"/>
    <p:sldId id="300" r:id="rId6"/>
    <p:sldId id="303" r:id="rId7"/>
    <p:sldId id="307" r:id="rId8"/>
    <p:sldId id="331" r:id="rId9"/>
    <p:sldId id="269" r:id="rId10"/>
    <p:sldId id="274" r:id="rId11"/>
    <p:sldId id="287" r:id="rId12"/>
    <p:sldId id="332" r:id="rId13"/>
    <p:sldId id="283" r:id="rId14"/>
    <p:sldId id="314" r:id="rId15"/>
    <p:sldId id="333" r:id="rId16"/>
    <p:sldId id="339" r:id="rId17"/>
    <p:sldId id="270" r:id="rId18"/>
    <p:sldId id="297" r:id="rId19"/>
    <p:sldId id="305" r:id="rId20"/>
    <p:sldId id="340" r:id="rId21"/>
    <p:sldId id="282" r:id="rId22"/>
    <p:sldId id="276" r:id="rId23"/>
    <p:sldId id="278" r:id="rId24"/>
    <p:sldId id="280" r:id="rId25"/>
    <p:sldId id="279" r:id="rId26"/>
    <p:sldId id="343" r:id="rId27"/>
    <p:sldId id="341" r:id="rId28"/>
    <p:sldId id="310" r:id="rId29"/>
    <p:sldId id="312" r:id="rId30"/>
    <p:sldId id="321" r:id="rId31"/>
    <p:sldId id="34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FF6600"/>
    <a:srgbClr val="FF9933"/>
    <a:srgbClr val="000000"/>
    <a:srgbClr val="FF3300"/>
    <a:srgbClr val="FF9900"/>
    <a:srgbClr val="006699"/>
    <a:srgbClr val="FFCC66"/>
    <a:srgbClr val="9966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0794" autoAdjust="0"/>
  </p:normalViewPr>
  <p:slideViewPr>
    <p:cSldViewPr snapToGrid="0" showGuides="1">
      <p:cViewPr varScale="1">
        <p:scale>
          <a:sx n="104" d="100"/>
          <a:sy n="104" d="100"/>
        </p:scale>
        <p:origin x="82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4716"/>
    </p:cViewPr>
  </p:sorterViewPr>
  <p:notesViewPr>
    <p:cSldViewPr snapToGrid="0" showGuides="1">
      <p:cViewPr varScale="1">
        <p:scale>
          <a:sx n="86" d="100"/>
          <a:sy n="86" d="100"/>
        </p:scale>
        <p:origin x="382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052BF-23F6-492F-AFE3-ACBE1B2909F6}" type="datetimeFigureOut">
              <a:rPr lang="en-US" smtClean="0"/>
              <a:t>1/19/2018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6D5D3-9D7D-41EC-AFF7-D3B7754A95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176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2846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6D5D3-9D7D-41EC-AFF7-D3B7754A957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790575" y="7754075"/>
            <a:ext cx="3429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624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6D5D3-9D7D-41EC-AFF7-D3B7754A957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824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Identified by ALA</a:t>
            </a:r>
          </a:p>
          <a:p>
            <a:r>
              <a:rPr lang="en-US" dirty="0" smtClean="0"/>
              <a:t>Keep Developing new Trends and adding stuff to existing Trends</a:t>
            </a:r>
          </a:p>
          <a:p>
            <a:r>
              <a:rPr lang="en-US" dirty="0" smtClean="0"/>
              <a:t>At this time Politics &amp; Government Trends are not identified and it is just a place holder.  They kind of overlap with Society trends.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6D5D3-9D7D-41EC-AFF7-D3B7754A957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828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65253" y="4539993"/>
            <a:ext cx="6243259" cy="4493838"/>
          </a:xfrm>
        </p:spPr>
        <p:txBody>
          <a:bodyPr/>
          <a:lstStyle/>
          <a:p>
            <a:pPr lvl="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D1374-7A78-4BCC-811C-BD1E7D273FA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705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65253" y="4539993"/>
            <a:ext cx="6243259" cy="4493838"/>
          </a:xfrm>
        </p:spPr>
        <p:txBody>
          <a:bodyPr/>
          <a:lstStyle/>
          <a:p>
            <a:pPr lvl="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D1374-7A78-4BCC-811C-BD1E7D273FA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976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65253" y="4539993"/>
            <a:ext cx="6243259" cy="4493838"/>
          </a:xfrm>
        </p:spPr>
        <p:txBody>
          <a:bodyPr/>
          <a:lstStyle/>
          <a:p>
            <a:pPr lvl="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D1374-7A78-4BCC-811C-BD1E7D273FA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409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65253" y="4539993"/>
            <a:ext cx="6243259" cy="4493838"/>
          </a:xfrm>
        </p:spPr>
        <p:txBody>
          <a:bodyPr/>
          <a:lstStyle/>
          <a:p>
            <a:pPr lvl="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D1374-7A78-4BCC-811C-BD1E7D273FA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881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D1374-7A78-4BCC-811C-BD1E7D273FA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457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D1374-7A78-4BCC-811C-BD1E7D273FA6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520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6F31A-36AB-4734-9B5B-98C9BD19F68D}" type="datetimeFigureOut">
              <a:rPr lang="en-US" smtClean="0"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60AC-1183-4E6D-B395-A1EFC148D7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04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6F31A-36AB-4734-9B5B-98C9BD19F68D}" type="datetimeFigureOut">
              <a:rPr lang="en-US" smtClean="0"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60AC-1183-4E6D-B395-A1EFC148D7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768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6F31A-36AB-4734-9B5B-98C9BD19F68D}" type="datetimeFigureOut">
              <a:rPr lang="en-US" smtClean="0"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60AC-1183-4E6D-B395-A1EFC148D7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501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6F31A-36AB-4734-9B5B-98C9BD19F68D}" type="datetimeFigureOut">
              <a:rPr lang="en-US" smtClean="0"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60AC-1183-4E6D-B395-A1EFC148D7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747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6F31A-36AB-4734-9B5B-98C9BD19F68D}" type="datetimeFigureOut">
              <a:rPr lang="en-US" smtClean="0"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60AC-1183-4E6D-B395-A1EFC148D7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83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6F31A-36AB-4734-9B5B-98C9BD19F68D}" type="datetimeFigureOut">
              <a:rPr lang="en-US" smtClean="0"/>
              <a:t>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60AC-1183-4E6D-B395-A1EFC148D7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2937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6F31A-36AB-4734-9B5B-98C9BD19F68D}" type="datetimeFigureOut">
              <a:rPr lang="en-US" smtClean="0"/>
              <a:t>1/19/2018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60AC-1183-4E6D-B395-A1EFC148D7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471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6F31A-36AB-4734-9B5B-98C9BD19F68D}" type="datetimeFigureOut">
              <a:rPr lang="en-US" smtClean="0"/>
              <a:t>1/19/2018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60AC-1183-4E6D-B395-A1EFC148D7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425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6F31A-36AB-4734-9B5B-98C9BD19F68D}" type="datetimeFigureOut">
              <a:rPr lang="en-US" smtClean="0"/>
              <a:t>1/19/2018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60AC-1183-4E6D-B395-A1EFC148D7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312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6F31A-36AB-4734-9B5B-98C9BD19F68D}" type="datetimeFigureOut">
              <a:rPr lang="en-US" smtClean="0"/>
              <a:t>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60AC-1183-4E6D-B395-A1EFC148D7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1890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6F31A-36AB-4734-9B5B-98C9BD19F68D}" type="datetimeFigureOut">
              <a:rPr lang="en-US" smtClean="0"/>
              <a:t>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60AC-1183-4E6D-B395-A1EFC148D7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527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6F31A-36AB-4734-9B5B-98C9BD19F68D}" type="datetimeFigureOut">
              <a:rPr lang="en-US" smtClean="0"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860AC-1183-4E6D-B395-A1EFC148D7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89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oi.org/cjjt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nasig.org/site_page.cfm?pk_association_webpage_menu=310&amp;pk_association_webpage=1225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a.org/tools/sites/ala.org.tools/files/content/LibraryoftheFuture/TrendCards/FromFuturingtoInnovation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Al06ETXCAh1ftzQHIMsT4TxdLISgqNAl/view?usp=sharin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rln.acrl.org/index.php/crlnews/article/view/9137/10062" TargetMode="External"/><Relationship Id="rId2" Type="http://schemas.openxmlformats.org/officeDocument/2006/relationships/hyperlink" Target="http://www.ala.org/tools/sites/ala.org.tools/files/content/LibraryoftheFuture/TrendCards/ALACenterfortheFutureofLibraries_TrendCards1_Duplex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la.org/lita/ttt/2017midwinter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057" y="365125"/>
            <a:ext cx="11024558" cy="198671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Emerging Global Trends</a:t>
            </a:r>
            <a:br>
              <a:rPr lang="en-US" sz="4800" b="1" dirty="0" smtClean="0"/>
            </a:br>
            <a:r>
              <a:rPr lang="en-US" sz="4800" b="1" dirty="0" smtClean="0"/>
              <a:t>What is Relevant to Libraries and </a:t>
            </a:r>
            <a:r>
              <a:rPr lang="en-US" sz="4800" b="1" dirty="0"/>
              <a:t>W</a:t>
            </a:r>
            <a:r>
              <a:rPr lang="en-US" sz="4800" b="1" dirty="0" smtClean="0"/>
              <a:t>hy </a:t>
            </a:r>
            <a:r>
              <a:rPr lang="en-US" sz="4800" b="1" dirty="0"/>
              <a:t>S</a:t>
            </a:r>
            <a:r>
              <a:rPr lang="en-US" sz="4800" b="1" dirty="0" smtClean="0"/>
              <a:t>hould it Matter to You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878" y="2262909"/>
            <a:ext cx="11558762" cy="45297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Anjana H Bhatt</a:t>
            </a:r>
          </a:p>
          <a:p>
            <a:pPr marL="0" indent="0">
              <a:buNone/>
            </a:pPr>
            <a:r>
              <a:rPr lang="en-US" b="1" dirty="0" smtClean="0"/>
              <a:t>University Librarian</a:t>
            </a:r>
          </a:p>
          <a:p>
            <a:pPr marL="0" indent="0">
              <a:buNone/>
            </a:pPr>
            <a:r>
              <a:rPr lang="en-US" b="1" dirty="0" smtClean="0"/>
              <a:t>Florida Gulf Coast University, Fort Myers, Florida, USA</a:t>
            </a:r>
          </a:p>
          <a:p>
            <a:pPr marL="0" indent="0">
              <a:buNone/>
            </a:pPr>
            <a:r>
              <a:rPr lang="en-US" b="1" dirty="0" smtClean="0"/>
              <a:t>239-994-0547, abhatt@fgcu.edu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446" y="2475345"/>
            <a:ext cx="3909527" cy="328814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876974" y="3870036"/>
            <a:ext cx="4010226" cy="12469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>
                <a:hlinkClick r:id="rId4"/>
              </a:rPr>
              <a:t>http://doi.org/cjjt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3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66" y="319177"/>
            <a:ext cx="9836650" cy="1293962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Society Trends: Opportunities….2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518" y="1682151"/>
            <a:ext cx="11456894" cy="4931085"/>
          </a:xfrm>
        </p:spPr>
        <p:txBody>
          <a:bodyPr>
            <a:normAutofit/>
          </a:bodyPr>
          <a:lstStyle/>
          <a:p>
            <a:r>
              <a:rPr lang="en-US" sz="2600" b="1" dirty="0"/>
              <a:t>Collaborate with local organizations and provide access to </a:t>
            </a:r>
            <a:r>
              <a:rPr lang="en-US" sz="2600" b="1" dirty="0" smtClean="0"/>
              <a:t>library's </a:t>
            </a:r>
            <a:r>
              <a:rPr lang="en-US" sz="2600" b="1" dirty="0"/>
              <a:t>digital content for short reading experiences </a:t>
            </a:r>
          </a:p>
          <a:p>
            <a:r>
              <a:rPr lang="en-US" sz="2600" b="1" dirty="0" smtClean="0"/>
              <a:t>Provide opportunity for deeper research and personal growth</a:t>
            </a:r>
          </a:p>
          <a:p>
            <a:pPr lvl="1"/>
            <a:r>
              <a:rPr lang="en-US" sz="2600" b="1" dirty="0" smtClean="0"/>
              <a:t>LibGuides</a:t>
            </a:r>
          </a:p>
          <a:p>
            <a:pPr lvl="1"/>
            <a:r>
              <a:rPr lang="en-US" sz="2600" b="1" dirty="0" smtClean="0"/>
              <a:t>Bibliographic instruction (BI)</a:t>
            </a:r>
          </a:p>
          <a:p>
            <a:pPr lvl="1"/>
            <a:r>
              <a:rPr lang="en-US" sz="2600" b="1" dirty="0" smtClean="0"/>
              <a:t>Embedded Librarianship</a:t>
            </a:r>
          </a:p>
          <a:p>
            <a:pPr lvl="1"/>
            <a:r>
              <a:rPr lang="en-US" sz="2600" b="1" dirty="0" smtClean="0"/>
              <a:t>Canvas</a:t>
            </a:r>
            <a:r>
              <a:rPr lang="en-US" sz="2600" b="1" dirty="0"/>
              <a:t> </a:t>
            </a:r>
            <a:r>
              <a:rPr lang="en-US" sz="2600" b="1" dirty="0" smtClean="0"/>
              <a:t>&amp; Curriculum Builders</a:t>
            </a:r>
          </a:p>
          <a:p>
            <a:pPr lvl="1"/>
            <a:r>
              <a:rPr lang="en-US" sz="2600" b="1" dirty="0" smtClean="0"/>
              <a:t>Use of Haptics in BI activities enabling students to participate and teach students with visual or audio disabilities</a:t>
            </a:r>
          </a:p>
          <a:p>
            <a:pPr lvl="1"/>
            <a:r>
              <a:rPr lang="en-US" sz="2600" b="1" dirty="0" smtClean="0"/>
              <a:t>Instruction programs aligned with the contemporary skills</a:t>
            </a:r>
          </a:p>
          <a:p>
            <a:pPr lvl="1"/>
            <a:r>
              <a:rPr lang="en-US" sz="2600" b="1" dirty="0" smtClean="0"/>
              <a:t>Appropriate teaching strategies for youngsters, older groups and adults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27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288" y="150607"/>
            <a:ext cx="11749176" cy="1021977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Society Trends: Opportunities….3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34" y="1440611"/>
            <a:ext cx="11855130" cy="5236234"/>
          </a:xfrm>
        </p:spPr>
        <p:txBody>
          <a:bodyPr>
            <a:normAutofit/>
          </a:bodyPr>
          <a:lstStyle/>
          <a:p>
            <a:r>
              <a:rPr lang="en-US" sz="2600" b="1" dirty="0" smtClean="0"/>
              <a:t>Makerspaces: Provide open environment, space and tools</a:t>
            </a:r>
          </a:p>
          <a:p>
            <a:pPr lvl="1"/>
            <a:r>
              <a:rPr lang="en-US" sz="2600" b="1" dirty="0" smtClean="0"/>
              <a:t>Take </a:t>
            </a:r>
            <a:r>
              <a:rPr lang="en-US" sz="2600" b="1" dirty="0"/>
              <a:t>advantage of technology or improved communication and use it for a better cause</a:t>
            </a:r>
          </a:p>
          <a:p>
            <a:pPr lvl="1"/>
            <a:r>
              <a:rPr lang="en-US" sz="2600" b="1" dirty="0" smtClean="0"/>
              <a:t>Adopt new functions, provide spaces and opportunities for group interaction, resource sharing, creating and co-creating content for individual or community use  </a:t>
            </a:r>
          </a:p>
          <a:p>
            <a:pPr lvl="1"/>
            <a:r>
              <a:rPr lang="en-US" sz="2600" b="1" dirty="0" smtClean="0"/>
              <a:t>Provide access to wide variety of software tools for hands-on-learning activities</a:t>
            </a:r>
          </a:p>
          <a:p>
            <a:pPr lvl="1"/>
            <a:r>
              <a:rPr lang="en-US" sz="2600" b="1" dirty="0"/>
              <a:t>P</a:t>
            </a:r>
            <a:r>
              <a:rPr lang="en-US" sz="2600" b="1" dirty="0" smtClean="0"/>
              <a:t>rovide opportunities for collective learning in the science or medical or media  discipline</a:t>
            </a:r>
          </a:p>
          <a:p>
            <a:pPr lvl="1"/>
            <a:r>
              <a:rPr lang="en-US" sz="2600" b="1" dirty="0" smtClean="0"/>
              <a:t>Adopt strategies that establish your library as the center of community engagement that welcomes diversity and people from all walks of life and social status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8575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244093" y="1276709"/>
            <a:ext cx="2746881" cy="4702574"/>
          </a:xfrm>
          <a:prstGeom prst="ellipse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TECHNOLOGY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9376913" y="1037411"/>
            <a:ext cx="2751827" cy="410211"/>
          </a:xfrm>
          <a:prstGeom prst="roundRect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DISCOVERY SERVICES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9431899" y="4810257"/>
            <a:ext cx="2658578" cy="378983"/>
          </a:xfrm>
          <a:prstGeom prst="roundRect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SOCIAL MEDIA PRESENCE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9443082" y="5698091"/>
            <a:ext cx="2678124" cy="352134"/>
          </a:xfrm>
          <a:prstGeom prst="roundRect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EMBEDDED TEACHING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9404598" y="1496855"/>
            <a:ext cx="2716609" cy="402497"/>
          </a:xfrm>
          <a:prstGeom prst="roundRect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DIGITAL LIBRARIES &amp; IRs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9423537" y="1948585"/>
            <a:ext cx="2697669" cy="613134"/>
          </a:xfrm>
          <a:prstGeom prst="roundRect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TECHNOLOGY BASED REFERENCE. MOBILE REF.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9431899" y="3999240"/>
            <a:ext cx="2658578" cy="312549"/>
          </a:xfrm>
          <a:prstGeom prst="roundRect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ONLINE JOURNAL CLUBS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9376913" y="220128"/>
            <a:ext cx="2751827" cy="768050"/>
          </a:xfrm>
          <a:prstGeom prst="roundRect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RESPONSIVE WEB SITE DESIGN WITH HAPTICS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9431899" y="2621130"/>
            <a:ext cx="2689307" cy="446945"/>
          </a:xfrm>
          <a:prstGeom prst="roundRect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E-RESOURCES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7" name="Text Placeholder 4"/>
          <p:cNvSpPr txBox="1">
            <a:spLocks/>
          </p:cNvSpPr>
          <p:nvPr/>
        </p:nvSpPr>
        <p:spPr>
          <a:xfrm>
            <a:off x="5773443" y="1200434"/>
            <a:ext cx="3235239" cy="4778849"/>
          </a:xfrm>
          <a:prstGeom prst="ellipse">
            <a:avLst/>
          </a:prstGeom>
          <a:solidFill>
            <a:srgbClr val="00B0F0"/>
          </a:solidFill>
          <a:ln w="5715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/>
              <a:t>OPPORTUNITIES FOR RESHAPING YOUR LIBRARY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909232" y="3743451"/>
            <a:ext cx="668479" cy="62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36" idx="1"/>
          </p:cNvCxnSpPr>
          <p:nvPr/>
        </p:nvCxnSpPr>
        <p:spPr>
          <a:xfrm flipV="1">
            <a:off x="2901693" y="2548293"/>
            <a:ext cx="683558" cy="184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33" idx="1"/>
          </p:cNvCxnSpPr>
          <p:nvPr/>
        </p:nvCxnSpPr>
        <p:spPr>
          <a:xfrm>
            <a:off x="2901693" y="4457187"/>
            <a:ext cx="704190" cy="54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32" idx="1"/>
          </p:cNvCxnSpPr>
          <p:nvPr/>
        </p:nvCxnSpPr>
        <p:spPr>
          <a:xfrm flipV="1">
            <a:off x="2677357" y="1278070"/>
            <a:ext cx="907894" cy="870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583199" y="5274003"/>
            <a:ext cx="1023104" cy="6297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3585251" y="1007299"/>
            <a:ext cx="1792276" cy="541542"/>
          </a:xfrm>
          <a:prstGeom prst="round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CONNECTED TOYS</a:t>
            </a:r>
            <a:endParaRPr lang="en-US" b="1" dirty="0"/>
          </a:p>
        </p:txBody>
      </p:sp>
      <p:sp>
        <p:nvSpPr>
          <p:cNvPr id="33" name="Rounded Rectangle 32"/>
          <p:cNvSpPr/>
          <p:nvPr/>
        </p:nvSpPr>
        <p:spPr>
          <a:xfrm>
            <a:off x="3605883" y="4190540"/>
            <a:ext cx="1840654" cy="641823"/>
          </a:xfrm>
          <a:prstGeom prst="round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ROBOTICS &amp; CoBOTS</a:t>
            </a:r>
            <a:endParaRPr lang="en-US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3591629" y="4943331"/>
            <a:ext cx="1854908" cy="347276"/>
          </a:xfrm>
          <a:prstGeom prst="round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UNPLUGGED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591631" y="1634569"/>
            <a:ext cx="1785896" cy="529565"/>
          </a:xfrm>
          <a:prstGeom prst="roundRect">
            <a:avLst>
              <a:gd name="adj" fmla="val 12392"/>
            </a:avLst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DATA EVERYWHERE</a:t>
            </a:r>
            <a:endParaRPr lang="en-US" b="1" dirty="0"/>
          </a:p>
        </p:txBody>
      </p:sp>
      <p:sp>
        <p:nvSpPr>
          <p:cNvPr id="36" name="Rounded Rectangle 35"/>
          <p:cNvSpPr/>
          <p:nvPr/>
        </p:nvSpPr>
        <p:spPr>
          <a:xfrm>
            <a:off x="3585251" y="2266633"/>
            <a:ext cx="1817942" cy="563320"/>
          </a:xfrm>
          <a:prstGeom prst="round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DRONES (UAV’S)</a:t>
            </a:r>
            <a:endParaRPr lang="en-US" b="1" dirty="0"/>
          </a:p>
        </p:txBody>
      </p:sp>
      <p:sp>
        <p:nvSpPr>
          <p:cNvPr id="37" name="Rounded Rectangle 36"/>
          <p:cNvSpPr/>
          <p:nvPr/>
        </p:nvSpPr>
        <p:spPr>
          <a:xfrm>
            <a:off x="3591629" y="3541325"/>
            <a:ext cx="1758596" cy="546717"/>
          </a:xfrm>
          <a:prstGeom prst="round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INTERNET OF THINGS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3585251" y="378494"/>
            <a:ext cx="1742479" cy="494602"/>
          </a:xfrm>
          <a:prstGeom prst="round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BLOCK CHAIN</a:t>
            </a:r>
            <a:endParaRPr lang="en-US" b="1" dirty="0"/>
          </a:p>
        </p:txBody>
      </p:sp>
      <p:sp>
        <p:nvSpPr>
          <p:cNvPr id="39" name="Rounded Rectangle 38"/>
          <p:cNvSpPr/>
          <p:nvPr/>
        </p:nvSpPr>
        <p:spPr>
          <a:xfrm>
            <a:off x="3585252" y="2977087"/>
            <a:ext cx="1792274" cy="461740"/>
          </a:xfrm>
          <a:prstGeom prst="round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HAPTICS</a:t>
            </a:r>
            <a:endParaRPr lang="en-US" b="1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8352709" y="911897"/>
            <a:ext cx="1050083" cy="764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8748625" y="1672890"/>
            <a:ext cx="743392" cy="491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8969414" y="2809417"/>
            <a:ext cx="538064" cy="2177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82" idx="1"/>
          </p:cNvCxnSpPr>
          <p:nvPr/>
        </p:nvCxnSpPr>
        <p:spPr>
          <a:xfrm flipH="1">
            <a:off x="8987239" y="3748335"/>
            <a:ext cx="435147" cy="1020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9008682" y="4139668"/>
            <a:ext cx="423217" cy="17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6" idx="1"/>
          </p:cNvCxnSpPr>
          <p:nvPr/>
        </p:nvCxnSpPr>
        <p:spPr>
          <a:xfrm flipH="1" flipV="1">
            <a:off x="8748625" y="4964074"/>
            <a:ext cx="683274" cy="35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421303" y="176301"/>
            <a:ext cx="2363891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TRENDS</a:t>
            </a:r>
            <a:endParaRPr lang="en-US" sz="4800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5605183" y="234134"/>
            <a:ext cx="3573323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OPPORTUNITY</a:t>
            </a:r>
            <a:endParaRPr lang="en-US" sz="4400" b="1" dirty="0"/>
          </a:p>
        </p:txBody>
      </p:sp>
      <p:cxnSp>
        <p:nvCxnSpPr>
          <p:cNvPr id="86" name="Straight Arrow Connector 85"/>
          <p:cNvCxnSpPr/>
          <p:nvPr/>
        </p:nvCxnSpPr>
        <p:spPr>
          <a:xfrm flipV="1">
            <a:off x="2336234" y="638055"/>
            <a:ext cx="1262522" cy="1060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2311879" y="5664411"/>
            <a:ext cx="1294004" cy="945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flipH="1" flipV="1">
            <a:off x="8137850" y="5746265"/>
            <a:ext cx="1331111" cy="565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3598756" y="5431311"/>
            <a:ext cx="1854908" cy="649215"/>
          </a:xfrm>
          <a:prstGeom prst="round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VIRTUAL REALITY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605883" y="6145896"/>
            <a:ext cx="1854908" cy="615491"/>
          </a:xfrm>
          <a:prstGeom prst="round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VOICE CONTROL</a:t>
            </a:r>
          </a:p>
        </p:txBody>
      </p:sp>
      <p:cxnSp>
        <p:nvCxnSpPr>
          <p:cNvPr id="6" name="Straight Arrow Connector 5"/>
          <p:cNvCxnSpPr>
            <a:endCxn id="35" idx="1"/>
          </p:cNvCxnSpPr>
          <p:nvPr/>
        </p:nvCxnSpPr>
        <p:spPr>
          <a:xfrm flipV="1">
            <a:off x="2796683" y="1899352"/>
            <a:ext cx="794948" cy="514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39" idx="1"/>
          </p:cNvCxnSpPr>
          <p:nvPr/>
        </p:nvCxnSpPr>
        <p:spPr>
          <a:xfrm flipV="1">
            <a:off x="2976113" y="3207957"/>
            <a:ext cx="609139" cy="614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34" idx="1"/>
          </p:cNvCxnSpPr>
          <p:nvPr/>
        </p:nvCxnSpPr>
        <p:spPr>
          <a:xfrm>
            <a:off x="2703297" y="4964074"/>
            <a:ext cx="888332" cy="152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8580365" y="1225565"/>
            <a:ext cx="842021" cy="657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>
            <a:off x="8885585" y="2229787"/>
            <a:ext cx="606432" cy="3494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ounded Rectangle 81"/>
          <p:cNvSpPr/>
          <p:nvPr/>
        </p:nvSpPr>
        <p:spPr>
          <a:xfrm>
            <a:off x="9422386" y="3551142"/>
            <a:ext cx="2658578" cy="394385"/>
          </a:xfrm>
          <a:prstGeom prst="roundRect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TECHNOLOGY HUBS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9443082" y="4373539"/>
            <a:ext cx="2658578" cy="374968"/>
          </a:xfrm>
          <a:prstGeom prst="roundRect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LEND TECH GADGETS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9426964" y="3099507"/>
            <a:ext cx="2658578" cy="416666"/>
          </a:xfrm>
          <a:prstGeom prst="roundRect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FREE INTERNET &amp; Wi-Fi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02" name="Straight Arrow Connector 101"/>
          <p:cNvCxnSpPr>
            <a:stCxn id="93" idx="1"/>
          </p:cNvCxnSpPr>
          <p:nvPr/>
        </p:nvCxnSpPr>
        <p:spPr>
          <a:xfrm flipH="1">
            <a:off x="9030647" y="3307840"/>
            <a:ext cx="396317" cy="897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ounded Rectangle 104"/>
          <p:cNvSpPr/>
          <p:nvPr/>
        </p:nvSpPr>
        <p:spPr>
          <a:xfrm>
            <a:off x="9443082" y="5271332"/>
            <a:ext cx="2658578" cy="374968"/>
          </a:xfrm>
          <a:prstGeom prst="roundRect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LEARNING COMMONS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9443082" y="6126352"/>
            <a:ext cx="2658578" cy="352134"/>
          </a:xfrm>
          <a:prstGeom prst="roundRect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EMBRACE ROBOTICS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09" name="Straight Arrow Connector 108"/>
          <p:cNvCxnSpPr>
            <a:stCxn id="92" idx="1"/>
          </p:cNvCxnSpPr>
          <p:nvPr/>
        </p:nvCxnSpPr>
        <p:spPr>
          <a:xfrm flipH="1">
            <a:off x="8899953" y="4561023"/>
            <a:ext cx="543129" cy="160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H="1" flipV="1">
            <a:off x="8592622" y="5302092"/>
            <a:ext cx="869899" cy="156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flipH="1" flipV="1">
            <a:off x="8358996" y="5583634"/>
            <a:ext cx="1135060" cy="280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 Placeholder 4"/>
          <p:cNvSpPr txBox="1">
            <a:spLocks/>
          </p:cNvSpPr>
          <p:nvPr/>
        </p:nvSpPr>
        <p:spPr>
          <a:xfrm>
            <a:off x="5799322" y="1200434"/>
            <a:ext cx="3235239" cy="4778849"/>
          </a:xfrm>
          <a:prstGeom prst="ellipse">
            <a:avLst/>
          </a:prstGeom>
          <a:solidFill>
            <a:srgbClr val="00B0F0"/>
          </a:solidFill>
          <a:ln w="1905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OPPORTUNITIES FOR RESHAPING YOUR LIBRARY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3611130" y="1007299"/>
            <a:ext cx="1792276" cy="541542"/>
          </a:xfrm>
          <a:prstGeom prst="roundRect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CONNECTED TOYS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1" name="Rounded Rectangle 130"/>
          <p:cNvSpPr/>
          <p:nvPr/>
        </p:nvSpPr>
        <p:spPr>
          <a:xfrm>
            <a:off x="3631762" y="4190540"/>
            <a:ext cx="1840654" cy="641823"/>
          </a:xfrm>
          <a:prstGeom prst="roundRect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ROBOTICS &amp; CoBOTS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2" name="Rounded Rectangle 131"/>
          <p:cNvSpPr/>
          <p:nvPr/>
        </p:nvSpPr>
        <p:spPr>
          <a:xfrm>
            <a:off x="3617508" y="4943331"/>
            <a:ext cx="1854908" cy="347276"/>
          </a:xfrm>
          <a:prstGeom prst="roundRect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UNPLUGGED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3617510" y="1634569"/>
            <a:ext cx="1785896" cy="529565"/>
          </a:xfrm>
          <a:prstGeom prst="roundRect">
            <a:avLst>
              <a:gd name="adj" fmla="val 12392"/>
            </a:avLst>
          </a:prstGeom>
          <a:solidFill>
            <a:srgbClr val="00B0F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DATA EVERYWHERE *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4" name="Rounded Rectangle 133"/>
          <p:cNvSpPr/>
          <p:nvPr/>
        </p:nvSpPr>
        <p:spPr>
          <a:xfrm>
            <a:off x="3611130" y="2266633"/>
            <a:ext cx="1817942" cy="563320"/>
          </a:xfrm>
          <a:prstGeom prst="roundRect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DRONES (UAV’S)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5" name="Rounded Rectangle 134"/>
          <p:cNvSpPr/>
          <p:nvPr/>
        </p:nvSpPr>
        <p:spPr>
          <a:xfrm>
            <a:off x="3617508" y="3541325"/>
            <a:ext cx="1758596" cy="546717"/>
          </a:xfrm>
          <a:prstGeom prst="roundRect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INTERNET OF THINGS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3611130" y="378494"/>
            <a:ext cx="1742479" cy="494602"/>
          </a:xfrm>
          <a:prstGeom prst="roundRect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BLOCK CHAIN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7" name="Rounded Rectangle 136"/>
          <p:cNvSpPr/>
          <p:nvPr/>
        </p:nvSpPr>
        <p:spPr>
          <a:xfrm>
            <a:off x="3611131" y="2977087"/>
            <a:ext cx="1792274" cy="461740"/>
          </a:xfrm>
          <a:prstGeom prst="roundRect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HAPTICS *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8" name="Rounded Rectangle 137"/>
          <p:cNvSpPr/>
          <p:nvPr/>
        </p:nvSpPr>
        <p:spPr>
          <a:xfrm>
            <a:off x="3624635" y="5431311"/>
            <a:ext cx="1854908" cy="649215"/>
          </a:xfrm>
          <a:prstGeom prst="roundRect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VIRTUAL REALITY*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3631762" y="6145896"/>
            <a:ext cx="1854908" cy="615491"/>
          </a:xfrm>
          <a:prstGeom prst="roundRect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VOICE CONTROL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6350104" y="6228517"/>
            <a:ext cx="2828402" cy="570615"/>
          </a:xfrm>
          <a:prstGeom prst="roundRect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FOSTER TECHNOLOGY LOVING STUDENTS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44" name="Straight Arrow Connector 143"/>
          <p:cNvCxnSpPr/>
          <p:nvPr/>
        </p:nvCxnSpPr>
        <p:spPr>
          <a:xfrm flipV="1">
            <a:off x="7562295" y="5979283"/>
            <a:ext cx="0" cy="2988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806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451" y="112143"/>
            <a:ext cx="10863349" cy="87989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00B0F0"/>
                </a:solidFill>
              </a:rPr>
              <a:t>Technology Trends: Opportunities….1</a:t>
            </a:r>
            <a:endParaRPr lang="en-US" sz="48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451" y="1104181"/>
            <a:ext cx="10863349" cy="5429623"/>
          </a:xfrm>
        </p:spPr>
        <p:txBody>
          <a:bodyPr>
            <a:normAutofit lnSpcReduction="10000"/>
          </a:bodyPr>
          <a:lstStyle/>
          <a:p>
            <a:r>
              <a:rPr lang="en-US" sz="2600" b="1" dirty="0" smtClean="0"/>
              <a:t>Technology based Reference Service</a:t>
            </a:r>
          </a:p>
          <a:p>
            <a:pPr lvl="1"/>
            <a:r>
              <a:rPr lang="en-US" sz="2600" b="1" dirty="0" smtClean="0"/>
              <a:t>Ask a Reference service</a:t>
            </a:r>
          </a:p>
          <a:p>
            <a:pPr lvl="1"/>
            <a:r>
              <a:rPr lang="en-US" sz="2600" b="1" dirty="0" smtClean="0"/>
              <a:t>Online and text based reference services </a:t>
            </a:r>
          </a:p>
          <a:p>
            <a:pPr lvl="1"/>
            <a:r>
              <a:rPr lang="en-US" sz="2600" b="1" dirty="0" smtClean="0"/>
              <a:t>OmniReference, Questionpoint, Vienova and Library H31p</a:t>
            </a:r>
          </a:p>
          <a:p>
            <a:pPr lvl="1"/>
            <a:r>
              <a:rPr lang="en-US" sz="2600" b="1" dirty="0" smtClean="0"/>
              <a:t>Desktop sharing apps to provide reference service by co-browsing</a:t>
            </a:r>
          </a:p>
          <a:p>
            <a:r>
              <a:rPr lang="en-US" sz="2600" b="1" dirty="0" smtClean="0"/>
              <a:t>Gamification based platforms for library orientations and classroom teaching (Kahoot, Socrative, Quizlet and Quizalize)</a:t>
            </a:r>
          </a:p>
          <a:p>
            <a:r>
              <a:rPr lang="en-US" sz="2600" b="1" dirty="0" smtClean="0"/>
              <a:t>Learn more about Technology Trends identified by LITA in 2017</a:t>
            </a:r>
          </a:p>
          <a:p>
            <a:pPr lvl="1"/>
            <a:r>
              <a:rPr lang="en-US" sz="2600" b="1" dirty="0" smtClean="0"/>
              <a:t>Distance Charging</a:t>
            </a:r>
          </a:p>
          <a:p>
            <a:pPr lvl="1"/>
            <a:r>
              <a:rPr lang="en-US" sz="2600" b="1" dirty="0" smtClean="0"/>
              <a:t>Cloud Computing</a:t>
            </a:r>
          </a:p>
          <a:p>
            <a:pPr lvl="1"/>
            <a:r>
              <a:rPr lang="en-US" sz="2600" b="1" dirty="0" smtClean="0"/>
              <a:t>Open Source Publishing</a:t>
            </a:r>
          </a:p>
          <a:p>
            <a:pPr lvl="1"/>
            <a:r>
              <a:rPr lang="en-US" sz="2600" b="1" dirty="0" smtClean="0"/>
              <a:t>Open Source Licensing </a:t>
            </a:r>
          </a:p>
          <a:p>
            <a:pPr lvl="1"/>
            <a:r>
              <a:rPr lang="en-US" sz="2600" b="1" dirty="0" smtClean="0"/>
              <a:t>eBooks innovations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60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B0F0"/>
                </a:solidFill>
              </a:rPr>
              <a:t>Technology Trends: </a:t>
            </a:r>
            <a:r>
              <a:rPr lang="en-US" sz="4800" b="1" dirty="0" smtClean="0">
                <a:solidFill>
                  <a:srgbClr val="00B0F0"/>
                </a:solidFill>
              </a:rPr>
              <a:t>Opportunities….2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011" y="1825625"/>
            <a:ext cx="10954789" cy="4351338"/>
          </a:xfrm>
        </p:spPr>
        <p:txBody>
          <a:bodyPr>
            <a:normAutofit/>
          </a:bodyPr>
          <a:lstStyle/>
          <a:p>
            <a:r>
              <a:rPr lang="en-US" sz="2600" b="1" dirty="0" smtClean="0"/>
              <a:t>Library outreach via Facebook, Instagram and Pinterest</a:t>
            </a:r>
            <a:endParaRPr lang="en-US" sz="2600" b="1" dirty="0"/>
          </a:p>
          <a:p>
            <a:r>
              <a:rPr lang="en-US" sz="2600" b="1" dirty="0" smtClean="0"/>
              <a:t>Haptics technologies </a:t>
            </a:r>
            <a:r>
              <a:rPr lang="en-US" sz="2600" b="1" dirty="0"/>
              <a:t>for gathering feedback </a:t>
            </a:r>
            <a:r>
              <a:rPr lang="en-US" sz="2600" b="1" dirty="0" smtClean="0"/>
              <a:t>and providing BI for differently abled students</a:t>
            </a:r>
            <a:endParaRPr lang="en-US" sz="2600" b="1" dirty="0"/>
          </a:p>
          <a:p>
            <a:r>
              <a:rPr lang="en-US" sz="2600" b="1" dirty="0"/>
              <a:t>Educate users with new technologies, skills and hands on knowledge </a:t>
            </a:r>
            <a:r>
              <a:rPr lang="en-US" sz="2600" b="1" dirty="0" smtClean="0"/>
              <a:t>required for </a:t>
            </a:r>
            <a:r>
              <a:rPr lang="en-US" sz="2600" b="1" dirty="0"/>
              <a:t>managing several devices</a:t>
            </a:r>
          </a:p>
          <a:p>
            <a:r>
              <a:rPr lang="en-US" sz="2600" b="1" dirty="0"/>
              <a:t>Use of robots </a:t>
            </a:r>
            <a:r>
              <a:rPr lang="en-US" sz="2600" b="1" dirty="0" smtClean="0"/>
              <a:t>to </a:t>
            </a:r>
            <a:r>
              <a:rPr lang="en-US" sz="2600" b="1" dirty="0"/>
              <a:t>improve human experience in the </a:t>
            </a:r>
            <a:r>
              <a:rPr lang="en-US" sz="2600" b="1" dirty="0" smtClean="0"/>
              <a:t>workplace</a:t>
            </a:r>
          </a:p>
          <a:p>
            <a:r>
              <a:rPr lang="en-US" sz="2600" b="1" dirty="0" smtClean="0"/>
              <a:t>Provide opportunities for learning alternative or improved skills for employees replaced by automation/robotics or CoBots</a:t>
            </a:r>
          </a:p>
          <a:p>
            <a:r>
              <a:rPr lang="en-US" sz="2600" b="1" dirty="0" smtClean="0"/>
              <a:t>Collaborate with big companies for trial of new technologies 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60656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244093" y="1276709"/>
            <a:ext cx="2438721" cy="4702574"/>
          </a:xfrm>
          <a:prstGeom prst="ellipse">
            <a:avLst/>
          </a:prstGeom>
          <a:solidFill>
            <a:srgbClr val="00206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EDUCATION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9848019" y="2019958"/>
            <a:ext cx="1874119" cy="642871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HANDS ON LEARNING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9881486" y="2811892"/>
            <a:ext cx="1840652" cy="560638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DISTANCE LEARNING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9867232" y="3505364"/>
            <a:ext cx="1839540" cy="909373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DESKTOP SHARING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TECHNOLOGY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9867231" y="5564042"/>
            <a:ext cx="1854907" cy="1052413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TECHNOLOGY BASED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TUTORIALS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9881486" y="1032405"/>
            <a:ext cx="1840654" cy="922802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COLLABORATIVELIBRARY INSTRUCTION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9848020" y="4547571"/>
            <a:ext cx="1874118" cy="764603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USE HAPTICS IN TEACHING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7" name="Text Placeholder 4"/>
          <p:cNvSpPr txBox="1">
            <a:spLocks/>
          </p:cNvSpPr>
          <p:nvPr/>
        </p:nvSpPr>
        <p:spPr>
          <a:xfrm>
            <a:off x="5773443" y="1200434"/>
            <a:ext cx="3235239" cy="4778849"/>
          </a:xfrm>
          <a:prstGeom prst="ellipse">
            <a:avLst/>
          </a:prstGeom>
          <a:solidFill>
            <a:srgbClr val="002060"/>
          </a:solidFill>
          <a:ln w="5715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OPPORTUNITIES FOR RESHAPING YOUR LIBRARY</a:t>
            </a:r>
          </a:p>
        </p:txBody>
      </p:sp>
      <p:cxnSp>
        <p:nvCxnSpPr>
          <p:cNvPr id="26" name="Straight Arrow Connector 25"/>
          <p:cNvCxnSpPr>
            <a:stCxn id="5" idx="6"/>
          </p:cNvCxnSpPr>
          <p:nvPr/>
        </p:nvCxnSpPr>
        <p:spPr>
          <a:xfrm flipV="1">
            <a:off x="2682814" y="3465838"/>
            <a:ext cx="737777" cy="162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600635" y="2301038"/>
            <a:ext cx="819956" cy="510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46" idx="1"/>
          </p:cNvCxnSpPr>
          <p:nvPr/>
        </p:nvCxnSpPr>
        <p:spPr>
          <a:xfrm>
            <a:off x="2600635" y="4565675"/>
            <a:ext cx="819956" cy="554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71" idx="1"/>
          </p:cNvCxnSpPr>
          <p:nvPr/>
        </p:nvCxnSpPr>
        <p:spPr>
          <a:xfrm flipH="1">
            <a:off x="8585860" y="1493806"/>
            <a:ext cx="1295626" cy="5215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65" idx="1"/>
          </p:cNvCxnSpPr>
          <p:nvPr/>
        </p:nvCxnSpPr>
        <p:spPr>
          <a:xfrm flipH="1">
            <a:off x="8913372" y="2341394"/>
            <a:ext cx="934647" cy="4421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8" idx="1"/>
          </p:cNvCxnSpPr>
          <p:nvPr/>
        </p:nvCxnSpPr>
        <p:spPr>
          <a:xfrm flipH="1">
            <a:off x="8968706" y="3092211"/>
            <a:ext cx="912780" cy="396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8968706" y="3996812"/>
            <a:ext cx="912780" cy="7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8854166" y="4715428"/>
            <a:ext cx="993853" cy="1896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70" idx="1"/>
          </p:cNvCxnSpPr>
          <p:nvPr/>
        </p:nvCxnSpPr>
        <p:spPr>
          <a:xfrm flipH="1" flipV="1">
            <a:off x="8610330" y="5156973"/>
            <a:ext cx="1256901" cy="933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642180" y="239942"/>
            <a:ext cx="2363891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TRENDS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191123" y="208256"/>
            <a:ext cx="3978756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OPPORTUNITY</a:t>
            </a:r>
            <a:endParaRPr lang="en-US" sz="4800" b="1" dirty="0">
              <a:solidFill>
                <a:schemeClr val="bg1"/>
              </a:solidFill>
            </a:endParaRPr>
          </a:p>
        </p:txBody>
      </p:sp>
      <p:cxnSp>
        <p:nvCxnSpPr>
          <p:cNvPr id="84" name="Straight Arrow Connector 83"/>
          <p:cNvCxnSpPr>
            <a:stCxn id="38" idx="1"/>
            <a:endCxn id="38" idx="1"/>
          </p:cNvCxnSpPr>
          <p:nvPr/>
        </p:nvCxnSpPr>
        <p:spPr>
          <a:xfrm>
            <a:off x="2976720" y="699718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3420591" y="1844619"/>
            <a:ext cx="1817942" cy="846745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CONNECTED LEARNING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420591" y="4267307"/>
            <a:ext cx="1770532" cy="707628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GAMIFICATION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3439973" y="3022710"/>
            <a:ext cx="1792274" cy="739534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FLIPPED LEARNING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7083634" y="6090248"/>
            <a:ext cx="2189762" cy="707628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TUTORING HUBS</a:t>
            </a:r>
          </a:p>
        </p:txBody>
      </p:sp>
      <p:cxnSp>
        <p:nvCxnSpPr>
          <p:cNvPr id="59" name="Straight Arrow Connector 58"/>
          <p:cNvCxnSpPr>
            <a:stCxn id="81" idx="0"/>
          </p:cNvCxnSpPr>
          <p:nvPr/>
        </p:nvCxnSpPr>
        <p:spPr>
          <a:xfrm flipH="1" flipV="1">
            <a:off x="8012324" y="5779698"/>
            <a:ext cx="166191" cy="310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ounded Rectangle 84"/>
          <p:cNvSpPr/>
          <p:nvPr/>
        </p:nvSpPr>
        <p:spPr>
          <a:xfrm>
            <a:off x="9867230" y="201664"/>
            <a:ext cx="1839541" cy="707628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INSTRUCTION LABS</a:t>
            </a:r>
          </a:p>
        </p:txBody>
      </p:sp>
      <p:cxnSp>
        <p:nvCxnSpPr>
          <p:cNvPr id="62" name="Straight Arrow Connector 61"/>
          <p:cNvCxnSpPr>
            <a:stCxn id="85" idx="1"/>
          </p:cNvCxnSpPr>
          <p:nvPr/>
        </p:nvCxnSpPr>
        <p:spPr>
          <a:xfrm flipH="1">
            <a:off x="8367623" y="555478"/>
            <a:ext cx="1499607" cy="1126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86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Box 78"/>
          <p:cNvSpPr txBox="1"/>
          <p:nvPr/>
        </p:nvSpPr>
        <p:spPr>
          <a:xfrm>
            <a:off x="484738" y="239942"/>
            <a:ext cx="1031553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TRENDS</a:t>
            </a:r>
            <a:endParaRPr lang="en-US" sz="4800" b="1" dirty="0"/>
          </a:p>
        </p:txBody>
      </p:sp>
      <p:cxnSp>
        <p:nvCxnSpPr>
          <p:cNvPr id="84" name="Straight Arrow Connector 83"/>
          <p:cNvCxnSpPr>
            <a:stCxn id="38" idx="1"/>
            <a:endCxn id="38" idx="1"/>
          </p:cNvCxnSpPr>
          <p:nvPr/>
        </p:nvCxnSpPr>
        <p:spPr>
          <a:xfrm>
            <a:off x="2976720" y="699718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4"/>
          <p:cNvSpPr txBox="1">
            <a:spLocks/>
          </p:cNvSpPr>
          <p:nvPr/>
        </p:nvSpPr>
        <p:spPr>
          <a:xfrm>
            <a:off x="0" y="1070939"/>
            <a:ext cx="3053739" cy="1466228"/>
          </a:xfrm>
          <a:prstGeom prst="ellipse">
            <a:avLst/>
          </a:prstGeom>
          <a:solidFill>
            <a:srgbClr val="99CC00"/>
          </a:solidFill>
          <a:ln w="5715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ENVIORNMENT</a:t>
            </a:r>
          </a:p>
        </p:txBody>
      </p:sp>
      <p:sp>
        <p:nvSpPr>
          <p:cNvPr id="31" name="Text Placeholder 4"/>
          <p:cNvSpPr txBox="1">
            <a:spLocks/>
          </p:cNvSpPr>
          <p:nvPr/>
        </p:nvSpPr>
        <p:spPr>
          <a:xfrm>
            <a:off x="3148642" y="1070939"/>
            <a:ext cx="2777706" cy="1466228"/>
          </a:xfrm>
          <a:prstGeom prst="ellipse">
            <a:avLst/>
          </a:prstGeom>
          <a:solidFill>
            <a:srgbClr val="FF6600"/>
          </a:solidFill>
          <a:ln w="5715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POLITICS &amp; GOVRNMENT</a:t>
            </a:r>
          </a:p>
        </p:txBody>
      </p:sp>
      <p:sp>
        <p:nvSpPr>
          <p:cNvPr id="32" name="Text Placeholder 4"/>
          <p:cNvSpPr txBox="1">
            <a:spLocks/>
          </p:cNvSpPr>
          <p:nvPr/>
        </p:nvSpPr>
        <p:spPr>
          <a:xfrm>
            <a:off x="8893831" y="1070939"/>
            <a:ext cx="3269411" cy="1382839"/>
          </a:xfrm>
          <a:prstGeom prst="ellipse">
            <a:avLst/>
          </a:prstGeom>
          <a:solidFill>
            <a:srgbClr val="FF9933"/>
          </a:solidFill>
          <a:ln w="5715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DEMOGRAPHICS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22759" y="2713011"/>
            <a:ext cx="1817942" cy="846745"/>
          </a:xfrm>
          <a:prstGeom prst="roundRect">
            <a:avLst/>
          </a:prstGeom>
          <a:solidFill>
            <a:srgbClr val="99CC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RESILIENCE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597215" y="2713010"/>
            <a:ext cx="1880559" cy="846745"/>
          </a:xfrm>
          <a:prstGeom prst="roundRect">
            <a:avLst/>
          </a:prstGeom>
          <a:solidFill>
            <a:srgbClr val="FF66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UNDER DEVELOPMENT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629633" y="2679590"/>
            <a:ext cx="1817942" cy="874396"/>
          </a:xfrm>
          <a:prstGeom prst="roundRect">
            <a:avLst/>
          </a:prstGeom>
          <a:solidFill>
            <a:srgbClr val="FF993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AGING ADVANCES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649429" y="3792322"/>
            <a:ext cx="1817942" cy="506743"/>
          </a:xfrm>
          <a:prstGeom prst="roundRect">
            <a:avLst/>
          </a:prstGeom>
          <a:solidFill>
            <a:srgbClr val="FF993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DIGITAL NATIVS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>
            <a:stCxn id="30" idx="4"/>
            <a:endCxn id="33" idx="0"/>
          </p:cNvCxnSpPr>
          <p:nvPr/>
        </p:nvCxnSpPr>
        <p:spPr>
          <a:xfrm>
            <a:off x="1526870" y="2537167"/>
            <a:ext cx="4860" cy="1758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31" idx="4"/>
            <a:endCxn id="34" idx="0"/>
          </p:cNvCxnSpPr>
          <p:nvPr/>
        </p:nvCxnSpPr>
        <p:spPr>
          <a:xfrm>
            <a:off x="4537495" y="2537167"/>
            <a:ext cx="0" cy="175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496329" y="2453778"/>
            <a:ext cx="7746" cy="225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504075" y="3510318"/>
            <a:ext cx="7720" cy="2818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577281" y="4548815"/>
            <a:ext cx="30844" cy="381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2" idx="4"/>
            <a:endCxn id="35" idx="0"/>
          </p:cNvCxnSpPr>
          <p:nvPr/>
        </p:nvCxnSpPr>
        <p:spPr>
          <a:xfrm>
            <a:off x="10528537" y="2453778"/>
            <a:ext cx="10067" cy="225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5" idx="2"/>
            <a:endCxn id="37" idx="0"/>
          </p:cNvCxnSpPr>
          <p:nvPr/>
        </p:nvCxnSpPr>
        <p:spPr>
          <a:xfrm>
            <a:off x="10538604" y="3553986"/>
            <a:ext cx="19796" cy="238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10551293" y="4354861"/>
            <a:ext cx="14214" cy="25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94" idx="2"/>
            <a:endCxn id="93" idx="0"/>
          </p:cNvCxnSpPr>
          <p:nvPr/>
        </p:nvCxnSpPr>
        <p:spPr>
          <a:xfrm flipH="1">
            <a:off x="10590360" y="5249174"/>
            <a:ext cx="7354" cy="1622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69011" y="3640348"/>
            <a:ext cx="6623670" cy="3217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POSSIBLE OPPORTUNITES FOR LIBRARIES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RECOVERY PLAN FROM DISASTERS: ACT OF GOD OR MAN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DATA WAREHOUSE &amp; DATA MANAGEMENT SKILLS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COLLABORATE, SPACE SHARING, SHARED PROJECTS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EDUCATION FOR TECHNOLOGY DISPLACED, HANDS-ON EDU.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DISTANCE LEARNING, PREPARE FOR FAST &amp; CASUAL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CREATIVE MAKERSPACES FOR ALL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ORIENT TOWARDS DIGITAL NATIVES &amp; DIGITAL IMMIGRANTS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NEW APPROACHES TO MEET URBANIZATION</a:t>
            </a:r>
          </a:p>
        </p:txBody>
      </p:sp>
      <p:sp>
        <p:nvSpPr>
          <p:cNvPr id="89" name="Text Placeholder 4"/>
          <p:cNvSpPr txBox="1">
            <a:spLocks/>
          </p:cNvSpPr>
          <p:nvPr/>
        </p:nvSpPr>
        <p:spPr>
          <a:xfrm>
            <a:off x="6248580" y="1065397"/>
            <a:ext cx="2587923" cy="1382839"/>
          </a:xfrm>
          <a:prstGeom prst="ellipse">
            <a:avLst/>
          </a:prstGeom>
          <a:solidFill>
            <a:srgbClr val="7030A0"/>
          </a:solidFill>
          <a:ln w="5715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Economics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6819380" y="2690927"/>
            <a:ext cx="1817942" cy="87439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BASIC INCOME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6825672" y="4958580"/>
            <a:ext cx="1780197" cy="836762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SHARED ECONOMY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6811152" y="3841493"/>
            <a:ext cx="1817942" cy="707322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INCOME INEQUALITIES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9681389" y="5411466"/>
            <a:ext cx="1817942" cy="491698"/>
          </a:xfrm>
          <a:prstGeom prst="roundRect">
            <a:avLst/>
          </a:prstGeom>
          <a:solidFill>
            <a:srgbClr val="FF993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URBANIZATION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9681389" y="4613445"/>
            <a:ext cx="1832650" cy="635729"/>
          </a:xfrm>
          <a:prstGeom prst="roundRect">
            <a:avLst/>
          </a:prstGeom>
          <a:solidFill>
            <a:srgbClr val="FF993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EMERGING ADULTHOOD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38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036" y="184727"/>
            <a:ext cx="10486236" cy="77280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Final Ideas….1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527" y="957532"/>
            <a:ext cx="10955547" cy="5611109"/>
          </a:xfrm>
        </p:spPr>
        <p:txBody>
          <a:bodyPr>
            <a:normAutofit fontScale="92500"/>
          </a:bodyPr>
          <a:lstStyle/>
          <a:p>
            <a:r>
              <a:rPr lang="en-US" sz="2600" b="1" dirty="0" smtClean="0">
                <a:solidFill>
                  <a:srgbClr val="FF0000"/>
                </a:solidFill>
              </a:rPr>
              <a:t>AWARENESS HELPS</a:t>
            </a:r>
            <a:r>
              <a:rPr lang="en-US" sz="2600" b="1" dirty="0" smtClean="0"/>
              <a:t>: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smtClean="0"/>
              <a:t>Turn outward, be aware and stay updated</a:t>
            </a:r>
          </a:p>
          <a:p>
            <a:r>
              <a:rPr lang="en-US" sz="2600" b="1" dirty="0" smtClean="0">
                <a:solidFill>
                  <a:srgbClr val="FF0000"/>
                </a:solidFill>
              </a:rPr>
              <a:t>PLAN</a:t>
            </a:r>
            <a:r>
              <a:rPr lang="en-US" sz="2600" b="1" dirty="0" smtClean="0"/>
              <a:t>: Engage in long-term outcome based strategic planning and be a </a:t>
            </a:r>
            <a:br>
              <a:rPr lang="en-US" sz="2600" b="1" dirty="0" smtClean="0"/>
            </a:br>
            <a:r>
              <a:rPr lang="en-US" sz="2600" b="1" dirty="0" smtClean="0"/>
              <a:t>collaborative social organization</a:t>
            </a:r>
          </a:p>
          <a:p>
            <a:r>
              <a:rPr lang="en-US" sz="2600" b="1" dirty="0" smtClean="0">
                <a:solidFill>
                  <a:srgbClr val="FF0000"/>
                </a:solidFill>
              </a:rPr>
              <a:t>MOVE WITH TIME</a:t>
            </a:r>
            <a:r>
              <a:rPr lang="en-US" sz="2600" b="1" dirty="0" smtClean="0"/>
              <a:t>: Prepare to serve Digital Natives and help Digital Immigrants</a:t>
            </a:r>
          </a:p>
          <a:p>
            <a:r>
              <a:rPr lang="en-US" sz="2600" b="1" dirty="0">
                <a:solidFill>
                  <a:srgbClr val="FF0000"/>
                </a:solidFill>
              </a:rPr>
              <a:t>EVOLVE</a:t>
            </a:r>
            <a:r>
              <a:rPr lang="en-US" sz="2600" b="1" dirty="0"/>
              <a:t>: Prepare for a purposeful evolution of the library from a stereotype to a happening place and create social </a:t>
            </a:r>
            <a:r>
              <a:rPr lang="en-US" sz="2600" b="1" dirty="0" smtClean="0"/>
              <a:t>spaces</a:t>
            </a:r>
          </a:p>
          <a:p>
            <a:r>
              <a:rPr lang="en-US" sz="2600" b="1" dirty="0" smtClean="0">
                <a:solidFill>
                  <a:srgbClr val="FF0000"/>
                </a:solidFill>
              </a:rPr>
              <a:t>DEVELOP</a:t>
            </a:r>
            <a:r>
              <a:rPr lang="en-US" sz="2600" b="1" dirty="0" smtClean="0"/>
              <a:t>: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smtClean="0"/>
              <a:t>Skills to understand, analyze and use vast amount of data</a:t>
            </a:r>
          </a:p>
          <a:p>
            <a:r>
              <a:rPr lang="en-US" sz="2600" b="1" dirty="0" smtClean="0">
                <a:solidFill>
                  <a:srgbClr val="FF0000"/>
                </a:solidFill>
              </a:rPr>
              <a:t>EDUCATE</a:t>
            </a:r>
            <a:r>
              <a:rPr lang="en-US" sz="2600" b="1" dirty="0" smtClean="0"/>
              <a:t>: Required skills </a:t>
            </a:r>
            <a:r>
              <a:rPr lang="en-US" sz="2600" b="1" dirty="0"/>
              <a:t>and </a:t>
            </a:r>
            <a:r>
              <a:rPr lang="en-US" sz="2600" b="1" dirty="0" smtClean="0"/>
              <a:t>core </a:t>
            </a:r>
            <a:r>
              <a:rPr lang="en-US" sz="2600" b="1" dirty="0"/>
              <a:t>c</a:t>
            </a:r>
            <a:r>
              <a:rPr lang="en-US" sz="2600" b="1" dirty="0" smtClean="0"/>
              <a:t>ompetencies </a:t>
            </a:r>
            <a:endParaRPr lang="en-US" sz="2600" b="1" dirty="0"/>
          </a:p>
          <a:p>
            <a:pPr lvl="1"/>
            <a:r>
              <a:rPr lang="en-US" sz="2600" b="1" dirty="0" smtClean="0"/>
              <a:t>NASIG core competencies: </a:t>
            </a:r>
            <a:r>
              <a:rPr lang="en-US" sz="2600" b="1" dirty="0" smtClean="0">
                <a:hlinkClick r:id="rId2"/>
              </a:rPr>
              <a:t>http://www.nasig.org/site_page.cfm?pk_association_webpage_menu=310&amp;pk_association_webpage=1225</a:t>
            </a:r>
            <a:endParaRPr lang="en-US" sz="2600" b="1" dirty="0" smtClean="0"/>
          </a:p>
          <a:p>
            <a:pPr lvl="2"/>
            <a:r>
              <a:rPr lang="en-US" sz="2600" b="1" dirty="0" smtClean="0"/>
              <a:t>E-resources librarians</a:t>
            </a:r>
          </a:p>
          <a:p>
            <a:pPr lvl="2"/>
            <a:r>
              <a:rPr lang="en-US" sz="2600" b="1" dirty="0" smtClean="0"/>
              <a:t>Print Serials Management</a:t>
            </a:r>
          </a:p>
          <a:p>
            <a:pPr lvl="2"/>
            <a:r>
              <a:rPr lang="en-US" sz="2600" b="1" dirty="0" smtClean="0"/>
              <a:t>Scholarly Communication Librarians</a:t>
            </a:r>
          </a:p>
          <a:p>
            <a:endParaRPr lang="en-US" sz="2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234" y="184727"/>
            <a:ext cx="2264944" cy="181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5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8270"/>
            <a:ext cx="10515600" cy="1749366"/>
          </a:xfrm>
        </p:spPr>
        <p:txBody>
          <a:bodyPr>
            <a:normAutofit/>
          </a:bodyPr>
          <a:lstStyle/>
          <a:p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145" y="1690255"/>
            <a:ext cx="11471564" cy="4951614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dirty="0" smtClean="0">
                <a:solidFill>
                  <a:srgbClr val="FF0000"/>
                </a:solidFill>
              </a:rPr>
              <a:t>EXERCISE</a:t>
            </a:r>
            <a:r>
              <a:rPr lang="en-US" sz="2600" b="1" dirty="0" smtClean="0"/>
              <a:t>:</a:t>
            </a:r>
          </a:p>
          <a:p>
            <a:pPr lvl="1"/>
            <a:r>
              <a:rPr lang="en-US" sz="2600" b="1" dirty="0" smtClean="0"/>
              <a:t>Conduct a Trends Exercise for your library: </a:t>
            </a:r>
            <a:r>
              <a:rPr lang="en-US" sz="2600" b="1" dirty="0">
                <a:hlinkClick r:id="rId2"/>
              </a:rPr>
              <a:t>http://www.ala.org/tools/sites/ala.org.tools/files/content/LibraryoftheFuture/TrendCards/FromFuturingtoInnovation.pdf </a:t>
            </a:r>
            <a:r>
              <a:rPr lang="en-US" sz="2600" b="1" dirty="0" smtClean="0"/>
              <a:t/>
            </a:r>
            <a:br>
              <a:rPr lang="en-US" sz="2600" b="1" dirty="0" smtClean="0"/>
            </a:br>
            <a:endParaRPr lang="en-US" sz="2600" b="1" dirty="0" smtClean="0"/>
          </a:p>
          <a:p>
            <a:pPr lvl="1"/>
            <a:r>
              <a:rPr lang="en-US" sz="2600" b="1" dirty="0" smtClean="0"/>
              <a:t>Focus on 1-3 Trends that are important for your library/community/patrons</a:t>
            </a:r>
          </a:p>
          <a:p>
            <a:pPr lvl="1"/>
            <a:r>
              <a:rPr lang="en-US" sz="2600" b="1" dirty="0" smtClean="0"/>
              <a:t>Conduct a SWOT analysis and write down your results</a:t>
            </a:r>
          </a:p>
          <a:p>
            <a:pPr lvl="1"/>
            <a:r>
              <a:rPr lang="en-US" sz="2600" b="1" dirty="0" smtClean="0"/>
              <a:t>Pick one or two services that might be improved upon or positively affected by these trends</a:t>
            </a:r>
          </a:p>
          <a:p>
            <a:pPr lvl="1"/>
            <a:r>
              <a:rPr lang="en-US" sz="2600" b="1" dirty="0" smtClean="0"/>
              <a:t>Draft out a creative solution that includes selected trends and services</a:t>
            </a:r>
          </a:p>
          <a:p>
            <a:pPr lvl="1"/>
            <a:r>
              <a:rPr lang="en-US" sz="2600" b="1" dirty="0" smtClean="0"/>
              <a:t>Finally, propose a specific service or program or partnership that is the outcome of your exercise and act upon it</a:t>
            </a:r>
          </a:p>
          <a:p>
            <a:pPr lvl="1"/>
            <a:r>
              <a:rPr lang="en-US" sz="2600" b="1" dirty="0" smtClean="0"/>
              <a:t>Evaluate and improvise, if necessary</a:t>
            </a:r>
          </a:p>
          <a:p>
            <a:pPr lvl="1"/>
            <a:r>
              <a:rPr lang="en-US" sz="2600" b="1" dirty="0" smtClean="0"/>
              <a:t>Move forward with next opportunity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2385" y="215661"/>
            <a:ext cx="10971415" cy="785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/>
              <a:t>Final Ideas....2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69776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91" y="138546"/>
            <a:ext cx="11276214" cy="905164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Noteworthy Examples….1: FGCU Library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690688"/>
            <a:ext cx="11785600" cy="4931785"/>
          </a:xfrm>
        </p:spPr>
        <p:txBody>
          <a:bodyPr/>
          <a:lstStyle/>
          <a:p>
            <a:r>
              <a:rPr lang="en-US" sz="2600" b="1" dirty="0" smtClean="0"/>
              <a:t>FGCU LibraryNext, Collection Analysis Project, Furniture Design &amp; Results</a:t>
            </a:r>
            <a:br>
              <a:rPr lang="en-US" sz="2600" b="1" dirty="0" smtClean="0"/>
            </a:br>
            <a:endParaRPr lang="en-US" sz="2600" b="1" dirty="0" smtClean="0"/>
          </a:p>
          <a:p>
            <a:pPr lvl="1"/>
            <a:r>
              <a:rPr lang="en-US" sz="2600" b="1" dirty="0" smtClean="0"/>
              <a:t>297square feet of floor space from multimedia area</a:t>
            </a:r>
          </a:p>
          <a:p>
            <a:pPr lvl="1"/>
            <a:r>
              <a:rPr lang="en-US" sz="2600" b="1" dirty="0" smtClean="0"/>
              <a:t>3435 square feet of floor space from periodicals area</a:t>
            </a:r>
          </a:p>
          <a:p>
            <a:pPr lvl="1"/>
            <a:r>
              <a:rPr lang="en-US" sz="2600" b="1" dirty="0" smtClean="0"/>
              <a:t>Library Learning Common: 298 Seats, 22 computers, print stations &amp; new furniture</a:t>
            </a:r>
          </a:p>
          <a:p>
            <a:pPr lvl="1"/>
            <a:r>
              <a:rPr lang="en-US" sz="2600" b="1" dirty="0" smtClean="0"/>
              <a:t>FGCU library Makerspace for Media Room</a:t>
            </a:r>
          </a:p>
          <a:p>
            <a:pPr lvl="1"/>
            <a:r>
              <a:rPr lang="en-US" sz="2600" b="1" dirty="0" smtClean="0"/>
              <a:t>Collaboration with Eagle Media and Student Union </a:t>
            </a:r>
          </a:p>
          <a:p>
            <a:pPr lvl="1"/>
            <a:r>
              <a:rPr lang="en-US" sz="2600" b="1" dirty="0" smtClean="0"/>
              <a:t>Study Rooms: 30 rooms: 44,432 times reserved</a:t>
            </a:r>
          </a:p>
          <a:p>
            <a:pPr lvl="1"/>
            <a:r>
              <a:rPr lang="en-US" sz="2600" b="1" dirty="0" smtClean="0"/>
              <a:t>Teaching Hub </a:t>
            </a:r>
            <a:r>
              <a:rPr lang="en-US" sz="2600" b="1" dirty="0"/>
              <a:t>p</a:t>
            </a:r>
            <a:r>
              <a:rPr lang="en-US" sz="2600" b="1" dirty="0" smtClean="0"/>
              <a:t>artnerships for collaborative learning and Tutoring department</a:t>
            </a:r>
          </a:p>
          <a:p>
            <a:endParaRPr lang="en-US" sz="26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96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853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What Would </a:t>
            </a:r>
            <a:r>
              <a:rPr lang="en-US" sz="4800" b="1" dirty="0"/>
              <a:t>Y</a:t>
            </a:r>
            <a:r>
              <a:rPr lang="en-US" sz="4800" b="1" dirty="0" smtClean="0"/>
              <a:t>ou </a:t>
            </a:r>
            <a:r>
              <a:rPr lang="en-US" sz="4800" b="1" dirty="0"/>
              <a:t>L</a:t>
            </a:r>
            <a:r>
              <a:rPr lang="en-US" sz="4800" b="1" dirty="0" smtClean="0"/>
              <a:t>earn </a:t>
            </a:r>
            <a:r>
              <a:rPr lang="en-US" sz="4800" b="1" dirty="0"/>
              <a:t>T</a:t>
            </a:r>
            <a:r>
              <a:rPr lang="en-US" sz="4800" b="1" dirty="0" smtClean="0"/>
              <a:t>oday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574" y="1958196"/>
            <a:ext cx="11447252" cy="4218767"/>
          </a:xfrm>
        </p:spPr>
        <p:txBody>
          <a:bodyPr>
            <a:normAutofit/>
          </a:bodyPr>
          <a:lstStyle/>
          <a:p>
            <a:r>
              <a:rPr lang="en-US" b="1" dirty="0" smtClean="0"/>
              <a:t>Top Global Trends identified by ALA &amp; ACRL &amp; LITA --  a brief introduction</a:t>
            </a:r>
          </a:p>
          <a:p>
            <a:r>
              <a:rPr lang="en-US" b="1" dirty="0" smtClean="0"/>
              <a:t>What </a:t>
            </a:r>
            <a:r>
              <a:rPr lang="en-US" b="1" dirty="0"/>
              <a:t>is my opinion</a:t>
            </a:r>
          </a:p>
          <a:p>
            <a:r>
              <a:rPr lang="en-US" b="1" dirty="0" smtClean="0"/>
              <a:t>How </a:t>
            </a:r>
            <a:r>
              <a:rPr lang="en-US" b="1" dirty="0"/>
              <a:t>do </a:t>
            </a:r>
            <a:r>
              <a:rPr lang="en-US" b="1" dirty="0" smtClean="0"/>
              <a:t>libraries </a:t>
            </a:r>
            <a:r>
              <a:rPr lang="en-US" b="1" dirty="0"/>
              <a:t>add value to their services</a:t>
            </a:r>
          </a:p>
          <a:p>
            <a:r>
              <a:rPr lang="en-US" b="1" dirty="0" smtClean="0"/>
              <a:t>Ideas to align with trends and implement new services</a:t>
            </a:r>
          </a:p>
          <a:p>
            <a:r>
              <a:rPr lang="en-US" b="1" dirty="0" smtClean="0"/>
              <a:t>Trends </a:t>
            </a:r>
            <a:r>
              <a:rPr lang="en-US" b="1" dirty="0"/>
              <a:t>exercise for library professionals</a:t>
            </a:r>
          </a:p>
          <a:p>
            <a:r>
              <a:rPr lang="en-US" b="1" dirty="0" smtClean="0"/>
              <a:t>Example from other libraries</a:t>
            </a:r>
          </a:p>
          <a:p>
            <a:r>
              <a:rPr lang="en-US" b="1" dirty="0" smtClean="0"/>
              <a:t>Reference list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819" y="3453741"/>
            <a:ext cx="4152181" cy="317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50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303" y="200968"/>
            <a:ext cx="5295483" cy="618478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Future Directions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985270" y="1587640"/>
            <a:ext cx="4250452" cy="4675343"/>
          </a:xfrm>
          <a:prstGeom prst="ellips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400" b="1" dirty="0" smtClean="0"/>
              <a:t>LibraryNext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57136" y="929318"/>
            <a:ext cx="5506220" cy="650947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Increase number of Individual Study Spaces, Study Pods/Cubicles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6257135" y="1669013"/>
            <a:ext cx="5464347" cy="571974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Increase Collaborative Study spaces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263515" y="5044277"/>
            <a:ext cx="5529984" cy="532576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Mini Computer </a:t>
            </a:r>
            <a:r>
              <a:rPr lang="en-US" b="1" dirty="0"/>
              <a:t>L</a:t>
            </a:r>
            <a:r>
              <a:rPr lang="en-US" b="1" dirty="0" smtClean="0"/>
              <a:t>ab behind Information Common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470400" y="500026"/>
            <a:ext cx="1696064" cy="16428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000643" y="1983721"/>
            <a:ext cx="1246209" cy="9202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008183" y="4599135"/>
            <a:ext cx="1266787" cy="1855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719782" y="5413350"/>
            <a:ext cx="1543733" cy="1213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6263515" y="2903978"/>
            <a:ext cx="5499839" cy="642590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Highly Visible &amp; Accessible Round Information Common with potential partners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6263515" y="3650867"/>
            <a:ext cx="5529984" cy="582854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Tutoring Hub with whiteboards, computers &amp; supplies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285291" y="4374525"/>
            <a:ext cx="5508208" cy="560926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Research Consultation booths adjacent to the reference desk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214989" y="132174"/>
            <a:ext cx="5506494" cy="680119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Dedicate a complete floor to Silent </a:t>
            </a:r>
            <a:r>
              <a:rPr lang="en-US" b="1" dirty="0"/>
              <a:t>S</a:t>
            </a:r>
            <a:r>
              <a:rPr lang="en-US" b="1" dirty="0" smtClean="0"/>
              <a:t>tudy space</a:t>
            </a:r>
            <a:endParaRPr lang="en-US" b="1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5086181" y="3389210"/>
            <a:ext cx="1128807" cy="2857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000643" y="4769099"/>
            <a:ext cx="1219735" cy="644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6" idx="1"/>
          </p:cNvCxnSpPr>
          <p:nvPr/>
        </p:nvCxnSpPr>
        <p:spPr>
          <a:xfrm flipV="1">
            <a:off x="4719782" y="1254792"/>
            <a:ext cx="1537354" cy="12941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6263515" y="2331220"/>
            <a:ext cx="5457967" cy="499555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Develop Techno Booth</a:t>
            </a:r>
            <a:endParaRPr lang="en-US" b="1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5128328" y="3991346"/>
            <a:ext cx="1128807" cy="298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6285291" y="5667287"/>
            <a:ext cx="5529984" cy="582806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Develop glass-enclosed combination of lab and instruction spaces</a:t>
            </a:r>
          </a:p>
        </p:txBody>
      </p:sp>
      <p:cxnSp>
        <p:nvCxnSpPr>
          <p:cNvPr id="46" name="Straight Arrow Connector 45"/>
          <p:cNvCxnSpPr>
            <a:endCxn id="44" idx="1"/>
          </p:cNvCxnSpPr>
          <p:nvPr/>
        </p:nvCxnSpPr>
        <p:spPr>
          <a:xfrm>
            <a:off x="4781992" y="5150096"/>
            <a:ext cx="1503299" cy="808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6285292" y="6335012"/>
            <a:ext cx="5529984" cy="489509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Develop leisure reading and display spaces</a:t>
            </a:r>
          </a:p>
        </p:txBody>
      </p:sp>
      <p:cxnSp>
        <p:nvCxnSpPr>
          <p:cNvPr id="7" name="Straight Arrow Connector 6"/>
          <p:cNvCxnSpPr>
            <a:endCxn id="19" idx="1"/>
          </p:cNvCxnSpPr>
          <p:nvPr/>
        </p:nvCxnSpPr>
        <p:spPr>
          <a:xfrm flipV="1">
            <a:off x="5086181" y="2580998"/>
            <a:ext cx="1177334" cy="749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0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74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72" y="0"/>
            <a:ext cx="11545455" cy="6788727"/>
          </a:xfrm>
        </p:spPr>
      </p:pic>
    </p:spTree>
    <p:extLst>
      <p:ext uri="{BB962C8B-B14F-4D97-AF65-F5344CB8AC3E}">
        <p14:creationId xmlns:p14="http://schemas.microsoft.com/office/powerpoint/2010/main" val="392206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7" y="0"/>
            <a:ext cx="103262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22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08928" y="-279401"/>
            <a:ext cx="6858000" cy="741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62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23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71" y="199176"/>
            <a:ext cx="11651810" cy="70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55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354" y="0"/>
            <a:ext cx="11706330" cy="1209964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Library As a Learning Community</a:t>
            </a:r>
            <a:b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it Add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alue?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39947" y="1414913"/>
            <a:ext cx="11291978" cy="5250581"/>
          </a:xfrm>
          <a:prstGeom prst="ellips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en-US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/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/>
            <a:r>
              <a:rPr lang="en-US" sz="26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Door Count: </a:t>
            </a:r>
          </a:p>
          <a:p>
            <a:pPr lvl="1" algn="ctr"/>
            <a:r>
              <a:rPr lang="en-US" sz="26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FY </a:t>
            </a:r>
            <a:r>
              <a:rPr lang="en-US" sz="2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13-14: </a:t>
            </a:r>
            <a:r>
              <a:rPr lang="en-US" sz="26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764,140, FY </a:t>
            </a:r>
            <a:r>
              <a:rPr lang="en-US" sz="2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14-15: </a:t>
            </a:r>
            <a:r>
              <a:rPr lang="en-US" sz="26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821,336</a:t>
            </a:r>
          </a:p>
          <a:p>
            <a:pPr lvl="1" algn="ctr"/>
            <a:r>
              <a:rPr lang="en-US" sz="26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FY </a:t>
            </a:r>
            <a:r>
              <a:rPr lang="en-US" sz="2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15-16: </a:t>
            </a:r>
            <a:r>
              <a:rPr lang="en-US" sz="26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940,646, FY </a:t>
            </a:r>
            <a:r>
              <a:rPr lang="en-US" sz="2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16-17: </a:t>
            </a:r>
            <a:r>
              <a:rPr lang="en-US" sz="26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1,680,287</a:t>
            </a:r>
          </a:p>
          <a:p>
            <a:pPr lvl="1" algn="ctr"/>
            <a:r>
              <a:rPr lang="en-US" sz="26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Website: 708,000 page views</a:t>
            </a:r>
          </a:p>
          <a:p>
            <a:pPr lvl="1" algn="ctr"/>
            <a:r>
              <a:rPr lang="en-US" sz="26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Instructions: 474 classes, 5690 students</a:t>
            </a:r>
          </a:p>
          <a:p>
            <a:pPr lvl="1" algn="ctr"/>
            <a:r>
              <a:rPr lang="en-US" sz="26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Study Rooms: 44,432</a:t>
            </a:r>
          </a:p>
          <a:p>
            <a:pPr lvl="1" algn="ctr"/>
            <a:r>
              <a:rPr lang="en-US" sz="26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Reference: 30,096 questions</a:t>
            </a:r>
          </a:p>
          <a:p>
            <a:pPr lvl="1" algn="ctr"/>
            <a:r>
              <a:rPr lang="en-US" sz="26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LibGuides: 204,006 views</a:t>
            </a:r>
          </a:p>
          <a:p>
            <a:pPr lvl="1" algn="ctr"/>
            <a:r>
              <a:rPr lang="en-US" sz="26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Computer Lab: 275, seats: 223,069, 13,286 users</a:t>
            </a:r>
          </a:p>
          <a:p>
            <a:pPr lvl="1" algn="ctr"/>
            <a:r>
              <a:rPr lang="en-US" sz="26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Collection usage: eBooks: 108,670, eJrs: 460,149</a:t>
            </a:r>
          </a:p>
          <a:p>
            <a:pPr lvl="1" algn="ctr"/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smtClean="0"/>
              <a:t>	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6767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509" y="365125"/>
            <a:ext cx="11021291" cy="920211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Noteworthy Examples ….</a:t>
            </a:r>
            <a:r>
              <a:rPr lang="en-US" sz="4800" b="1" dirty="0" smtClean="0"/>
              <a:t>2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9" y="1285336"/>
            <a:ext cx="11554691" cy="5469147"/>
          </a:xfrm>
        </p:spPr>
        <p:txBody>
          <a:bodyPr>
            <a:normAutofit/>
          </a:bodyPr>
          <a:lstStyle/>
          <a:p>
            <a:r>
              <a:rPr lang="en-US" b="1" dirty="0" smtClean="0"/>
              <a:t>Free Library of Philadelphia's Paschalville partnership between ten area organizations with a common interest for addressing high unemployment rate</a:t>
            </a:r>
          </a:p>
          <a:p>
            <a:r>
              <a:rPr lang="en-US" b="1" dirty="0" smtClean="0"/>
              <a:t>Collaboration with local organizations and government departments (fisheries at FGCU, Research Triangle park at North Carolina)</a:t>
            </a:r>
          </a:p>
          <a:p>
            <a:r>
              <a:rPr lang="en-US" b="1" dirty="0" smtClean="0"/>
              <a:t>Roving Nurses in Tucson, Arizona area libraries. They provide nutrition, wellness advise and assistance with screening and referral activities</a:t>
            </a:r>
          </a:p>
          <a:p>
            <a:r>
              <a:rPr lang="en-US" b="1" dirty="0" smtClean="0"/>
              <a:t>Chicago </a:t>
            </a:r>
            <a:r>
              <a:rPr lang="en-US" b="1" dirty="0"/>
              <a:t>Public Library and the city’s CTA have partnered to provide riders with access to the library’s digital content including e-books by Chicago authors, blog posts written about Chicago, and other city-focused content, all meant to help riders use transit time for quality reading instead of technological </a:t>
            </a:r>
            <a:r>
              <a:rPr lang="en-US" b="1" dirty="0" smtClean="0"/>
              <a:t>distraction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40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057" y="215660"/>
            <a:ext cx="11008743" cy="931654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Noteworthy Examples ….</a:t>
            </a:r>
            <a:r>
              <a:rPr lang="en-US" sz="4800" b="1" dirty="0" smtClean="0"/>
              <a:t>3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913" y="1147314"/>
            <a:ext cx="11731925" cy="5572663"/>
          </a:xfrm>
        </p:spPr>
        <p:txBody>
          <a:bodyPr>
            <a:noAutofit/>
          </a:bodyPr>
          <a:lstStyle/>
          <a:p>
            <a:r>
              <a:rPr lang="en-US" sz="2600" b="1" dirty="0" smtClean="0"/>
              <a:t>Brooklyn Library: Tablet Lending Program</a:t>
            </a:r>
          </a:p>
          <a:p>
            <a:r>
              <a:rPr lang="en-US" sz="2600" b="1" dirty="0" smtClean="0"/>
              <a:t>Ann Arbor Library: </a:t>
            </a:r>
          </a:p>
          <a:p>
            <a:pPr lvl="1"/>
            <a:r>
              <a:rPr lang="en-US" sz="2600" b="1" dirty="0" smtClean="0"/>
              <a:t>Lend energy meters for testing the energy efficiency</a:t>
            </a:r>
          </a:p>
          <a:p>
            <a:pPr lvl="1"/>
            <a:r>
              <a:rPr lang="en-US" sz="2600" b="1" dirty="0" smtClean="0"/>
              <a:t>Borrow original and reproduction artwork for a specific period of time to decorate their homes</a:t>
            </a:r>
          </a:p>
          <a:p>
            <a:r>
              <a:rPr lang="en-US" sz="2600" b="1" dirty="0" smtClean="0"/>
              <a:t>62% of Public Library offer career and job-related resources (PEW Research)</a:t>
            </a:r>
          </a:p>
          <a:p>
            <a:r>
              <a:rPr lang="en-US" sz="2600" b="1" dirty="0" smtClean="0"/>
              <a:t>33% offer programs for starting new business (PEW Research)</a:t>
            </a:r>
          </a:p>
          <a:p>
            <a:r>
              <a:rPr lang="en-US" sz="2600" b="1" dirty="0" smtClean="0"/>
              <a:t>Florida Public Libraries </a:t>
            </a:r>
            <a:r>
              <a:rPr lang="en-US" sz="2600" b="1" dirty="0"/>
              <a:t>o</a:t>
            </a:r>
            <a:r>
              <a:rPr lang="en-US" sz="2600" b="1" dirty="0" smtClean="0"/>
              <a:t>ffer tax filing services &amp; Meet the Author Programs</a:t>
            </a:r>
          </a:p>
          <a:p>
            <a:r>
              <a:rPr lang="en-US" sz="2600" b="1" dirty="0" smtClean="0"/>
              <a:t>Howard County Library, Maryland: A+Partners in Education</a:t>
            </a:r>
          </a:p>
          <a:p>
            <a:r>
              <a:rPr lang="en-US" sz="2600" b="1" dirty="0"/>
              <a:t>City/Community Reads Projects (New York, Chicago and around the country); Invite author, screen movies, provide demonstrations, arrange panel </a:t>
            </a:r>
            <a:r>
              <a:rPr lang="en-US" sz="2600" b="1" dirty="0" smtClean="0"/>
              <a:t>discussions</a:t>
            </a:r>
          </a:p>
          <a:p>
            <a:r>
              <a:rPr lang="en-US" sz="2600" b="1" dirty="0"/>
              <a:t>ALA offers a free 45 page “Planning Your Community-Wide Read” primer</a:t>
            </a:r>
          </a:p>
          <a:p>
            <a:endParaRPr lang="en-US" sz="2600" b="1" dirty="0"/>
          </a:p>
          <a:p>
            <a:endParaRPr lang="en-US" sz="2600" b="1" dirty="0" smtClean="0"/>
          </a:p>
        </p:txBody>
      </p:sp>
    </p:spTree>
    <p:extLst>
      <p:ext uri="{BB962C8B-B14F-4D97-AF65-F5344CB8AC3E}">
        <p14:creationId xmlns:p14="http://schemas.microsoft.com/office/powerpoint/2010/main" val="35233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273" y="365126"/>
            <a:ext cx="11434618" cy="2170256"/>
          </a:xfrm>
        </p:spPr>
        <p:txBody>
          <a:bodyPr>
            <a:normAutofit/>
          </a:bodyPr>
          <a:lstStyle/>
          <a:p>
            <a:r>
              <a:rPr lang="en-US" b="1" dirty="0" smtClean="0">
                <a:cs typeface="Arial" panose="020B0604020202020204" pitchFamily="34" charset="0"/>
              </a:rPr>
              <a:t>Top Trends Initiatives…1</a:t>
            </a:r>
            <a:br>
              <a:rPr lang="en-US" b="1" dirty="0" smtClean="0">
                <a:cs typeface="Arial" panose="020B0604020202020204" pitchFamily="34" charset="0"/>
              </a:rPr>
            </a:br>
            <a:r>
              <a:rPr lang="en-US" b="1" dirty="0" smtClean="0">
                <a:cs typeface="Arial" panose="020B0604020202020204" pitchFamily="34" charset="0"/>
              </a:rPr>
              <a:t>ALA: </a:t>
            </a:r>
            <a:r>
              <a:rPr 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STEEPED</a:t>
            </a:r>
            <a:r>
              <a:rPr lang="en-US" b="1" dirty="0" smtClean="0">
                <a:cs typeface="Arial" panose="020B0604020202020204" pitchFamily="34" charset="0"/>
              </a:rPr>
              <a:t>: Center </a:t>
            </a:r>
            <a:r>
              <a:rPr lang="en-US" b="1" dirty="0">
                <a:cs typeface="Arial" panose="020B0604020202020204" pitchFamily="34" charset="0"/>
              </a:rPr>
              <a:t>for the Future of Libraries </a:t>
            </a:r>
            <a:br>
              <a:rPr lang="en-US" b="1" dirty="0">
                <a:cs typeface="Arial" panose="020B0604020202020204" pitchFamily="34" charset="0"/>
              </a:rPr>
            </a:br>
            <a:r>
              <a:rPr lang="en-US" b="1" dirty="0">
                <a:cs typeface="Arial" panose="020B0604020202020204" pitchFamily="34" charset="0"/>
              </a:rPr>
              <a:t>http://www.ala.org/tools/future/trends/</a:t>
            </a:r>
            <a:endParaRPr lang="en-US" b="1" dirty="0"/>
          </a:p>
        </p:txBody>
      </p:sp>
      <p:sp>
        <p:nvSpPr>
          <p:cNvPr id="4" name="Oval 3"/>
          <p:cNvSpPr/>
          <p:nvPr/>
        </p:nvSpPr>
        <p:spPr>
          <a:xfrm>
            <a:off x="1154547" y="2743200"/>
            <a:ext cx="1729969" cy="156094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SOCIETY</a:t>
            </a:r>
            <a:endParaRPr lang="en-US" b="1" dirty="0"/>
          </a:p>
        </p:txBody>
      </p:sp>
      <p:sp>
        <p:nvSpPr>
          <p:cNvPr id="8" name="Oval 7"/>
          <p:cNvSpPr/>
          <p:nvPr/>
        </p:nvSpPr>
        <p:spPr>
          <a:xfrm>
            <a:off x="6156032" y="2743200"/>
            <a:ext cx="1899001" cy="1560513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EDUCATION</a:t>
            </a:r>
            <a:endParaRPr lang="en-US" b="1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611704" y="2743200"/>
            <a:ext cx="2157329" cy="15605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b="1" dirty="0" smtClean="0"/>
              <a:t>TECHNOLOGY</a:t>
            </a:r>
          </a:p>
          <a:p>
            <a:pPr marL="0" indent="0">
              <a:buNone/>
            </a:pPr>
            <a:r>
              <a:rPr lang="en-US" sz="1800" dirty="0" smtClean="0"/>
              <a:t>	</a:t>
            </a:r>
            <a:endParaRPr lang="en-US" sz="1800" dirty="0"/>
          </a:p>
        </p:txBody>
      </p:sp>
      <p:sp>
        <p:nvSpPr>
          <p:cNvPr id="11" name="Oval 10"/>
          <p:cNvSpPr/>
          <p:nvPr/>
        </p:nvSpPr>
        <p:spPr>
          <a:xfrm>
            <a:off x="8585196" y="2743200"/>
            <a:ext cx="2337728" cy="1560513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ENVIRONMENT</a:t>
            </a:r>
            <a:endParaRPr lang="en-US" b="1" dirty="0"/>
          </a:p>
        </p:txBody>
      </p:sp>
      <p:sp>
        <p:nvSpPr>
          <p:cNvPr id="12" name="Oval 11"/>
          <p:cNvSpPr/>
          <p:nvPr/>
        </p:nvSpPr>
        <p:spPr>
          <a:xfrm>
            <a:off x="2068945" y="4882551"/>
            <a:ext cx="2245360" cy="1693734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POLITICS </a:t>
            </a:r>
          </a:p>
          <a:p>
            <a:pPr algn="ctr"/>
            <a:r>
              <a:rPr lang="en-US" b="1" dirty="0" smtClean="0"/>
              <a:t>&amp;</a:t>
            </a:r>
          </a:p>
          <a:p>
            <a:pPr algn="ctr"/>
            <a:r>
              <a:rPr lang="en-US" b="1" dirty="0" smtClean="0"/>
              <a:t>GOVERNMENT</a:t>
            </a:r>
            <a:endParaRPr lang="en-US" b="1" dirty="0"/>
          </a:p>
        </p:txBody>
      </p:sp>
      <p:sp>
        <p:nvSpPr>
          <p:cNvPr id="13" name="Oval 12"/>
          <p:cNvSpPr/>
          <p:nvPr/>
        </p:nvSpPr>
        <p:spPr>
          <a:xfrm>
            <a:off x="4690368" y="4882551"/>
            <a:ext cx="2006783" cy="169373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ECONOMICS</a:t>
            </a:r>
            <a:endParaRPr lang="en-US" b="1" dirty="0"/>
          </a:p>
        </p:txBody>
      </p:sp>
      <p:sp>
        <p:nvSpPr>
          <p:cNvPr id="14" name="Oval 13"/>
          <p:cNvSpPr/>
          <p:nvPr/>
        </p:nvSpPr>
        <p:spPr>
          <a:xfrm>
            <a:off x="7167697" y="4882551"/>
            <a:ext cx="2524943" cy="169373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DEMOGRAPHICS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3790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057" y="215660"/>
            <a:ext cx="11008743" cy="931654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Noteworthy Examples ….</a:t>
            </a:r>
            <a:r>
              <a:rPr lang="en-US" sz="4800" b="1" dirty="0" smtClean="0"/>
              <a:t>4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913" y="1052946"/>
            <a:ext cx="11731925" cy="5692912"/>
          </a:xfrm>
        </p:spPr>
        <p:txBody>
          <a:bodyPr>
            <a:normAutofit lnSpcReduction="10000"/>
          </a:bodyPr>
          <a:lstStyle/>
          <a:p>
            <a:r>
              <a:rPr lang="en-US" sz="2600" b="1" dirty="0" smtClean="0"/>
              <a:t>Fabrication Lab at Martin Luther King, Jr. Library: Laser Cutter, 3D printers, Soldering Tools, Computer Numerical Controlled Machines</a:t>
            </a:r>
          </a:p>
          <a:p>
            <a:r>
              <a:rPr lang="en-US" sz="2600" b="1" dirty="0" smtClean="0"/>
              <a:t>Oculus Launched an initiative to provide their Rift Headset and VR ready computer system in 90 libraries throughout the state</a:t>
            </a:r>
          </a:p>
          <a:p>
            <a:r>
              <a:rPr lang="en-US" sz="2600" b="1" dirty="0" smtClean="0"/>
              <a:t>Oculus foundation donated $ 31 million to the University of Maryland for virtual researchers working on projects related to healthcare, public safety and education</a:t>
            </a:r>
          </a:p>
          <a:p>
            <a:r>
              <a:rPr lang="en-US" b="1" dirty="0"/>
              <a:t>Librarian guide to Makerspaces: http://oedb.org/ilibrarian/a-librarians-guide-to-makerspaces/</a:t>
            </a:r>
          </a:p>
          <a:p>
            <a:r>
              <a:rPr lang="en-US" b="1" dirty="0" smtClean="0"/>
              <a:t>Public Library of Cincinnati: Main Library Makerspace and 3D printers</a:t>
            </a:r>
          </a:p>
          <a:p>
            <a:r>
              <a:rPr lang="en-US" b="1" dirty="0" smtClean="0"/>
              <a:t>Makerspaces </a:t>
            </a:r>
            <a:r>
              <a:rPr lang="en-US" b="1" dirty="0"/>
              <a:t>are rooted in makerism, a movement geared towards creation and craftsmanship rather than consumption	</a:t>
            </a:r>
          </a:p>
          <a:p>
            <a:pPr lvl="2"/>
            <a:r>
              <a:rPr lang="en-US" sz="2800" b="1" dirty="0"/>
              <a:t>Boston Public Library:  Media lounge and Lab</a:t>
            </a:r>
          </a:p>
          <a:p>
            <a:pPr lvl="2"/>
            <a:r>
              <a:rPr lang="en-US" sz="2800" b="1" dirty="0"/>
              <a:t>Hennepin County, Minnesota: Best Buy Teen Tech Center</a:t>
            </a:r>
          </a:p>
          <a:p>
            <a:pPr lvl="2"/>
            <a:r>
              <a:rPr lang="en-US" sz="2800" b="1" dirty="0"/>
              <a:t>Fayetteville, New York: Free Library Creation </a:t>
            </a:r>
            <a:r>
              <a:rPr lang="en-US" sz="2800" b="1" dirty="0" smtClean="0"/>
              <a:t>Lab</a:t>
            </a:r>
            <a:endParaRPr lang="en-US" sz="2800" b="1" dirty="0"/>
          </a:p>
          <a:p>
            <a:endParaRPr lang="en-US" sz="2600" b="1" dirty="0" smtClean="0"/>
          </a:p>
        </p:txBody>
      </p:sp>
    </p:spTree>
    <p:extLst>
      <p:ext uri="{BB962C8B-B14F-4D97-AF65-F5344CB8AC3E}">
        <p14:creationId xmlns:p14="http://schemas.microsoft.com/office/powerpoint/2010/main" val="4520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/>
              <a:t>References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 Docs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drive.google.com/file/d/1Al06ETXCAh1ftzQHIMsT4TxdLISgqNAl/view?usp=sharing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57200" lvl="1" indent="0" algn="ctr"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THANK YOU</a:t>
            </a:r>
          </a:p>
          <a:p>
            <a:pPr marL="457200" lvl="1" indent="0" algn="ctr"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abhatt@fgcu.edu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38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309" y="560717"/>
            <a:ext cx="10515600" cy="97478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Top Trends Initiatives…2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76119"/>
          </a:xfrm>
        </p:spPr>
        <p:txBody>
          <a:bodyPr/>
          <a:lstStyle/>
          <a:p>
            <a:r>
              <a:rPr lang="en-US" sz="2600" b="1" dirty="0" smtClean="0"/>
              <a:t>ALA Trends Cards in short:</a:t>
            </a:r>
            <a:br>
              <a:rPr lang="en-US" sz="2600" b="1" dirty="0" smtClean="0"/>
            </a:br>
            <a:r>
              <a:rPr lang="en-US" sz="2600" b="1" dirty="0" smtClean="0">
                <a:hlinkClick r:id="rId2"/>
              </a:rPr>
              <a:t>http</a:t>
            </a:r>
            <a:r>
              <a:rPr lang="en-US" sz="2600" b="1" dirty="0">
                <a:hlinkClick r:id="rId2"/>
              </a:rPr>
              <a:t>://</a:t>
            </a:r>
            <a:r>
              <a:rPr lang="en-US" sz="2600" b="1" dirty="0" smtClean="0">
                <a:hlinkClick r:id="rId2"/>
              </a:rPr>
              <a:t>www.ala.org/tools/sites/ala.org.tools/files/content/LibraryoftheFuture/TrendCards/ALACenterfortheFutureofLibraries_TrendCards1_Duplex.pdf</a:t>
            </a:r>
            <a:r>
              <a:rPr lang="en-US" sz="2600" b="1" dirty="0" smtClean="0"/>
              <a:t/>
            </a:r>
            <a:br>
              <a:rPr lang="en-US" sz="2600" b="1" dirty="0" smtClean="0"/>
            </a:br>
            <a:endParaRPr lang="en-US" sz="2600" b="1" dirty="0" smtClean="0"/>
          </a:p>
          <a:p>
            <a:r>
              <a:rPr lang="en-US" sz="2600" b="1" dirty="0" smtClean="0"/>
              <a:t>ACRL: Top </a:t>
            </a:r>
            <a:r>
              <a:rPr lang="en-US" sz="2600" b="1" dirty="0"/>
              <a:t>Trends in Academic libraries: A review of the trends and issues affecting academic libraries in higher education </a:t>
            </a:r>
            <a:r>
              <a:rPr lang="en-US" sz="2600" b="1" u="sng" dirty="0">
                <a:hlinkClick r:id="rId3"/>
              </a:rPr>
              <a:t>http://</a:t>
            </a:r>
            <a:r>
              <a:rPr lang="en-US" sz="2600" b="1" u="sng" dirty="0" smtClean="0">
                <a:hlinkClick r:id="rId3"/>
              </a:rPr>
              <a:t>crln.acrl.org/index.php/crlnews/article/view/9137/10062</a:t>
            </a:r>
            <a:r>
              <a:rPr lang="en-US" sz="2600" b="1" u="sng" dirty="0" smtClean="0"/>
              <a:t/>
            </a:r>
            <a:br>
              <a:rPr lang="en-US" sz="2600" b="1" u="sng" dirty="0" smtClean="0"/>
            </a:br>
            <a:endParaRPr lang="en-US" sz="2600" b="1" dirty="0"/>
          </a:p>
          <a:p>
            <a:r>
              <a:rPr lang="en-US" sz="2600" b="1" dirty="0" smtClean="0"/>
              <a:t>LITA Top Technology Trends 2017:  </a:t>
            </a:r>
            <a:r>
              <a:rPr lang="en-US" sz="2600" b="1" u="sng" dirty="0">
                <a:hlinkClick r:id="rId4"/>
              </a:rPr>
              <a:t>http://</a:t>
            </a:r>
            <a:r>
              <a:rPr lang="en-US" sz="2600" b="1" u="sng" dirty="0" smtClean="0">
                <a:hlinkClick r:id="rId4"/>
              </a:rPr>
              <a:t>www.ala.org/lita/ttt/2017midwinter</a:t>
            </a:r>
            <a:endParaRPr lang="en-US" sz="2600" b="1" u="sng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0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/>
              <a:t>What Is My Opinion: Primary Concern</a:t>
            </a:r>
            <a:endParaRPr lang="en-US" sz="4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62591" y="4217382"/>
            <a:ext cx="2328949" cy="21243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en-US" sz="1800" b="1" dirty="0" smtClean="0"/>
              <a:t>SOCIETY</a:t>
            </a:r>
            <a:endParaRPr lang="en-US" sz="1800" b="1" dirty="0"/>
          </a:p>
        </p:txBody>
      </p:sp>
      <p:sp>
        <p:nvSpPr>
          <p:cNvPr id="5" name="Content Placeholder 9"/>
          <p:cNvSpPr txBox="1">
            <a:spLocks/>
          </p:cNvSpPr>
          <p:nvPr/>
        </p:nvSpPr>
        <p:spPr>
          <a:xfrm>
            <a:off x="2495345" y="1690688"/>
            <a:ext cx="2273707" cy="215299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b="1" dirty="0" smtClean="0"/>
              <a:t>TECHNOLOGY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 smtClean="0"/>
              <a:t>	</a:t>
            </a:r>
            <a:endParaRPr lang="en-US" sz="1800" dirty="0"/>
          </a:p>
        </p:txBody>
      </p:sp>
      <p:sp>
        <p:nvSpPr>
          <p:cNvPr id="6" name="Oval 5"/>
          <p:cNvSpPr/>
          <p:nvPr/>
        </p:nvSpPr>
        <p:spPr>
          <a:xfrm>
            <a:off x="1276461" y="4217382"/>
            <a:ext cx="2147455" cy="2124363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EDUCATION</a:t>
            </a:r>
            <a:endParaRPr lang="en-US" b="1" dirty="0"/>
          </a:p>
        </p:txBody>
      </p:sp>
      <p:sp>
        <p:nvSpPr>
          <p:cNvPr id="7" name="Oval 6"/>
          <p:cNvSpPr/>
          <p:nvPr/>
        </p:nvSpPr>
        <p:spPr>
          <a:xfrm>
            <a:off x="8308182" y="2354192"/>
            <a:ext cx="3302435" cy="3232236"/>
          </a:xfrm>
          <a:prstGeom prst="ellipse">
            <a:avLst/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Environment</a:t>
            </a:r>
            <a:br>
              <a:rPr lang="en-US" b="1" dirty="0" smtClean="0"/>
            </a:br>
            <a:r>
              <a:rPr lang="en-US" b="1" dirty="0" smtClean="0"/>
              <a:t>Disaster Recovery</a:t>
            </a:r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193974" y="3558401"/>
            <a:ext cx="646928" cy="6589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420141" y="3555585"/>
            <a:ext cx="745195" cy="6646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750444" y="2989207"/>
            <a:ext cx="3686190" cy="4043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4" idx="6"/>
          </p:cNvCxnSpPr>
          <p:nvPr/>
        </p:nvCxnSpPr>
        <p:spPr>
          <a:xfrm flipH="1">
            <a:off x="6391540" y="4114837"/>
            <a:ext cx="1916642" cy="11647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950234" y="3558401"/>
            <a:ext cx="5420682" cy="8238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92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/>
              <a:t>What Is My Opinion</a:t>
            </a:r>
            <a:endParaRPr lang="en-US" sz="4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80164" y="4217382"/>
            <a:ext cx="2977341" cy="2124363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en-US" sz="1800" b="1" dirty="0" smtClean="0"/>
              <a:t>Politics &amp; Government</a:t>
            </a:r>
            <a:endParaRPr lang="en-US" sz="1800" b="1" dirty="0"/>
          </a:p>
        </p:txBody>
      </p:sp>
      <p:sp>
        <p:nvSpPr>
          <p:cNvPr id="5" name="Content Placeholder 9"/>
          <p:cNvSpPr txBox="1">
            <a:spLocks/>
          </p:cNvSpPr>
          <p:nvPr/>
        </p:nvSpPr>
        <p:spPr>
          <a:xfrm>
            <a:off x="2746051" y="1690688"/>
            <a:ext cx="2273707" cy="215299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b="1" dirty="0" smtClean="0"/>
              <a:t>Economics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 smtClean="0"/>
              <a:t>	</a:t>
            </a:r>
            <a:endParaRPr lang="en-US" sz="1800" dirty="0"/>
          </a:p>
        </p:txBody>
      </p:sp>
      <p:sp>
        <p:nvSpPr>
          <p:cNvPr id="6" name="Oval 5"/>
          <p:cNvSpPr/>
          <p:nvPr/>
        </p:nvSpPr>
        <p:spPr>
          <a:xfrm>
            <a:off x="1276461" y="4217382"/>
            <a:ext cx="2347888" cy="212436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Demographics</a:t>
            </a:r>
            <a:endParaRPr lang="en-US" b="1" dirty="0"/>
          </a:p>
        </p:txBody>
      </p:sp>
      <p:sp>
        <p:nvSpPr>
          <p:cNvPr id="7" name="Oval 6"/>
          <p:cNvSpPr/>
          <p:nvPr/>
        </p:nvSpPr>
        <p:spPr>
          <a:xfrm>
            <a:off x="8287790" y="2302410"/>
            <a:ext cx="3302435" cy="3232236"/>
          </a:xfrm>
          <a:prstGeom prst="ellipse">
            <a:avLst/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Environment</a:t>
            </a:r>
            <a:br>
              <a:rPr lang="en-US" b="1" dirty="0" smtClean="0"/>
            </a:br>
            <a:r>
              <a:rPr lang="en-US" b="1" dirty="0" smtClean="0"/>
              <a:t>Disaster Recovery</a:t>
            </a:r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193974" y="3474720"/>
            <a:ext cx="776208" cy="7426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541862" y="3662568"/>
            <a:ext cx="702027" cy="6047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5019759" y="3019057"/>
            <a:ext cx="3347864" cy="3711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7057506" y="4267295"/>
            <a:ext cx="1230284" cy="85274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970182" y="3733294"/>
            <a:ext cx="5317608" cy="5759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32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5159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</a:rPr>
              <a:t>How </a:t>
            </a:r>
            <a:r>
              <a:rPr lang="en-US" sz="4800" b="1" dirty="0">
                <a:solidFill>
                  <a:srgbClr val="002060"/>
                </a:solidFill>
              </a:rPr>
              <a:t>D</a:t>
            </a:r>
            <a:r>
              <a:rPr lang="en-US" sz="4800" b="1" dirty="0" smtClean="0">
                <a:solidFill>
                  <a:srgbClr val="002060"/>
                </a:solidFill>
              </a:rPr>
              <a:t>o </a:t>
            </a:r>
            <a:r>
              <a:rPr lang="en-US" sz="4800" b="1" dirty="0">
                <a:solidFill>
                  <a:srgbClr val="002060"/>
                </a:solidFill>
              </a:rPr>
              <a:t>L</a:t>
            </a:r>
            <a:r>
              <a:rPr lang="en-US" sz="4800" b="1" dirty="0" smtClean="0">
                <a:solidFill>
                  <a:srgbClr val="002060"/>
                </a:solidFill>
              </a:rPr>
              <a:t>ibraries </a:t>
            </a:r>
            <a:r>
              <a:rPr lang="en-US" sz="4800" b="1" dirty="0">
                <a:solidFill>
                  <a:srgbClr val="002060"/>
                </a:solidFill>
              </a:rPr>
              <a:t>A</a:t>
            </a:r>
            <a:r>
              <a:rPr lang="en-US" sz="4800" b="1" dirty="0" smtClean="0">
                <a:solidFill>
                  <a:srgbClr val="002060"/>
                </a:solidFill>
              </a:rPr>
              <a:t>dd </a:t>
            </a:r>
            <a:r>
              <a:rPr lang="en-US" sz="4800" b="1" dirty="0">
                <a:solidFill>
                  <a:srgbClr val="002060"/>
                </a:solidFill>
              </a:rPr>
              <a:t>V</a:t>
            </a:r>
            <a:r>
              <a:rPr lang="en-US" sz="4800" b="1" dirty="0" smtClean="0">
                <a:solidFill>
                  <a:srgbClr val="002060"/>
                </a:solidFill>
              </a:rPr>
              <a:t>alue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382" y="1396538"/>
            <a:ext cx="11862262" cy="5344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24256" y="4492936"/>
            <a:ext cx="3610469" cy="225211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</a:t>
            </a:r>
            <a:r>
              <a:rPr lang="en-US" b="1" dirty="0" smtClean="0">
                <a:solidFill>
                  <a:schemeClr val="bg1"/>
                </a:solidFill>
              </a:rPr>
              <a:t>ontribute </a:t>
            </a:r>
            <a:r>
              <a:rPr lang="en-US" b="1" dirty="0">
                <a:solidFill>
                  <a:schemeClr val="bg1"/>
                </a:solidFill>
              </a:rPr>
              <a:t>to </a:t>
            </a:r>
            <a:r>
              <a:rPr lang="en-US" b="1" dirty="0">
                <a:solidFill>
                  <a:schemeClr val="tx1"/>
                </a:solidFill>
              </a:rPr>
              <a:t>institution wide initiatives</a:t>
            </a:r>
            <a:r>
              <a:rPr lang="en-US" b="1" dirty="0">
                <a:solidFill>
                  <a:schemeClr val="bg1"/>
                </a:solidFill>
              </a:rPr>
              <a:t>, create partnerships and promote </a:t>
            </a:r>
            <a:r>
              <a:rPr lang="en-US" b="1" dirty="0">
                <a:solidFill>
                  <a:schemeClr val="tx1"/>
                </a:solidFill>
              </a:rPr>
              <a:t>library outreach</a:t>
            </a:r>
          </a:p>
        </p:txBody>
      </p:sp>
      <p:sp>
        <p:nvSpPr>
          <p:cNvPr id="11" name="Oval 10"/>
          <p:cNvSpPr/>
          <p:nvPr/>
        </p:nvSpPr>
        <p:spPr>
          <a:xfrm>
            <a:off x="432080" y="1597689"/>
            <a:ext cx="3611316" cy="2191932"/>
          </a:xfrm>
          <a:prstGeom prst="ellips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</a:t>
            </a:r>
            <a:r>
              <a:rPr lang="en-US" b="1" dirty="0" smtClean="0">
                <a:solidFill>
                  <a:schemeClr val="tx1"/>
                </a:solidFill>
              </a:rPr>
              <a:t>ducate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and help patrons write papers, complete assignments and  win contracts/ grants</a:t>
            </a:r>
          </a:p>
        </p:txBody>
      </p:sp>
      <p:sp>
        <p:nvSpPr>
          <p:cNvPr id="12" name="Oval 11"/>
          <p:cNvSpPr/>
          <p:nvPr/>
        </p:nvSpPr>
        <p:spPr>
          <a:xfrm>
            <a:off x="4544553" y="4492936"/>
            <a:ext cx="3578631" cy="2216655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</a:t>
            </a:r>
            <a:r>
              <a:rPr lang="en-US" b="1" dirty="0" smtClean="0">
                <a:solidFill>
                  <a:schemeClr val="bg1"/>
                </a:solidFill>
              </a:rPr>
              <a:t>rovide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dedicated study </a:t>
            </a:r>
            <a:r>
              <a:rPr lang="en-US" b="1" dirty="0" smtClean="0">
                <a:solidFill>
                  <a:schemeClr val="tx1"/>
                </a:solidFill>
              </a:rPr>
              <a:t>spaces </a:t>
            </a:r>
            <a:r>
              <a:rPr lang="en-US" b="1" dirty="0" smtClean="0">
                <a:solidFill>
                  <a:schemeClr val="bg1"/>
                </a:solidFill>
              </a:rPr>
              <a:t>and cater to </a:t>
            </a:r>
            <a:r>
              <a:rPr lang="en-US" b="1" dirty="0" smtClean="0">
                <a:solidFill>
                  <a:schemeClr val="tx1"/>
                </a:solidFill>
              </a:rPr>
              <a:t>modern </a:t>
            </a:r>
            <a:r>
              <a:rPr lang="en-US" b="1" dirty="0">
                <a:solidFill>
                  <a:schemeClr val="tx1"/>
                </a:solidFill>
              </a:rPr>
              <a:t>human behavior and learning styles</a:t>
            </a:r>
          </a:p>
        </p:txBody>
      </p:sp>
      <p:sp>
        <p:nvSpPr>
          <p:cNvPr id="13" name="Oval 12"/>
          <p:cNvSpPr/>
          <p:nvPr/>
        </p:nvSpPr>
        <p:spPr>
          <a:xfrm>
            <a:off x="8379490" y="4492936"/>
            <a:ext cx="3732154" cy="2220337"/>
          </a:xfrm>
          <a:prstGeom prst="ellips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</a:t>
            </a:r>
            <a:r>
              <a:rPr lang="en-US" b="1" dirty="0" smtClean="0">
                <a:solidFill>
                  <a:schemeClr val="bg1"/>
                </a:solidFill>
              </a:rPr>
              <a:t>im </a:t>
            </a:r>
            <a:r>
              <a:rPr lang="en-US" b="1" dirty="0">
                <a:solidFill>
                  <a:schemeClr val="bg1"/>
                </a:solidFill>
              </a:rPr>
              <a:t>to </a:t>
            </a:r>
            <a:r>
              <a:rPr lang="en-US" b="1" dirty="0">
                <a:solidFill>
                  <a:schemeClr val="tx1"/>
                </a:solidFill>
              </a:rPr>
              <a:t>exhibit a social collaborative community </a:t>
            </a:r>
            <a:r>
              <a:rPr lang="en-US" b="1" dirty="0">
                <a:solidFill>
                  <a:schemeClr val="bg1"/>
                </a:solidFill>
              </a:rPr>
              <a:t>behavior</a:t>
            </a:r>
          </a:p>
        </p:txBody>
      </p:sp>
      <p:sp>
        <p:nvSpPr>
          <p:cNvPr id="14" name="Oval 13"/>
          <p:cNvSpPr/>
          <p:nvPr/>
        </p:nvSpPr>
        <p:spPr>
          <a:xfrm>
            <a:off x="4401178" y="1597689"/>
            <a:ext cx="3586218" cy="2191932"/>
          </a:xfrm>
          <a:prstGeom prst="ellips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ontribute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an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enhanced learning experience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collaborate with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departments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8274723" y="1597689"/>
            <a:ext cx="3562234" cy="2132760"/>
          </a:xfrm>
          <a:prstGeom prst="ellips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Promote </a:t>
            </a:r>
            <a:r>
              <a:rPr lang="en-US" b="1" dirty="0">
                <a:solidFill>
                  <a:schemeClr val="tx1"/>
                </a:solidFill>
              </a:rPr>
              <a:t>Technology Infused spaces </a:t>
            </a:r>
            <a:r>
              <a:rPr lang="en-US" b="1" dirty="0">
                <a:solidFill>
                  <a:schemeClr val="bg1"/>
                </a:solidFill>
              </a:rPr>
              <a:t>and promote </a:t>
            </a:r>
            <a:r>
              <a:rPr lang="en-US" b="1" dirty="0">
                <a:solidFill>
                  <a:schemeClr val="tx1"/>
                </a:solidFill>
              </a:rPr>
              <a:t>new models of scholarly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351222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244094" y="1276709"/>
            <a:ext cx="1940946" cy="4702574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SOCIETY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9848019" y="1131443"/>
            <a:ext cx="1874119" cy="399234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SWOT ANALYSIS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9881486" y="4906565"/>
            <a:ext cx="1840654" cy="787785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TRAINING OPPORTUNITIES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9881486" y="5746498"/>
            <a:ext cx="1854908" cy="940636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CREATIVE LIBRARY INSTRUCTIONS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9867234" y="1599064"/>
            <a:ext cx="1854904" cy="649620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CREATIVE &amp; FLEXIBLE </a:t>
            </a:r>
            <a:r>
              <a:rPr lang="en-US" b="1" dirty="0">
                <a:solidFill>
                  <a:schemeClr val="bg1"/>
                </a:solidFill>
              </a:rPr>
              <a:t>SPACES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9867231" y="2283443"/>
            <a:ext cx="1923919" cy="1161205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COMMUNITY BUILDING &amp; COLLABORATION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9867232" y="4300671"/>
            <a:ext cx="1839540" cy="521509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GRANTS 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9881486" y="178393"/>
            <a:ext cx="1840654" cy="892546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RETHINK YOUR MISSION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9882524" y="3533322"/>
            <a:ext cx="1874118" cy="726381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COLLECTION ANALYSIS</a:t>
            </a:r>
          </a:p>
        </p:txBody>
      </p:sp>
      <p:sp>
        <p:nvSpPr>
          <p:cNvPr id="87" name="Text Placeholder 4"/>
          <p:cNvSpPr txBox="1">
            <a:spLocks/>
          </p:cNvSpPr>
          <p:nvPr/>
        </p:nvSpPr>
        <p:spPr>
          <a:xfrm>
            <a:off x="5773443" y="1200434"/>
            <a:ext cx="3235239" cy="4778849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RESHAPE 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YOUR 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LIBRARY</a:t>
            </a:r>
          </a:p>
        </p:txBody>
      </p:sp>
      <p:cxnSp>
        <p:nvCxnSpPr>
          <p:cNvPr id="26" name="Straight Arrow Connector 25"/>
          <p:cNvCxnSpPr>
            <a:stCxn id="5" idx="6"/>
            <a:endCxn id="39" idx="1"/>
          </p:cNvCxnSpPr>
          <p:nvPr/>
        </p:nvCxnSpPr>
        <p:spPr>
          <a:xfrm>
            <a:off x="2185040" y="3627996"/>
            <a:ext cx="785303" cy="1085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149677" y="2957271"/>
            <a:ext cx="786344" cy="119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37" idx="1"/>
          </p:cNvCxnSpPr>
          <p:nvPr/>
        </p:nvCxnSpPr>
        <p:spPr>
          <a:xfrm>
            <a:off x="2073136" y="4499309"/>
            <a:ext cx="891647" cy="519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051684" y="1534157"/>
            <a:ext cx="925036" cy="914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33" idx="1"/>
          </p:cNvCxnSpPr>
          <p:nvPr/>
        </p:nvCxnSpPr>
        <p:spPr>
          <a:xfrm>
            <a:off x="1990350" y="4865223"/>
            <a:ext cx="986370" cy="614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2970342" y="1200435"/>
            <a:ext cx="1792276" cy="62179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PRIVACY SHIFTING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976720" y="5144511"/>
            <a:ext cx="1773618" cy="669498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MAKERSPACES MOVEMENT*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2976720" y="6030043"/>
            <a:ext cx="1773617" cy="711656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SHORT READING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976722" y="1895379"/>
            <a:ext cx="1785896" cy="605301"/>
          </a:xfrm>
          <a:prstGeom prst="roundRect">
            <a:avLst>
              <a:gd name="adj" fmla="val 12392"/>
            </a:avLst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COLLECTIVE IMPACT *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970342" y="2643172"/>
            <a:ext cx="1779996" cy="581135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CREATIVE PLACEMAKING*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964783" y="4197423"/>
            <a:ext cx="1785555" cy="707628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FAST CASUAL*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2993606" y="333005"/>
            <a:ext cx="1756733" cy="733425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ANONYMITY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2970343" y="3366799"/>
            <a:ext cx="1779995" cy="739534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FANDOM*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43" name="Straight Arrow Connector 42"/>
          <p:cNvCxnSpPr>
            <a:stCxn id="71" idx="1"/>
          </p:cNvCxnSpPr>
          <p:nvPr/>
        </p:nvCxnSpPr>
        <p:spPr>
          <a:xfrm flipH="1">
            <a:off x="8351020" y="624666"/>
            <a:ext cx="1530466" cy="1090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65" idx="1"/>
          </p:cNvCxnSpPr>
          <p:nvPr/>
        </p:nvCxnSpPr>
        <p:spPr>
          <a:xfrm flipH="1">
            <a:off x="8661205" y="1331060"/>
            <a:ext cx="1186814" cy="824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8" idx="1"/>
          </p:cNvCxnSpPr>
          <p:nvPr/>
        </p:nvCxnSpPr>
        <p:spPr>
          <a:xfrm flipH="1">
            <a:off x="8859328" y="1923874"/>
            <a:ext cx="1007906" cy="7192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8954452" y="3016990"/>
            <a:ext cx="912780" cy="7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72" idx="1"/>
          </p:cNvCxnSpPr>
          <p:nvPr/>
        </p:nvCxnSpPr>
        <p:spPr>
          <a:xfrm flipH="1">
            <a:off x="8988956" y="3896513"/>
            <a:ext cx="893568" cy="198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70" idx="1"/>
          </p:cNvCxnSpPr>
          <p:nvPr/>
        </p:nvCxnSpPr>
        <p:spPr>
          <a:xfrm flipH="1">
            <a:off x="8800628" y="4561426"/>
            <a:ext cx="1066604" cy="448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6" idx="1"/>
          </p:cNvCxnSpPr>
          <p:nvPr/>
        </p:nvCxnSpPr>
        <p:spPr>
          <a:xfrm flipH="1" flipV="1">
            <a:off x="8657921" y="5015319"/>
            <a:ext cx="1223565" cy="285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421303" y="176301"/>
            <a:ext cx="2363891" cy="830997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TRENDS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313648" y="181920"/>
            <a:ext cx="4028536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OPPORTUNITY</a:t>
            </a:r>
            <a:endParaRPr lang="en-US" sz="4800" b="1" dirty="0">
              <a:solidFill>
                <a:schemeClr val="bg1"/>
              </a:solidFill>
            </a:endParaRPr>
          </a:p>
        </p:txBody>
      </p:sp>
      <p:cxnSp>
        <p:nvCxnSpPr>
          <p:cNvPr id="84" name="Straight Arrow Connector 83"/>
          <p:cNvCxnSpPr>
            <a:stCxn id="38" idx="1"/>
            <a:endCxn id="38" idx="1"/>
          </p:cNvCxnSpPr>
          <p:nvPr/>
        </p:nvCxnSpPr>
        <p:spPr>
          <a:xfrm>
            <a:off x="2993606" y="699718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endCxn id="38" idx="1"/>
          </p:cNvCxnSpPr>
          <p:nvPr/>
        </p:nvCxnSpPr>
        <p:spPr>
          <a:xfrm flipV="1">
            <a:off x="1799270" y="699718"/>
            <a:ext cx="1194336" cy="1032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1782384" y="5432006"/>
            <a:ext cx="1208590" cy="11180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flipH="1" flipV="1">
            <a:off x="8100788" y="5712262"/>
            <a:ext cx="1815788" cy="6088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ounded Rectangle 144"/>
          <p:cNvSpPr/>
          <p:nvPr/>
        </p:nvSpPr>
        <p:spPr>
          <a:xfrm>
            <a:off x="6918386" y="6286443"/>
            <a:ext cx="2264422" cy="399234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UNPLUGGED SPACES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47" name="Straight Arrow Connector 146"/>
          <p:cNvCxnSpPr>
            <a:stCxn id="145" idx="0"/>
          </p:cNvCxnSpPr>
          <p:nvPr/>
        </p:nvCxnSpPr>
        <p:spPr>
          <a:xfrm flipH="1" flipV="1">
            <a:off x="7660257" y="5917721"/>
            <a:ext cx="390340" cy="3687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66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002" y="120771"/>
            <a:ext cx="10998798" cy="828136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Society Trends: Opportunities….1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849" y="1328468"/>
            <a:ext cx="11755977" cy="5426015"/>
          </a:xfrm>
        </p:spPr>
        <p:txBody>
          <a:bodyPr>
            <a:normAutofit lnSpcReduction="10000"/>
          </a:bodyPr>
          <a:lstStyle/>
          <a:p>
            <a:r>
              <a:rPr lang="en-US" sz="2600" b="1" dirty="0" smtClean="0"/>
              <a:t>Don’t be a storehouse of books with minimum staff and be of no importance to your organization</a:t>
            </a:r>
          </a:p>
          <a:p>
            <a:r>
              <a:rPr lang="en-US" sz="2600" b="1" dirty="0" smtClean="0"/>
              <a:t>Participate </a:t>
            </a:r>
            <a:r>
              <a:rPr lang="en-US" sz="2600" b="1" dirty="0"/>
              <a:t>in collective </a:t>
            </a:r>
            <a:r>
              <a:rPr lang="en-US" sz="2600" b="1" dirty="0" smtClean="0"/>
              <a:t>impact </a:t>
            </a:r>
            <a:r>
              <a:rPr lang="en-US" sz="2600" b="1" dirty="0"/>
              <a:t>projects and develop shared interests/strategies</a:t>
            </a:r>
          </a:p>
          <a:p>
            <a:r>
              <a:rPr lang="en-US" sz="2600" b="1" dirty="0" smtClean="0"/>
              <a:t>Prioritize flexible spaces supporting user needs; challenges involved displacing traditional physical collections and introducing user friendly spaces</a:t>
            </a:r>
          </a:p>
          <a:p>
            <a:r>
              <a:rPr lang="en-US" sz="2600" b="1" dirty="0" smtClean="0"/>
              <a:t>Invest in learning the impact </a:t>
            </a:r>
            <a:r>
              <a:rPr lang="en-US" sz="2600" b="1" dirty="0"/>
              <a:t>of fandom on the nature of copyright laws, derivative and transformative works and fair use</a:t>
            </a:r>
          </a:p>
          <a:p>
            <a:r>
              <a:rPr lang="en-US" sz="2600" b="1" dirty="0" smtClean="0"/>
              <a:t>Transform unattractive spaces into places that encourage, invite and promote quiet spaces, social engagement, collaborative learning, sharing and creating</a:t>
            </a:r>
            <a:br>
              <a:rPr lang="en-US" sz="2600" b="1" dirty="0" smtClean="0"/>
            </a:br>
            <a:r>
              <a:rPr lang="en-US" sz="2600" b="1" dirty="0" smtClean="0"/>
              <a:t>Examples:</a:t>
            </a:r>
          </a:p>
          <a:p>
            <a:pPr lvl="1"/>
            <a:r>
              <a:rPr lang="en-US" sz="2600" b="1" dirty="0" smtClean="0"/>
              <a:t>A shift towards e-resources for freeing up valuable space</a:t>
            </a:r>
          </a:p>
          <a:p>
            <a:pPr lvl="1"/>
            <a:r>
              <a:rPr lang="en-US" sz="2600" b="1" dirty="0" smtClean="0"/>
              <a:t>Collection Analysis </a:t>
            </a:r>
            <a:r>
              <a:rPr lang="en-US" sz="2600" b="1" dirty="0"/>
              <a:t>P</a:t>
            </a:r>
            <a:r>
              <a:rPr lang="en-US" sz="2600" b="1" dirty="0" smtClean="0"/>
              <a:t>rojects *</a:t>
            </a:r>
          </a:p>
          <a:p>
            <a:pPr lvl="1"/>
            <a:r>
              <a:rPr lang="en-US" sz="2600" b="1" dirty="0" smtClean="0"/>
              <a:t>Media Rooms*</a:t>
            </a:r>
          </a:p>
          <a:p>
            <a:pPr lvl="1"/>
            <a:r>
              <a:rPr lang="en-US" sz="2600" b="1" dirty="0" smtClean="0"/>
              <a:t>Quiet Study spaces, unplug zones or digital escape zones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5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2556</TotalTime>
  <Words>1491</Words>
  <Application>Microsoft Office PowerPoint</Application>
  <PresentationFormat>Widescreen</PresentationFormat>
  <Paragraphs>308</Paragraphs>
  <Slides>31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Emerging Global Trends What is Relevant to Libraries and Why Should it Matter to You</vt:lpstr>
      <vt:lpstr>What Would You Learn Today</vt:lpstr>
      <vt:lpstr>Top Trends Initiatives…1 ALA: STEEPED: Center for the Future of Libraries  http://www.ala.org/tools/future/trends/</vt:lpstr>
      <vt:lpstr>Top Trends Initiatives…2</vt:lpstr>
      <vt:lpstr>What Is My Opinion: Primary Concern</vt:lpstr>
      <vt:lpstr>What Is My Opinion</vt:lpstr>
      <vt:lpstr>How Do Libraries Add Value</vt:lpstr>
      <vt:lpstr>PowerPoint Presentation</vt:lpstr>
      <vt:lpstr>Society Trends: Opportunities….1</vt:lpstr>
      <vt:lpstr>Society Trends: Opportunities….2</vt:lpstr>
      <vt:lpstr>Society Trends: Opportunities….3</vt:lpstr>
      <vt:lpstr>PowerPoint Presentation</vt:lpstr>
      <vt:lpstr>Technology Trends: Opportunities….1</vt:lpstr>
      <vt:lpstr>Technology Trends: Opportunities….2</vt:lpstr>
      <vt:lpstr>PowerPoint Presentation</vt:lpstr>
      <vt:lpstr>PowerPoint Presentation</vt:lpstr>
      <vt:lpstr>Final Ideas….1</vt:lpstr>
      <vt:lpstr> </vt:lpstr>
      <vt:lpstr>Noteworthy Examples….1: FGCU Library</vt:lpstr>
      <vt:lpstr>Future Directions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Library As a Learning Community Does it Add Value?</vt:lpstr>
      <vt:lpstr>Noteworthy Examples ….2</vt:lpstr>
      <vt:lpstr>Noteworthy Examples ….3</vt:lpstr>
      <vt:lpstr>Noteworthy Examples ….4</vt:lpstr>
      <vt:lpstr>References</vt:lpstr>
    </vt:vector>
  </TitlesOfParts>
  <Company>Florida Gulf Coast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Libraries and Future Librarians: What is in it for you?</dc:title>
  <dc:creator>Bhatt, Anjana</dc:creator>
  <cp:lastModifiedBy>Bhatt, Anjana</cp:lastModifiedBy>
  <cp:revision>319</cp:revision>
  <dcterms:created xsi:type="dcterms:W3CDTF">2018-01-11T15:09:26Z</dcterms:created>
  <dcterms:modified xsi:type="dcterms:W3CDTF">2018-01-19T21:31:37Z</dcterms:modified>
</cp:coreProperties>
</file>